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5" r:id="rId5"/>
    <p:sldMasterId id="2147483721" r:id="rId6"/>
    <p:sldMasterId id="2147483746" r:id="rId7"/>
    <p:sldMasterId id="2147483773" r:id="rId8"/>
    <p:sldMasterId id="2147483798" r:id="rId9"/>
    <p:sldMasterId id="2147483828" r:id="rId10"/>
    <p:sldMasterId id="2147483869" r:id="rId11"/>
    <p:sldMasterId id="2147483886" r:id="rId12"/>
  </p:sldMasterIdLst>
  <p:notesMasterIdLst>
    <p:notesMasterId r:id="rId98"/>
  </p:notesMasterIdLst>
  <p:sldIdLst>
    <p:sldId id="10868" r:id="rId13"/>
    <p:sldId id="10869" r:id="rId14"/>
    <p:sldId id="2076136208" r:id="rId15"/>
    <p:sldId id="2076136209" r:id="rId16"/>
    <p:sldId id="4755" r:id="rId17"/>
    <p:sldId id="1086" r:id="rId18"/>
    <p:sldId id="4783" r:id="rId19"/>
    <p:sldId id="4431" r:id="rId20"/>
    <p:sldId id="2076136138" r:id="rId21"/>
    <p:sldId id="11372" r:id="rId22"/>
    <p:sldId id="10185" r:id="rId23"/>
    <p:sldId id="2076136210" r:id="rId24"/>
    <p:sldId id="2076136119" r:id="rId25"/>
    <p:sldId id="2076136211" r:id="rId26"/>
    <p:sldId id="2076136213" r:id="rId27"/>
    <p:sldId id="2076136174" r:id="rId28"/>
    <p:sldId id="10860" r:id="rId29"/>
    <p:sldId id="4288" r:id="rId30"/>
    <p:sldId id="4446" r:id="rId31"/>
    <p:sldId id="2076136214" r:id="rId32"/>
    <p:sldId id="10826" r:id="rId33"/>
    <p:sldId id="2076136113" r:id="rId34"/>
    <p:sldId id="2076136128" r:id="rId35"/>
    <p:sldId id="2076136149" r:id="rId36"/>
    <p:sldId id="2076136136" r:id="rId37"/>
    <p:sldId id="2076136150" r:id="rId38"/>
    <p:sldId id="4318" r:id="rId39"/>
    <p:sldId id="2076136157" r:id="rId40"/>
    <p:sldId id="2076136115" r:id="rId41"/>
    <p:sldId id="2076136131" r:id="rId42"/>
    <p:sldId id="2076136137" r:id="rId43"/>
    <p:sldId id="2076136132" r:id="rId44"/>
    <p:sldId id="2076136129" r:id="rId45"/>
    <p:sldId id="11367" r:id="rId46"/>
    <p:sldId id="310" r:id="rId47"/>
    <p:sldId id="2076136217" r:id="rId48"/>
    <p:sldId id="2076136220" r:id="rId49"/>
    <p:sldId id="11371" r:id="rId50"/>
    <p:sldId id="2076136148" r:id="rId51"/>
    <p:sldId id="11370" r:id="rId52"/>
    <p:sldId id="10859" r:id="rId53"/>
    <p:sldId id="2076136219" r:id="rId54"/>
    <p:sldId id="2076136116" r:id="rId55"/>
    <p:sldId id="2076136108" r:id="rId56"/>
    <p:sldId id="10828" r:id="rId57"/>
    <p:sldId id="4438" r:id="rId58"/>
    <p:sldId id="10864" r:id="rId59"/>
    <p:sldId id="4828" r:id="rId60"/>
    <p:sldId id="4837" r:id="rId61"/>
    <p:sldId id="10850" r:id="rId62"/>
    <p:sldId id="2076136215" r:id="rId63"/>
    <p:sldId id="2076136166" r:id="rId64"/>
    <p:sldId id="2076136161" r:id="rId65"/>
    <p:sldId id="2076136163" r:id="rId66"/>
    <p:sldId id="2076136160" r:id="rId67"/>
    <p:sldId id="2076136167" r:id="rId68"/>
    <p:sldId id="2076136192" r:id="rId69"/>
    <p:sldId id="2076136204" r:id="rId70"/>
    <p:sldId id="2076136168" r:id="rId71"/>
    <p:sldId id="2076136169" r:id="rId72"/>
    <p:sldId id="2076136205" r:id="rId73"/>
    <p:sldId id="2076136206" r:id="rId74"/>
    <p:sldId id="2076136125" r:id="rId75"/>
    <p:sldId id="2076136195" r:id="rId76"/>
    <p:sldId id="2076136196" r:id="rId77"/>
    <p:sldId id="4450" r:id="rId78"/>
    <p:sldId id="2076136112" r:id="rId79"/>
    <p:sldId id="2076136109" r:id="rId80"/>
    <p:sldId id="2076136114" r:id="rId81"/>
    <p:sldId id="2076136197" r:id="rId82"/>
    <p:sldId id="2076136198" r:id="rId83"/>
    <p:sldId id="2076136199" r:id="rId84"/>
    <p:sldId id="2076136117" r:id="rId85"/>
    <p:sldId id="2076136118" r:id="rId86"/>
    <p:sldId id="2076136200" r:id="rId87"/>
    <p:sldId id="2076136122" r:id="rId88"/>
    <p:sldId id="2076136123" r:id="rId89"/>
    <p:sldId id="2076136124" r:id="rId90"/>
    <p:sldId id="2076136179" r:id="rId91"/>
    <p:sldId id="2076136223" r:id="rId92"/>
    <p:sldId id="2076136224" r:id="rId93"/>
    <p:sldId id="2076136222" r:id="rId94"/>
    <p:sldId id="2076136180" r:id="rId95"/>
    <p:sldId id="2076136181" r:id="rId96"/>
    <p:sldId id="2076136158" r:id="rId97"/>
  </p:sldIdLst>
  <p:sldSz cx="12192000" cy="6858000"/>
  <p:notesSz cx="6858000" cy="2657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m Cavanagh" initials="LC" lastIdx="2" clrIdx="0">
    <p:extLst>
      <p:ext uri="{19B8F6BF-5375-455C-9EA6-DF929625EA0E}">
        <p15:presenceInfo xmlns:p15="http://schemas.microsoft.com/office/powerpoint/2012/main" userId="S::liamca@microsoft.com::c79eabb1-d805-40f6-98b7-998e291372a7" providerId="AD"/>
      </p:ext>
    </p:extLst>
  </p:cmAuthor>
  <p:cmAuthor id="2" name="Luis Cabrera-Cordon" initials="LC" lastIdx="1" clrIdx="1">
    <p:extLst>
      <p:ext uri="{19B8F6BF-5375-455C-9EA6-DF929625EA0E}">
        <p15:presenceInfo xmlns:p15="http://schemas.microsoft.com/office/powerpoint/2012/main" userId="S::luisca@microsoft.com::7616412b-b653-4391-9b33-a9331c388fde" providerId="AD"/>
      </p:ext>
    </p:extLst>
  </p:cmAuthor>
  <p:cmAuthor id="3" name="Cindy Noteboom" initials="CN" lastIdx="1" clrIdx="2">
    <p:extLst>
      <p:ext uri="{19B8F6BF-5375-455C-9EA6-DF929625EA0E}">
        <p15:presenceInfo xmlns:p15="http://schemas.microsoft.com/office/powerpoint/2012/main" userId="S::cynotebo@microsoft.com::431de34c-7129-4f6a-b930-cb42fe6e6d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3212" autoAdjust="0"/>
  </p:normalViewPr>
  <p:slideViewPr>
    <p:cSldViewPr snapToGrid="0">
      <p:cViewPr varScale="1">
        <p:scale>
          <a:sx n="110" d="100"/>
          <a:sy n="110" d="100"/>
        </p:scale>
        <p:origin x="210" y="10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202" d="100"/>
          <a:sy n="202" d="100"/>
        </p:scale>
        <p:origin x="9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notesMaster" Target="notesMasters/notesMaster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2BB078-4FD8-4522-BF1E-6DC372D0B08F}"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27B64038-36B0-4FFC-B4E8-ED11C7173DEE}">
      <dgm:prSet phldrT="[Text]"/>
      <dgm:spPr/>
      <dgm:t>
        <a:bodyPr/>
        <a:lstStyle/>
        <a:p>
          <a:r>
            <a:rPr lang="en-US" dirty="0"/>
            <a:t>Char filters</a:t>
          </a:r>
        </a:p>
      </dgm:t>
    </dgm:pt>
    <dgm:pt modelId="{97C2D399-DC67-45F4-95DB-C219BC1FFD9A}" type="parTrans" cxnId="{9CA11A86-E037-4F46-BE3C-751EB3FFEF73}">
      <dgm:prSet/>
      <dgm:spPr/>
      <dgm:t>
        <a:bodyPr/>
        <a:lstStyle/>
        <a:p>
          <a:endParaRPr lang="en-US"/>
        </a:p>
      </dgm:t>
    </dgm:pt>
    <dgm:pt modelId="{71E91DA6-064E-4A8C-BF66-E7A05AB4E277}" type="sibTrans" cxnId="{9CA11A86-E037-4F46-BE3C-751EB3FFEF73}">
      <dgm:prSet/>
      <dgm:spPr/>
      <dgm:t>
        <a:bodyPr/>
        <a:lstStyle/>
        <a:p>
          <a:endParaRPr lang="en-US"/>
        </a:p>
      </dgm:t>
    </dgm:pt>
    <dgm:pt modelId="{F0498DBE-A3A2-4044-9763-99D9E0AB700F}">
      <dgm:prSet phldrT="[Text]"/>
      <dgm:spPr/>
      <dgm:t>
        <a:bodyPr/>
        <a:lstStyle/>
        <a:p>
          <a:r>
            <a:rPr lang="en-US" dirty="0"/>
            <a:t>Mapping</a:t>
          </a:r>
        </a:p>
      </dgm:t>
    </dgm:pt>
    <dgm:pt modelId="{F45D9C69-9EFE-4EF5-ABB3-8A4EA6C9FF31}" type="parTrans" cxnId="{1AADA6A3-9A23-49E4-9E6E-A8E855CEA5DF}">
      <dgm:prSet/>
      <dgm:spPr/>
      <dgm:t>
        <a:bodyPr/>
        <a:lstStyle/>
        <a:p>
          <a:endParaRPr lang="en-US"/>
        </a:p>
      </dgm:t>
    </dgm:pt>
    <dgm:pt modelId="{CD0F3695-AC11-4785-A10B-FC500BF5E283}" type="sibTrans" cxnId="{1AADA6A3-9A23-49E4-9E6E-A8E855CEA5DF}">
      <dgm:prSet/>
      <dgm:spPr/>
      <dgm:t>
        <a:bodyPr/>
        <a:lstStyle/>
        <a:p>
          <a:endParaRPr lang="en-US"/>
        </a:p>
      </dgm:t>
    </dgm:pt>
    <dgm:pt modelId="{B5DF9F38-36E8-4877-B5D2-5AFE6121658C}">
      <dgm:prSet phldrT="[Text]"/>
      <dgm:spPr/>
      <dgm:t>
        <a:bodyPr/>
        <a:lstStyle/>
        <a:p>
          <a:r>
            <a:rPr lang="en-US" dirty="0"/>
            <a:t>Tokenizer</a:t>
          </a:r>
        </a:p>
      </dgm:t>
    </dgm:pt>
    <dgm:pt modelId="{B0B7F90F-4493-4CAD-89B5-25F6DDD3E9C9}" type="parTrans" cxnId="{1B0E4693-85E3-496D-970F-0FAEFC5F3C29}">
      <dgm:prSet/>
      <dgm:spPr/>
      <dgm:t>
        <a:bodyPr/>
        <a:lstStyle/>
        <a:p>
          <a:endParaRPr lang="en-US"/>
        </a:p>
      </dgm:t>
    </dgm:pt>
    <dgm:pt modelId="{0B456A06-F57C-42E4-BF80-44625202E2E9}" type="sibTrans" cxnId="{1B0E4693-85E3-496D-970F-0FAEFC5F3C29}">
      <dgm:prSet/>
      <dgm:spPr/>
      <dgm:t>
        <a:bodyPr/>
        <a:lstStyle/>
        <a:p>
          <a:endParaRPr lang="en-US"/>
        </a:p>
      </dgm:t>
    </dgm:pt>
    <dgm:pt modelId="{63F86753-88E9-4A85-BF61-CA2A1C6776DD}">
      <dgm:prSet phldrT="[Text]"/>
      <dgm:spPr/>
      <dgm:t>
        <a:bodyPr/>
        <a:lstStyle/>
        <a:p>
          <a:r>
            <a:rPr lang="en-US" dirty="0"/>
            <a:t>Language specific</a:t>
          </a:r>
        </a:p>
      </dgm:t>
    </dgm:pt>
    <dgm:pt modelId="{7CC80982-10E8-4C3D-A378-CC92E95BBD33}" type="parTrans" cxnId="{8C4AB82B-CCC8-49A3-B662-600C28A98D80}">
      <dgm:prSet/>
      <dgm:spPr/>
      <dgm:t>
        <a:bodyPr/>
        <a:lstStyle/>
        <a:p>
          <a:endParaRPr lang="en-US"/>
        </a:p>
      </dgm:t>
    </dgm:pt>
    <dgm:pt modelId="{F1A9414F-E9E6-4EAE-9802-2227A9B93DB5}" type="sibTrans" cxnId="{8C4AB82B-CCC8-49A3-B662-600C28A98D80}">
      <dgm:prSet/>
      <dgm:spPr/>
      <dgm:t>
        <a:bodyPr/>
        <a:lstStyle/>
        <a:p>
          <a:endParaRPr lang="en-US"/>
        </a:p>
      </dgm:t>
    </dgm:pt>
    <dgm:pt modelId="{882AEC17-EA99-43B7-9742-5671C635FC3F}">
      <dgm:prSet phldrT="[Text]"/>
      <dgm:spPr/>
      <dgm:t>
        <a:bodyPr/>
        <a:lstStyle/>
        <a:p>
          <a:r>
            <a:rPr lang="en-US" dirty="0"/>
            <a:t>Token filters</a:t>
          </a:r>
        </a:p>
      </dgm:t>
    </dgm:pt>
    <dgm:pt modelId="{A2E4B9F1-A8CF-4EF7-83BD-4F2911FBA3EA}" type="parTrans" cxnId="{A1D416A3-151E-4EFC-98AD-3EB60A383B97}">
      <dgm:prSet/>
      <dgm:spPr/>
      <dgm:t>
        <a:bodyPr/>
        <a:lstStyle/>
        <a:p>
          <a:endParaRPr lang="en-US"/>
        </a:p>
      </dgm:t>
    </dgm:pt>
    <dgm:pt modelId="{07418BCE-AA78-47E8-B636-954461A7DCD6}" type="sibTrans" cxnId="{A1D416A3-151E-4EFC-98AD-3EB60A383B97}">
      <dgm:prSet/>
      <dgm:spPr/>
      <dgm:t>
        <a:bodyPr/>
        <a:lstStyle/>
        <a:p>
          <a:endParaRPr lang="en-US"/>
        </a:p>
      </dgm:t>
    </dgm:pt>
    <dgm:pt modelId="{4B8EF08B-5785-4999-834A-ABB9F1ADB7BA}">
      <dgm:prSet phldrT="[Text]"/>
      <dgm:spPr/>
      <dgm:t>
        <a:bodyPr/>
        <a:lstStyle/>
        <a:p>
          <a:r>
            <a:rPr lang="fr-CA" dirty="0"/>
            <a:t>Ascii </a:t>
          </a:r>
          <a:r>
            <a:rPr lang="fr-CA" dirty="0" err="1"/>
            <a:t>folding</a:t>
          </a:r>
          <a:endParaRPr lang="en-US" dirty="0"/>
        </a:p>
      </dgm:t>
    </dgm:pt>
    <dgm:pt modelId="{F83CD402-2AA5-49FA-87DC-CC34FE835C64}" type="parTrans" cxnId="{BAA64721-F3D4-4129-948C-0997BB1A3217}">
      <dgm:prSet/>
      <dgm:spPr/>
      <dgm:t>
        <a:bodyPr/>
        <a:lstStyle/>
        <a:p>
          <a:endParaRPr lang="en-US"/>
        </a:p>
      </dgm:t>
    </dgm:pt>
    <dgm:pt modelId="{42071939-E399-423B-835D-869AAED1B033}" type="sibTrans" cxnId="{BAA64721-F3D4-4129-948C-0997BB1A3217}">
      <dgm:prSet/>
      <dgm:spPr/>
      <dgm:t>
        <a:bodyPr/>
        <a:lstStyle/>
        <a:p>
          <a:endParaRPr lang="en-US"/>
        </a:p>
      </dgm:t>
    </dgm:pt>
    <dgm:pt modelId="{EE8E6D95-4921-430C-BC93-27119E888BE9}">
      <dgm:prSet phldrT="[Text]"/>
      <dgm:spPr/>
      <dgm:t>
        <a:bodyPr/>
        <a:lstStyle/>
        <a:p>
          <a:endParaRPr lang="en-US" dirty="0"/>
        </a:p>
      </dgm:t>
    </dgm:pt>
    <dgm:pt modelId="{9D7ED5EC-D051-4BC5-AC8D-A3422A9F1BC8}" type="parTrans" cxnId="{F5A103B9-8550-4F32-854A-2D276DB3BFA3}">
      <dgm:prSet/>
      <dgm:spPr/>
      <dgm:t>
        <a:bodyPr/>
        <a:lstStyle/>
        <a:p>
          <a:endParaRPr lang="en-US"/>
        </a:p>
      </dgm:t>
    </dgm:pt>
    <dgm:pt modelId="{8863589A-5EB3-4257-8F86-F0270CDA838F}" type="sibTrans" cxnId="{F5A103B9-8550-4F32-854A-2D276DB3BFA3}">
      <dgm:prSet/>
      <dgm:spPr/>
      <dgm:t>
        <a:bodyPr/>
        <a:lstStyle/>
        <a:p>
          <a:endParaRPr lang="en-US"/>
        </a:p>
      </dgm:t>
    </dgm:pt>
    <dgm:pt modelId="{5EF2BB36-E936-4517-9206-011853523720}">
      <dgm:prSet phldrT="[Text]"/>
      <dgm:spPr/>
      <dgm:t>
        <a:bodyPr/>
        <a:lstStyle/>
        <a:p>
          <a:r>
            <a:rPr lang="en-US" dirty="0"/>
            <a:t>Stripping html</a:t>
          </a:r>
        </a:p>
      </dgm:t>
    </dgm:pt>
    <dgm:pt modelId="{3473E9EF-D15B-4C3B-880D-2BF16E8445C0}" type="parTrans" cxnId="{A1DB218A-93F0-41E5-A84D-AD9D3F608485}">
      <dgm:prSet/>
      <dgm:spPr/>
      <dgm:t>
        <a:bodyPr/>
        <a:lstStyle/>
        <a:p>
          <a:endParaRPr lang="en-US"/>
        </a:p>
      </dgm:t>
    </dgm:pt>
    <dgm:pt modelId="{E28316E7-1FA3-4740-8669-8D18F90745B7}" type="sibTrans" cxnId="{A1DB218A-93F0-41E5-A84D-AD9D3F608485}">
      <dgm:prSet/>
      <dgm:spPr/>
      <dgm:t>
        <a:bodyPr/>
        <a:lstStyle/>
        <a:p>
          <a:endParaRPr lang="en-US"/>
        </a:p>
      </dgm:t>
    </dgm:pt>
    <dgm:pt modelId="{58F1E6ED-7DCA-49D0-97C4-217CAB0CF506}">
      <dgm:prSet phldrT="[Text]"/>
      <dgm:spPr/>
      <dgm:t>
        <a:bodyPr/>
        <a:lstStyle/>
        <a:p>
          <a:r>
            <a:rPr lang="en-US" dirty="0"/>
            <a:t>Pattern</a:t>
          </a:r>
        </a:p>
      </dgm:t>
    </dgm:pt>
    <dgm:pt modelId="{3C843C22-4C4B-4E43-AE83-392A18705FBB}" type="parTrans" cxnId="{E0FDD5E5-E15D-4684-ACD2-4645D4241C54}">
      <dgm:prSet/>
      <dgm:spPr/>
      <dgm:t>
        <a:bodyPr/>
        <a:lstStyle/>
        <a:p>
          <a:endParaRPr lang="en-US"/>
        </a:p>
      </dgm:t>
    </dgm:pt>
    <dgm:pt modelId="{2A2BE32D-FB60-4548-887C-7CD373DEAAD1}" type="sibTrans" cxnId="{E0FDD5E5-E15D-4684-ACD2-4645D4241C54}">
      <dgm:prSet/>
      <dgm:spPr/>
      <dgm:t>
        <a:bodyPr/>
        <a:lstStyle/>
        <a:p>
          <a:endParaRPr lang="en-US"/>
        </a:p>
      </dgm:t>
    </dgm:pt>
    <dgm:pt modelId="{D383FD03-F643-41BF-A34A-47FD172D59C4}">
      <dgm:prSet phldrT="[Text]"/>
      <dgm:spPr/>
      <dgm:t>
        <a:bodyPr/>
        <a:lstStyle/>
        <a:p>
          <a:r>
            <a:rPr lang="fr-CA" dirty="0"/>
            <a:t>Pattern</a:t>
          </a:r>
          <a:endParaRPr lang="en-US" dirty="0"/>
        </a:p>
      </dgm:t>
    </dgm:pt>
    <dgm:pt modelId="{55B29F0A-21AE-412C-9F0E-7AD704512878}" type="parTrans" cxnId="{8A7D5A81-0258-45D9-8E99-45166795BD95}">
      <dgm:prSet/>
      <dgm:spPr/>
      <dgm:t>
        <a:bodyPr/>
        <a:lstStyle/>
        <a:p>
          <a:endParaRPr lang="en-US"/>
        </a:p>
      </dgm:t>
    </dgm:pt>
    <dgm:pt modelId="{FEDA0F0B-D457-4F59-ADE8-7D10FFC8B89D}" type="sibTrans" cxnId="{8A7D5A81-0258-45D9-8E99-45166795BD95}">
      <dgm:prSet/>
      <dgm:spPr/>
      <dgm:t>
        <a:bodyPr/>
        <a:lstStyle/>
        <a:p>
          <a:endParaRPr lang="en-US"/>
        </a:p>
      </dgm:t>
    </dgm:pt>
    <dgm:pt modelId="{F797EAFB-3EA9-4649-A76D-43BF30E56034}">
      <dgm:prSet phldrT="[Text]"/>
      <dgm:spPr/>
      <dgm:t>
        <a:bodyPr/>
        <a:lstStyle/>
        <a:p>
          <a:r>
            <a:rPr lang="en-US" dirty="0"/>
            <a:t>Path hierarchy</a:t>
          </a:r>
        </a:p>
      </dgm:t>
    </dgm:pt>
    <dgm:pt modelId="{44A79883-2C2F-450F-B2DE-384305C9ED58}" type="sibTrans" cxnId="{6BE87A8D-BAEB-4DB4-A95E-8334AC5DD353}">
      <dgm:prSet/>
      <dgm:spPr/>
      <dgm:t>
        <a:bodyPr/>
        <a:lstStyle/>
        <a:p>
          <a:endParaRPr lang="en-US"/>
        </a:p>
      </dgm:t>
    </dgm:pt>
    <dgm:pt modelId="{C61593D1-95B1-40D4-A874-2EB6497C34E1}" type="parTrans" cxnId="{6BE87A8D-BAEB-4DB4-A95E-8334AC5DD353}">
      <dgm:prSet/>
      <dgm:spPr/>
      <dgm:t>
        <a:bodyPr/>
        <a:lstStyle/>
        <a:p>
          <a:endParaRPr lang="en-US"/>
        </a:p>
      </dgm:t>
    </dgm:pt>
    <dgm:pt modelId="{A909A065-AEF1-4452-8D3C-687CD6DEFB66}">
      <dgm:prSet phldrT="[Text]"/>
      <dgm:spPr/>
      <dgm:t>
        <a:bodyPr/>
        <a:lstStyle/>
        <a:p>
          <a:r>
            <a:rPr lang="en-US" dirty="0" err="1"/>
            <a:t>nGram</a:t>
          </a:r>
          <a:endParaRPr lang="en-US" dirty="0"/>
        </a:p>
      </dgm:t>
    </dgm:pt>
    <dgm:pt modelId="{28785A28-9243-4CFD-9B63-D07E035127A2}" type="sibTrans" cxnId="{319F1DCC-4B00-4537-92B8-7F20A0907AFA}">
      <dgm:prSet/>
      <dgm:spPr/>
      <dgm:t>
        <a:bodyPr/>
        <a:lstStyle/>
        <a:p>
          <a:endParaRPr lang="en-US"/>
        </a:p>
      </dgm:t>
    </dgm:pt>
    <dgm:pt modelId="{CD2A1A04-77AF-4444-8D24-C2AAF019E2C9}" type="parTrans" cxnId="{319F1DCC-4B00-4537-92B8-7F20A0907AFA}">
      <dgm:prSet/>
      <dgm:spPr/>
      <dgm:t>
        <a:bodyPr/>
        <a:lstStyle/>
        <a:p>
          <a:endParaRPr lang="en-US"/>
        </a:p>
      </dgm:t>
    </dgm:pt>
    <dgm:pt modelId="{CD7801E9-0BC6-4FDF-BB1D-380CBBAFD9FA}">
      <dgm:prSet phldrT="[Text]"/>
      <dgm:spPr/>
      <dgm:t>
        <a:bodyPr/>
        <a:lstStyle/>
        <a:p>
          <a:r>
            <a:rPr lang="en-US" dirty="0"/>
            <a:t>Keyword</a:t>
          </a:r>
        </a:p>
      </dgm:t>
    </dgm:pt>
    <dgm:pt modelId="{B0F6AB63-339D-4E8F-BC03-D7F044587E30}" type="sibTrans" cxnId="{B6E08760-C49C-4AF5-8CBA-8BFF0A853D2B}">
      <dgm:prSet/>
      <dgm:spPr/>
      <dgm:t>
        <a:bodyPr/>
        <a:lstStyle/>
        <a:p>
          <a:endParaRPr lang="en-US"/>
        </a:p>
      </dgm:t>
    </dgm:pt>
    <dgm:pt modelId="{AF25855A-1359-4567-846E-7AABAB1625A3}" type="parTrans" cxnId="{B6E08760-C49C-4AF5-8CBA-8BFF0A853D2B}">
      <dgm:prSet/>
      <dgm:spPr/>
      <dgm:t>
        <a:bodyPr/>
        <a:lstStyle/>
        <a:p>
          <a:endParaRPr lang="en-US"/>
        </a:p>
      </dgm:t>
    </dgm:pt>
    <dgm:pt modelId="{51A8DD69-CB06-4692-B44F-E6960A8E8378}">
      <dgm:prSet phldrT="[Text]"/>
      <dgm:spPr/>
      <dgm:t>
        <a:bodyPr/>
        <a:lstStyle/>
        <a:p>
          <a:r>
            <a:rPr lang="en-US" dirty="0"/>
            <a:t>Length filters</a:t>
          </a:r>
        </a:p>
      </dgm:t>
    </dgm:pt>
    <dgm:pt modelId="{B1177851-BFFD-4E46-9427-9F1598606AC3}" type="parTrans" cxnId="{25EB3003-9352-4DCE-B803-B2A52B33BD89}">
      <dgm:prSet/>
      <dgm:spPr/>
      <dgm:t>
        <a:bodyPr/>
        <a:lstStyle/>
        <a:p>
          <a:endParaRPr lang="en-US"/>
        </a:p>
      </dgm:t>
    </dgm:pt>
    <dgm:pt modelId="{E82E4946-6B25-43BA-8744-11B13ED59FAF}" type="sibTrans" cxnId="{25EB3003-9352-4DCE-B803-B2A52B33BD89}">
      <dgm:prSet/>
      <dgm:spPr/>
      <dgm:t>
        <a:bodyPr/>
        <a:lstStyle/>
        <a:p>
          <a:endParaRPr lang="en-US"/>
        </a:p>
      </dgm:t>
    </dgm:pt>
    <dgm:pt modelId="{8D320350-6FB7-4F17-8E2B-40EDED3DBC74}">
      <dgm:prSet phldrT="[Text]"/>
      <dgm:spPr/>
      <dgm:t>
        <a:bodyPr/>
        <a:lstStyle/>
        <a:p>
          <a:r>
            <a:rPr lang="en-US" dirty="0"/>
            <a:t>Lowercase</a:t>
          </a:r>
        </a:p>
      </dgm:t>
    </dgm:pt>
    <dgm:pt modelId="{E45C5CB8-1D64-41CA-8F90-E255BECF65CE}" type="parTrans" cxnId="{1D0A9891-F28A-416E-92E5-757153DF35CF}">
      <dgm:prSet/>
      <dgm:spPr/>
      <dgm:t>
        <a:bodyPr/>
        <a:lstStyle/>
        <a:p>
          <a:endParaRPr lang="en-US"/>
        </a:p>
      </dgm:t>
    </dgm:pt>
    <dgm:pt modelId="{9D1EF7A2-284F-4AD5-B31F-C4CB0D2A9836}" type="sibTrans" cxnId="{1D0A9891-F28A-416E-92E5-757153DF35CF}">
      <dgm:prSet/>
      <dgm:spPr/>
      <dgm:t>
        <a:bodyPr/>
        <a:lstStyle/>
        <a:p>
          <a:endParaRPr lang="en-US"/>
        </a:p>
      </dgm:t>
    </dgm:pt>
    <dgm:pt modelId="{977616C6-7812-4011-9097-058E23E32C1B}">
      <dgm:prSet phldrT="[Text]"/>
      <dgm:spPr/>
      <dgm:t>
        <a:bodyPr/>
        <a:lstStyle/>
        <a:p>
          <a:r>
            <a:rPr lang="en-US" dirty="0"/>
            <a:t>Phonetic</a:t>
          </a:r>
        </a:p>
      </dgm:t>
    </dgm:pt>
    <dgm:pt modelId="{66D75900-49BD-49DD-817A-3A1156A9B968}" type="parTrans" cxnId="{52CF770D-7764-4974-A6A3-D69C2602F4BF}">
      <dgm:prSet/>
      <dgm:spPr/>
      <dgm:t>
        <a:bodyPr/>
        <a:lstStyle/>
        <a:p>
          <a:endParaRPr lang="en-US"/>
        </a:p>
      </dgm:t>
    </dgm:pt>
    <dgm:pt modelId="{0F716785-6C16-4179-A359-5A916589A0A8}" type="sibTrans" cxnId="{52CF770D-7764-4974-A6A3-D69C2602F4BF}">
      <dgm:prSet/>
      <dgm:spPr/>
      <dgm:t>
        <a:bodyPr/>
        <a:lstStyle/>
        <a:p>
          <a:endParaRPr lang="en-US"/>
        </a:p>
      </dgm:t>
    </dgm:pt>
    <dgm:pt modelId="{AD7B864B-84C4-4141-8549-ACCDDBB5E9BD}" type="pres">
      <dgm:prSet presAssocID="{F72BB078-4FD8-4522-BF1E-6DC372D0B08F}" presName="linearFlow" presStyleCnt="0">
        <dgm:presLayoutVars>
          <dgm:dir/>
          <dgm:animLvl val="lvl"/>
          <dgm:resizeHandles val="exact"/>
        </dgm:presLayoutVars>
      </dgm:prSet>
      <dgm:spPr/>
    </dgm:pt>
    <dgm:pt modelId="{6AF8F56D-F97D-498D-8071-7DECEFE8A701}" type="pres">
      <dgm:prSet presAssocID="{27B64038-36B0-4FFC-B4E8-ED11C7173DEE}" presName="composite" presStyleCnt="0"/>
      <dgm:spPr/>
    </dgm:pt>
    <dgm:pt modelId="{36A93350-BF46-4088-99E2-0EB9E5D617B4}" type="pres">
      <dgm:prSet presAssocID="{27B64038-36B0-4FFC-B4E8-ED11C7173DEE}" presName="parTx" presStyleLbl="node1" presStyleIdx="0" presStyleCnt="3">
        <dgm:presLayoutVars>
          <dgm:chMax val="0"/>
          <dgm:chPref val="0"/>
          <dgm:bulletEnabled val="1"/>
        </dgm:presLayoutVars>
      </dgm:prSet>
      <dgm:spPr/>
    </dgm:pt>
    <dgm:pt modelId="{ECCF55C8-0C23-48C4-8D8A-3E89785891AF}" type="pres">
      <dgm:prSet presAssocID="{27B64038-36B0-4FFC-B4E8-ED11C7173DEE}" presName="parSh" presStyleLbl="node1" presStyleIdx="0" presStyleCnt="3"/>
      <dgm:spPr/>
    </dgm:pt>
    <dgm:pt modelId="{8F8B6C20-69A4-494E-9EF9-B4F3B996A36E}" type="pres">
      <dgm:prSet presAssocID="{27B64038-36B0-4FFC-B4E8-ED11C7173DEE}" presName="desTx" presStyleLbl="fgAcc1" presStyleIdx="0" presStyleCnt="3">
        <dgm:presLayoutVars>
          <dgm:bulletEnabled val="1"/>
        </dgm:presLayoutVars>
      </dgm:prSet>
      <dgm:spPr/>
    </dgm:pt>
    <dgm:pt modelId="{C67D8040-980C-40E7-B14F-4227879BD6B7}" type="pres">
      <dgm:prSet presAssocID="{71E91DA6-064E-4A8C-BF66-E7A05AB4E277}" presName="sibTrans" presStyleLbl="sibTrans2D1" presStyleIdx="0" presStyleCnt="2"/>
      <dgm:spPr/>
    </dgm:pt>
    <dgm:pt modelId="{6BE5D490-D752-435C-89AC-D216432A93F1}" type="pres">
      <dgm:prSet presAssocID="{71E91DA6-064E-4A8C-BF66-E7A05AB4E277}" presName="connTx" presStyleLbl="sibTrans2D1" presStyleIdx="0" presStyleCnt="2"/>
      <dgm:spPr/>
    </dgm:pt>
    <dgm:pt modelId="{86F3CECC-A93B-485E-BB5D-36A8044490F6}" type="pres">
      <dgm:prSet presAssocID="{B5DF9F38-36E8-4877-B5D2-5AFE6121658C}" presName="composite" presStyleCnt="0"/>
      <dgm:spPr/>
    </dgm:pt>
    <dgm:pt modelId="{EF23FF93-59E5-4AA7-9358-A6DF788BAF3C}" type="pres">
      <dgm:prSet presAssocID="{B5DF9F38-36E8-4877-B5D2-5AFE6121658C}" presName="parTx" presStyleLbl="node1" presStyleIdx="0" presStyleCnt="3">
        <dgm:presLayoutVars>
          <dgm:chMax val="0"/>
          <dgm:chPref val="0"/>
          <dgm:bulletEnabled val="1"/>
        </dgm:presLayoutVars>
      </dgm:prSet>
      <dgm:spPr/>
    </dgm:pt>
    <dgm:pt modelId="{AD057BC7-7761-4369-9497-3999848F6DE3}" type="pres">
      <dgm:prSet presAssocID="{B5DF9F38-36E8-4877-B5D2-5AFE6121658C}" presName="parSh" presStyleLbl="node1" presStyleIdx="1" presStyleCnt="3"/>
      <dgm:spPr/>
    </dgm:pt>
    <dgm:pt modelId="{40939D18-0999-4258-85F8-0FDF8C2D9464}" type="pres">
      <dgm:prSet presAssocID="{B5DF9F38-36E8-4877-B5D2-5AFE6121658C}" presName="desTx" presStyleLbl="fgAcc1" presStyleIdx="1" presStyleCnt="3">
        <dgm:presLayoutVars>
          <dgm:bulletEnabled val="1"/>
        </dgm:presLayoutVars>
      </dgm:prSet>
      <dgm:spPr/>
    </dgm:pt>
    <dgm:pt modelId="{0AC624AD-3459-4192-9B28-5791AB8E0187}" type="pres">
      <dgm:prSet presAssocID="{0B456A06-F57C-42E4-BF80-44625202E2E9}" presName="sibTrans" presStyleLbl="sibTrans2D1" presStyleIdx="1" presStyleCnt="2"/>
      <dgm:spPr/>
    </dgm:pt>
    <dgm:pt modelId="{1D28A534-3661-431A-B240-31764BFC31A7}" type="pres">
      <dgm:prSet presAssocID="{0B456A06-F57C-42E4-BF80-44625202E2E9}" presName="connTx" presStyleLbl="sibTrans2D1" presStyleIdx="1" presStyleCnt="2"/>
      <dgm:spPr/>
    </dgm:pt>
    <dgm:pt modelId="{1B18BFC9-D7D3-402B-BC8B-DB776B42DB80}" type="pres">
      <dgm:prSet presAssocID="{882AEC17-EA99-43B7-9742-5671C635FC3F}" presName="composite" presStyleCnt="0"/>
      <dgm:spPr/>
    </dgm:pt>
    <dgm:pt modelId="{093A603F-16A4-4BE9-BC61-B7FF903971E1}" type="pres">
      <dgm:prSet presAssocID="{882AEC17-EA99-43B7-9742-5671C635FC3F}" presName="parTx" presStyleLbl="node1" presStyleIdx="1" presStyleCnt="3">
        <dgm:presLayoutVars>
          <dgm:chMax val="0"/>
          <dgm:chPref val="0"/>
          <dgm:bulletEnabled val="1"/>
        </dgm:presLayoutVars>
      </dgm:prSet>
      <dgm:spPr/>
    </dgm:pt>
    <dgm:pt modelId="{239D3316-4762-45AE-8B0B-C7C0AEFEBE48}" type="pres">
      <dgm:prSet presAssocID="{882AEC17-EA99-43B7-9742-5671C635FC3F}" presName="parSh" presStyleLbl="node1" presStyleIdx="2" presStyleCnt="3"/>
      <dgm:spPr/>
    </dgm:pt>
    <dgm:pt modelId="{2AF8F958-A287-4808-8100-9389D357F2CA}" type="pres">
      <dgm:prSet presAssocID="{882AEC17-EA99-43B7-9742-5671C635FC3F}" presName="desTx" presStyleLbl="fgAcc1" presStyleIdx="2" presStyleCnt="3">
        <dgm:presLayoutVars>
          <dgm:bulletEnabled val="1"/>
        </dgm:presLayoutVars>
      </dgm:prSet>
      <dgm:spPr/>
    </dgm:pt>
  </dgm:ptLst>
  <dgm:cxnLst>
    <dgm:cxn modelId="{25EB3003-9352-4DCE-B803-B2A52B33BD89}" srcId="{882AEC17-EA99-43B7-9742-5671C635FC3F}" destId="{51A8DD69-CB06-4692-B44F-E6960A8E8378}" srcOrd="1" destOrd="0" parTransId="{B1177851-BFFD-4E46-9427-9F1598606AC3}" sibTransId="{E82E4946-6B25-43BA-8744-11B13ED59FAF}"/>
    <dgm:cxn modelId="{1174AA04-DC80-412B-A9B5-A828A57E1925}" type="presOf" srcId="{882AEC17-EA99-43B7-9742-5671C635FC3F}" destId="{239D3316-4762-45AE-8B0B-C7C0AEFEBE48}" srcOrd="1" destOrd="0" presId="urn:microsoft.com/office/officeart/2005/8/layout/process3"/>
    <dgm:cxn modelId="{65C7E709-362C-4899-A5CF-3A2EE6A7F69F}" type="presOf" srcId="{51A8DD69-CB06-4692-B44F-E6960A8E8378}" destId="{2AF8F958-A287-4808-8100-9389D357F2CA}" srcOrd="0" destOrd="1" presId="urn:microsoft.com/office/officeart/2005/8/layout/process3"/>
    <dgm:cxn modelId="{03788E0A-DA4C-4D82-B7EF-EF23FED655DB}" type="presOf" srcId="{F0498DBE-A3A2-4044-9763-99D9E0AB700F}" destId="{8F8B6C20-69A4-494E-9EF9-B4F3B996A36E}" srcOrd="0" destOrd="0" presId="urn:microsoft.com/office/officeart/2005/8/layout/process3"/>
    <dgm:cxn modelId="{F9ECEF0C-1B14-42A5-A17B-4F5F54B7CB67}" type="presOf" srcId="{27B64038-36B0-4FFC-B4E8-ED11C7173DEE}" destId="{ECCF55C8-0C23-48C4-8D8A-3E89785891AF}" srcOrd="1" destOrd="0" presId="urn:microsoft.com/office/officeart/2005/8/layout/process3"/>
    <dgm:cxn modelId="{52CF770D-7764-4974-A6A3-D69C2602F4BF}" srcId="{882AEC17-EA99-43B7-9742-5671C635FC3F}" destId="{977616C6-7812-4011-9097-058E23E32C1B}" srcOrd="3" destOrd="0" parTransId="{66D75900-49BD-49DD-817A-3A1156A9B968}" sibTransId="{0F716785-6C16-4179-A359-5A916589A0A8}"/>
    <dgm:cxn modelId="{BAA64721-F3D4-4129-948C-0997BB1A3217}" srcId="{882AEC17-EA99-43B7-9742-5671C635FC3F}" destId="{4B8EF08B-5785-4999-834A-ABB9F1ADB7BA}" srcOrd="0" destOrd="0" parTransId="{F83CD402-2AA5-49FA-87DC-CC34FE835C64}" sibTransId="{42071939-E399-423B-835D-869AAED1B033}"/>
    <dgm:cxn modelId="{8C4AB82B-CCC8-49A3-B662-600C28A98D80}" srcId="{B5DF9F38-36E8-4877-B5D2-5AFE6121658C}" destId="{63F86753-88E9-4A85-BF61-CA2A1C6776DD}" srcOrd="0" destOrd="0" parTransId="{7CC80982-10E8-4C3D-A378-CC92E95BBD33}" sibTransId="{F1A9414F-E9E6-4EAE-9802-2227A9B93DB5}"/>
    <dgm:cxn modelId="{DB74F32B-4683-4063-ABF0-3C1EEAFB5613}" type="presOf" srcId="{882AEC17-EA99-43B7-9742-5671C635FC3F}" destId="{093A603F-16A4-4BE9-BC61-B7FF903971E1}" srcOrd="0" destOrd="0" presId="urn:microsoft.com/office/officeart/2005/8/layout/process3"/>
    <dgm:cxn modelId="{31AFFC32-A191-4E1D-A67B-424B460DB62B}" type="presOf" srcId="{A909A065-AEF1-4452-8D3C-687CD6DEFB66}" destId="{40939D18-0999-4258-85F8-0FDF8C2D9464}" srcOrd="0" destOrd="2" presId="urn:microsoft.com/office/officeart/2005/8/layout/process3"/>
    <dgm:cxn modelId="{9313DE33-1BAE-46A6-A1CF-9709433D52D8}" type="presOf" srcId="{CD7801E9-0BC6-4FDF-BB1D-380CBBAFD9FA}" destId="{40939D18-0999-4258-85F8-0FDF8C2D9464}" srcOrd="0" destOrd="3" presId="urn:microsoft.com/office/officeart/2005/8/layout/process3"/>
    <dgm:cxn modelId="{F0676C37-D302-4E2D-AF0D-69C2FD1005CA}" type="presOf" srcId="{71E91DA6-064E-4A8C-BF66-E7A05AB4E277}" destId="{C67D8040-980C-40E7-B14F-4227879BD6B7}" srcOrd="0" destOrd="0" presId="urn:microsoft.com/office/officeart/2005/8/layout/process3"/>
    <dgm:cxn modelId="{81D09B3C-CFB9-4DE4-A78E-89A4DB93B916}" type="presOf" srcId="{EE8E6D95-4921-430C-BC93-27119E888BE9}" destId="{2AF8F958-A287-4808-8100-9389D357F2CA}" srcOrd="0" destOrd="4" presId="urn:microsoft.com/office/officeart/2005/8/layout/process3"/>
    <dgm:cxn modelId="{A6CECA3D-4EF5-478E-8D5F-603BBD8466FC}" type="presOf" srcId="{977616C6-7812-4011-9097-058E23E32C1B}" destId="{2AF8F958-A287-4808-8100-9389D357F2CA}" srcOrd="0" destOrd="3" presId="urn:microsoft.com/office/officeart/2005/8/layout/process3"/>
    <dgm:cxn modelId="{80F5523F-16E9-473E-8216-112D292E3A5B}" type="presOf" srcId="{D383FD03-F643-41BF-A34A-47FD172D59C4}" destId="{40939D18-0999-4258-85F8-0FDF8C2D9464}" srcOrd="0" destOrd="4" presId="urn:microsoft.com/office/officeart/2005/8/layout/process3"/>
    <dgm:cxn modelId="{B6E08760-C49C-4AF5-8CBA-8BFF0A853D2B}" srcId="{B5DF9F38-36E8-4877-B5D2-5AFE6121658C}" destId="{CD7801E9-0BC6-4FDF-BB1D-380CBBAFD9FA}" srcOrd="3" destOrd="0" parTransId="{AF25855A-1359-4567-846E-7AABAB1625A3}" sibTransId="{B0F6AB63-339D-4E8F-BC03-D7F044587E30}"/>
    <dgm:cxn modelId="{3537FB6D-7492-453D-B347-0FA326BC66EB}" type="presOf" srcId="{F72BB078-4FD8-4522-BF1E-6DC372D0B08F}" destId="{AD7B864B-84C4-4141-8549-ACCDDBB5E9BD}" srcOrd="0" destOrd="0" presId="urn:microsoft.com/office/officeart/2005/8/layout/process3"/>
    <dgm:cxn modelId="{5C3EDF51-F88F-40C4-934B-D5C70F61CC31}" type="presOf" srcId="{B5DF9F38-36E8-4877-B5D2-5AFE6121658C}" destId="{EF23FF93-59E5-4AA7-9358-A6DF788BAF3C}" srcOrd="0" destOrd="0" presId="urn:microsoft.com/office/officeart/2005/8/layout/process3"/>
    <dgm:cxn modelId="{35335B54-6E6F-43F0-8228-974CFE3879EB}" type="presOf" srcId="{B5DF9F38-36E8-4877-B5D2-5AFE6121658C}" destId="{AD057BC7-7761-4369-9497-3999848F6DE3}" srcOrd="1" destOrd="0" presId="urn:microsoft.com/office/officeart/2005/8/layout/process3"/>
    <dgm:cxn modelId="{84CE2456-D912-4810-B13A-088D0F0E0E83}" type="presOf" srcId="{27B64038-36B0-4FFC-B4E8-ED11C7173DEE}" destId="{36A93350-BF46-4088-99E2-0EB9E5D617B4}" srcOrd="0" destOrd="0" presId="urn:microsoft.com/office/officeart/2005/8/layout/process3"/>
    <dgm:cxn modelId="{B631367A-1BBB-410D-AEBF-23491E3AB7E2}" type="presOf" srcId="{58F1E6ED-7DCA-49D0-97C4-217CAB0CF506}" destId="{8F8B6C20-69A4-494E-9EF9-B4F3B996A36E}" srcOrd="0" destOrd="2" presId="urn:microsoft.com/office/officeart/2005/8/layout/process3"/>
    <dgm:cxn modelId="{8A7D5A81-0258-45D9-8E99-45166795BD95}" srcId="{B5DF9F38-36E8-4877-B5D2-5AFE6121658C}" destId="{D383FD03-F643-41BF-A34A-47FD172D59C4}" srcOrd="4" destOrd="0" parTransId="{55B29F0A-21AE-412C-9F0E-7AD704512878}" sibTransId="{FEDA0F0B-D457-4F59-ADE8-7D10FFC8B89D}"/>
    <dgm:cxn modelId="{9CA11A86-E037-4F46-BE3C-751EB3FFEF73}" srcId="{F72BB078-4FD8-4522-BF1E-6DC372D0B08F}" destId="{27B64038-36B0-4FFC-B4E8-ED11C7173DEE}" srcOrd="0" destOrd="0" parTransId="{97C2D399-DC67-45F4-95DB-C219BC1FFD9A}" sibTransId="{71E91DA6-064E-4A8C-BF66-E7A05AB4E277}"/>
    <dgm:cxn modelId="{4C303A87-BF26-49EB-8168-6BF675296413}" type="presOf" srcId="{63F86753-88E9-4A85-BF61-CA2A1C6776DD}" destId="{40939D18-0999-4258-85F8-0FDF8C2D9464}" srcOrd="0" destOrd="0" presId="urn:microsoft.com/office/officeart/2005/8/layout/process3"/>
    <dgm:cxn modelId="{52977C87-AC40-4827-9405-6AD9A84B5D8C}" type="presOf" srcId="{71E91DA6-064E-4A8C-BF66-E7A05AB4E277}" destId="{6BE5D490-D752-435C-89AC-D216432A93F1}" srcOrd="1" destOrd="0" presId="urn:microsoft.com/office/officeart/2005/8/layout/process3"/>
    <dgm:cxn modelId="{A1DB218A-93F0-41E5-A84D-AD9D3F608485}" srcId="{27B64038-36B0-4FFC-B4E8-ED11C7173DEE}" destId="{5EF2BB36-E936-4517-9206-011853523720}" srcOrd="1" destOrd="0" parTransId="{3473E9EF-D15B-4C3B-880D-2BF16E8445C0}" sibTransId="{E28316E7-1FA3-4740-8669-8D18F90745B7}"/>
    <dgm:cxn modelId="{6BE87A8D-BAEB-4DB4-A95E-8334AC5DD353}" srcId="{B5DF9F38-36E8-4877-B5D2-5AFE6121658C}" destId="{F797EAFB-3EA9-4649-A76D-43BF30E56034}" srcOrd="1" destOrd="0" parTransId="{C61593D1-95B1-40D4-A874-2EB6497C34E1}" sibTransId="{44A79883-2C2F-450F-B2DE-384305C9ED58}"/>
    <dgm:cxn modelId="{1D0A9891-F28A-416E-92E5-757153DF35CF}" srcId="{882AEC17-EA99-43B7-9742-5671C635FC3F}" destId="{8D320350-6FB7-4F17-8E2B-40EDED3DBC74}" srcOrd="2" destOrd="0" parTransId="{E45C5CB8-1D64-41CA-8F90-E255BECF65CE}" sibTransId="{9D1EF7A2-284F-4AD5-B31F-C4CB0D2A9836}"/>
    <dgm:cxn modelId="{1B0E4693-85E3-496D-970F-0FAEFC5F3C29}" srcId="{F72BB078-4FD8-4522-BF1E-6DC372D0B08F}" destId="{B5DF9F38-36E8-4877-B5D2-5AFE6121658C}" srcOrd="1" destOrd="0" parTransId="{B0B7F90F-4493-4CAD-89B5-25F6DDD3E9C9}" sibTransId="{0B456A06-F57C-42E4-BF80-44625202E2E9}"/>
    <dgm:cxn modelId="{B492E395-A186-429F-B655-398BD80E28E3}" type="presOf" srcId="{5EF2BB36-E936-4517-9206-011853523720}" destId="{8F8B6C20-69A4-494E-9EF9-B4F3B996A36E}" srcOrd="0" destOrd="1" presId="urn:microsoft.com/office/officeart/2005/8/layout/process3"/>
    <dgm:cxn modelId="{48DEFD9E-89BC-453E-8516-3465BBEA861B}" type="presOf" srcId="{0B456A06-F57C-42E4-BF80-44625202E2E9}" destId="{0AC624AD-3459-4192-9B28-5791AB8E0187}" srcOrd="0" destOrd="0" presId="urn:microsoft.com/office/officeart/2005/8/layout/process3"/>
    <dgm:cxn modelId="{A1D416A3-151E-4EFC-98AD-3EB60A383B97}" srcId="{F72BB078-4FD8-4522-BF1E-6DC372D0B08F}" destId="{882AEC17-EA99-43B7-9742-5671C635FC3F}" srcOrd="2" destOrd="0" parTransId="{A2E4B9F1-A8CF-4EF7-83BD-4F2911FBA3EA}" sibTransId="{07418BCE-AA78-47E8-B636-954461A7DCD6}"/>
    <dgm:cxn modelId="{1AADA6A3-9A23-49E4-9E6E-A8E855CEA5DF}" srcId="{27B64038-36B0-4FFC-B4E8-ED11C7173DEE}" destId="{F0498DBE-A3A2-4044-9763-99D9E0AB700F}" srcOrd="0" destOrd="0" parTransId="{F45D9C69-9EFE-4EF5-ABB3-8A4EA6C9FF31}" sibTransId="{CD0F3695-AC11-4785-A10B-FC500BF5E283}"/>
    <dgm:cxn modelId="{DAD88CA9-9644-464B-B66B-6176745F201D}" type="presOf" srcId="{0B456A06-F57C-42E4-BF80-44625202E2E9}" destId="{1D28A534-3661-431A-B240-31764BFC31A7}" srcOrd="1" destOrd="0" presId="urn:microsoft.com/office/officeart/2005/8/layout/process3"/>
    <dgm:cxn modelId="{5F4551B8-2B73-4552-A09C-8D8142889D3D}" type="presOf" srcId="{4B8EF08B-5785-4999-834A-ABB9F1ADB7BA}" destId="{2AF8F958-A287-4808-8100-9389D357F2CA}" srcOrd="0" destOrd="0" presId="urn:microsoft.com/office/officeart/2005/8/layout/process3"/>
    <dgm:cxn modelId="{F5A103B9-8550-4F32-854A-2D276DB3BFA3}" srcId="{882AEC17-EA99-43B7-9742-5671C635FC3F}" destId="{EE8E6D95-4921-430C-BC93-27119E888BE9}" srcOrd="4" destOrd="0" parTransId="{9D7ED5EC-D051-4BC5-AC8D-A3422A9F1BC8}" sibTransId="{8863589A-5EB3-4257-8F86-F0270CDA838F}"/>
    <dgm:cxn modelId="{7B86BDC3-1EAE-4220-8754-2BC532D95BE6}" type="presOf" srcId="{F797EAFB-3EA9-4649-A76D-43BF30E56034}" destId="{40939D18-0999-4258-85F8-0FDF8C2D9464}" srcOrd="0" destOrd="1" presId="urn:microsoft.com/office/officeart/2005/8/layout/process3"/>
    <dgm:cxn modelId="{319F1DCC-4B00-4537-92B8-7F20A0907AFA}" srcId="{B5DF9F38-36E8-4877-B5D2-5AFE6121658C}" destId="{A909A065-AEF1-4452-8D3C-687CD6DEFB66}" srcOrd="2" destOrd="0" parTransId="{CD2A1A04-77AF-4444-8D24-C2AAF019E2C9}" sibTransId="{28785A28-9243-4CFD-9B63-D07E035127A2}"/>
    <dgm:cxn modelId="{CCB4CFD5-1B3A-4B62-9125-F3BE3CF91009}" type="presOf" srcId="{8D320350-6FB7-4F17-8E2B-40EDED3DBC74}" destId="{2AF8F958-A287-4808-8100-9389D357F2CA}" srcOrd="0" destOrd="2" presId="urn:microsoft.com/office/officeart/2005/8/layout/process3"/>
    <dgm:cxn modelId="{E0FDD5E5-E15D-4684-ACD2-4645D4241C54}" srcId="{27B64038-36B0-4FFC-B4E8-ED11C7173DEE}" destId="{58F1E6ED-7DCA-49D0-97C4-217CAB0CF506}" srcOrd="2" destOrd="0" parTransId="{3C843C22-4C4B-4E43-AE83-392A18705FBB}" sibTransId="{2A2BE32D-FB60-4548-887C-7CD373DEAAD1}"/>
    <dgm:cxn modelId="{D7CAF0AD-FD65-4C8A-B09B-893A1820662A}" type="presParOf" srcId="{AD7B864B-84C4-4141-8549-ACCDDBB5E9BD}" destId="{6AF8F56D-F97D-498D-8071-7DECEFE8A701}" srcOrd="0" destOrd="0" presId="urn:microsoft.com/office/officeart/2005/8/layout/process3"/>
    <dgm:cxn modelId="{A6E7852C-2860-4563-8343-B3D9F359DAE6}" type="presParOf" srcId="{6AF8F56D-F97D-498D-8071-7DECEFE8A701}" destId="{36A93350-BF46-4088-99E2-0EB9E5D617B4}" srcOrd="0" destOrd="0" presId="urn:microsoft.com/office/officeart/2005/8/layout/process3"/>
    <dgm:cxn modelId="{8CBEBE19-F160-42DE-9D1E-24F4D954F2E1}" type="presParOf" srcId="{6AF8F56D-F97D-498D-8071-7DECEFE8A701}" destId="{ECCF55C8-0C23-48C4-8D8A-3E89785891AF}" srcOrd="1" destOrd="0" presId="urn:microsoft.com/office/officeart/2005/8/layout/process3"/>
    <dgm:cxn modelId="{6D68D561-B79D-424F-9F73-56F249CF6C26}" type="presParOf" srcId="{6AF8F56D-F97D-498D-8071-7DECEFE8A701}" destId="{8F8B6C20-69A4-494E-9EF9-B4F3B996A36E}" srcOrd="2" destOrd="0" presId="urn:microsoft.com/office/officeart/2005/8/layout/process3"/>
    <dgm:cxn modelId="{39814722-6ECC-4FDC-99C3-651EEBA5E714}" type="presParOf" srcId="{AD7B864B-84C4-4141-8549-ACCDDBB5E9BD}" destId="{C67D8040-980C-40E7-B14F-4227879BD6B7}" srcOrd="1" destOrd="0" presId="urn:microsoft.com/office/officeart/2005/8/layout/process3"/>
    <dgm:cxn modelId="{98B5882D-63EE-45FC-A1C0-C2DA039531A3}" type="presParOf" srcId="{C67D8040-980C-40E7-B14F-4227879BD6B7}" destId="{6BE5D490-D752-435C-89AC-D216432A93F1}" srcOrd="0" destOrd="0" presId="urn:microsoft.com/office/officeart/2005/8/layout/process3"/>
    <dgm:cxn modelId="{034CF311-2648-4233-A411-1A2EA49424D7}" type="presParOf" srcId="{AD7B864B-84C4-4141-8549-ACCDDBB5E9BD}" destId="{86F3CECC-A93B-485E-BB5D-36A8044490F6}" srcOrd="2" destOrd="0" presId="urn:microsoft.com/office/officeart/2005/8/layout/process3"/>
    <dgm:cxn modelId="{4ED5B54C-C910-48FA-AF91-7A792E0DFC74}" type="presParOf" srcId="{86F3CECC-A93B-485E-BB5D-36A8044490F6}" destId="{EF23FF93-59E5-4AA7-9358-A6DF788BAF3C}" srcOrd="0" destOrd="0" presId="urn:microsoft.com/office/officeart/2005/8/layout/process3"/>
    <dgm:cxn modelId="{F4A8F90B-92CD-4F2E-9560-1E0B7829D7AD}" type="presParOf" srcId="{86F3CECC-A93B-485E-BB5D-36A8044490F6}" destId="{AD057BC7-7761-4369-9497-3999848F6DE3}" srcOrd="1" destOrd="0" presId="urn:microsoft.com/office/officeart/2005/8/layout/process3"/>
    <dgm:cxn modelId="{4C5872E2-CD0E-4440-8937-7F437D589DA1}" type="presParOf" srcId="{86F3CECC-A93B-485E-BB5D-36A8044490F6}" destId="{40939D18-0999-4258-85F8-0FDF8C2D9464}" srcOrd="2" destOrd="0" presId="urn:microsoft.com/office/officeart/2005/8/layout/process3"/>
    <dgm:cxn modelId="{B92AEA1B-F717-40FB-83F4-1BFA7FDA44DD}" type="presParOf" srcId="{AD7B864B-84C4-4141-8549-ACCDDBB5E9BD}" destId="{0AC624AD-3459-4192-9B28-5791AB8E0187}" srcOrd="3" destOrd="0" presId="urn:microsoft.com/office/officeart/2005/8/layout/process3"/>
    <dgm:cxn modelId="{485AC801-3625-4CEC-A74F-EEECAEBA8C3A}" type="presParOf" srcId="{0AC624AD-3459-4192-9B28-5791AB8E0187}" destId="{1D28A534-3661-431A-B240-31764BFC31A7}" srcOrd="0" destOrd="0" presId="urn:microsoft.com/office/officeart/2005/8/layout/process3"/>
    <dgm:cxn modelId="{9D0F5C74-A895-4A22-9CB1-9A1529134E3E}" type="presParOf" srcId="{AD7B864B-84C4-4141-8549-ACCDDBB5E9BD}" destId="{1B18BFC9-D7D3-402B-BC8B-DB776B42DB80}" srcOrd="4" destOrd="0" presId="urn:microsoft.com/office/officeart/2005/8/layout/process3"/>
    <dgm:cxn modelId="{51F9D7E3-0842-4741-9819-E4A810A6B6B9}" type="presParOf" srcId="{1B18BFC9-D7D3-402B-BC8B-DB776B42DB80}" destId="{093A603F-16A4-4BE9-BC61-B7FF903971E1}" srcOrd="0" destOrd="0" presId="urn:microsoft.com/office/officeart/2005/8/layout/process3"/>
    <dgm:cxn modelId="{11D7680C-8C2B-4DA0-9999-0D729D0D1B8C}" type="presParOf" srcId="{1B18BFC9-D7D3-402B-BC8B-DB776B42DB80}" destId="{239D3316-4762-45AE-8B0B-C7C0AEFEBE48}" srcOrd="1" destOrd="0" presId="urn:microsoft.com/office/officeart/2005/8/layout/process3"/>
    <dgm:cxn modelId="{311977CB-6E41-469E-966A-21C85A595067}" type="presParOf" srcId="{1B18BFC9-D7D3-402B-BC8B-DB776B42DB80}" destId="{2AF8F958-A287-4808-8100-9389D357F2CA}"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F55C8-0C23-48C4-8D8A-3E89785891AF}">
      <dsp:nvSpPr>
        <dsp:cNvPr id="0" name=""/>
        <dsp:cNvSpPr/>
      </dsp:nvSpPr>
      <dsp:spPr>
        <a:xfrm>
          <a:off x="3919" y="1053800"/>
          <a:ext cx="1782186" cy="86400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a:t>Char filters</a:t>
          </a:r>
        </a:p>
      </dsp:txBody>
      <dsp:txXfrm>
        <a:off x="3919" y="1053800"/>
        <a:ext cx="1782186" cy="576000"/>
      </dsp:txXfrm>
    </dsp:sp>
    <dsp:sp modelId="{8F8B6C20-69A4-494E-9EF9-B4F3B996A36E}">
      <dsp:nvSpPr>
        <dsp:cNvPr id="0" name=""/>
        <dsp:cNvSpPr/>
      </dsp:nvSpPr>
      <dsp:spPr>
        <a:xfrm>
          <a:off x="368945" y="1629800"/>
          <a:ext cx="1782186" cy="275400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Mapping</a:t>
          </a:r>
        </a:p>
        <a:p>
          <a:pPr marL="228600" lvl="1" indent="-228600" algn="l" defTabSz="889000">
            <a:lnSpc>
              <a:spcPct val="90000"/>
            </a:lnSpc>
            <a:spcBef>
              <a:spcPct val="0"/>
            </a:spcBef>
            <a:spcAft>
              <a:spcPct val="15000"/>
            </a:spcAft>
            <a:buChar char="•"/>
          </a:pPr>
          <a:r>
            <a:rPr lang="en-US" sz="2000" kern="1200" dirty="0"/>
            <a:t>Stripping html</a:t>
          </a:r>
        </a:p>
        <a:p>
          <a:pPr marL="228600" lvl="1" indent="-228600" algn="l" defTabSz="889000">
            <a:lnSpc>
              <a:spcPct val="90000"/>
            </a:lnSpc>
            <a:spcBef>
              <a:spcPct val="0"/>
            </a:spcBef>
            <a:spcAft>
              <a:spcPct val="15000"/>
            </a:spcAft>
            <a:buChar char="•"/>
          </a:pPr>
          <a:r>
            <a:rPr lang="en-US" sz="2000" kern="1200" dirty="0"/>
            <a:t>Pattern</a:t>
          </a:r>
        </a:p>
      </dsp:txBody>
      <dsp:txXfrm>
        <a:off x="421143" y="1681998"/>
        <a:ext cx="1677790" cy="2649604"/>
      </dsp:txXfrm>
    </dsp:sp>
    <dsp:sp modelId="{C67D8040-980C-40E7-B14F-4227879BD6B7}">
      <dsp:nvSpPr>
        <dsp:cNvPr id="0" name=""/>
        <dsp:cNvSpPr/>
      </dsp:nvSpPr>
      <dsp:spPr>
        <a:xfrm>
          <a:off x="2056279" y="1119943"/>
          <a:ext cx="572766" cy="4437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056279" y="1208685"/>
        <a:ext cx="439652" cy="266228"/>
      </dsp:txXfrm>
    </dsp:sp>
    <dsp:sp modelId="{AD057BC7-7761-4369-9497-3999848F6DE3}">
      <dsp:nvSpPr>
        <dsp:cNvPr id="0" name=""/>
        <dsp:cNvSpPr/>
      </dsp:nvSpPr>
      <dsp:spPr>
        <a:xfrm>
          <a:off x="2866798" y="1053800"/>
          <a:ext cx="1782186" cy="86400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a:t>Tokenizer</a:t>
          </a:r>
        </a:p>
      </dsp:txBody>
      <dsp:txXfrm>
        <a:off x="2866798" y="1053800"/>
        <a:ext cx="1782186" cy="576000"/>
      </dsp:txXfrm>
    </dsp:sp>
    <dsp:sp modelId="{40939D18-0999-4258-85F8-0FDF8C2D9464}">
      <dsp:nvSpPr>
        <dsp:cNvPr id="0" name=""/>
        <dsp:cNvSpPr/>
      </dsp:nvSpPr>
      <dsp:spPr>
        <a:xfrm>
          <a:off x="3231824" y="1629800"/>
          <a:ext cx="1782186" cy="275400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Language specific</a:t>
          </a:r>
        </a:p>
        <a:p>
          <a:pPr marL="228600" lvl="1" indent="-228600" algn="l" defTabSz="889000">
            <a:lnSpc>
              <a:spcPct val="90000"/>
            </a:lnSpc>
            <a:spcBef>
              <a:spcPct val="0"/>
            </a:spcBef>
            <a:spcAft>
              <a:spcPct val="15000"/>
            </a:spcAft>
            <a:buChar char="•"/>
          </a:pPr>
          <a:r>
            <a:rPr lang="en-US" sz="2000" kern="1200" dirty="0"/>
            <a:t>Path hierarchy</a:t>
          </a:r>
        </a:p>
        <a:p>
          <a:pPr marL="228600" lvl="1" indent="-228600" algn="l" defTabSz="889000">
            <a:lnSpc>
              <a:spcPct val="90000"/>
            </a:lnSpc>
            <a:spcBef>
              <a:spcPct val="0"/>
            </a:spcBef>
            <a:spcAft>
              <a:spcPct val="15000"/>
            </a:spcAft>
            <a:buChar char="•"/>
          </a:pPr>
          <a:r>
            <a:rPr lang="en-US" sz="2000" kern="1200" dirty="0" err="1"/>
            <a:t>nGram</a:t>
          </a:r>
          <a:endParaRPr lang="en-US" sz="2000" kern="1200" dirty="0"/>
        </a:p>
        <a:p>
          <a:pPr marL="228600" lvl="1" indent="-228600" algn="l" defTabSz="889000">
            <a:lnSpc>
              <a:spcPct val="90000"/>
            </a:lnSpc>
            <a:spcBef>
              <a:spcPct val="0"/>
            </a:spcBef>
            <a:spcAft>
              <a:spcPct val="15000"/>
            </a:spcAft>
            <a:buChar char="•"/>
          </a:pPr>
          <a:r>
            <a:rPr lang="en-US" sz="2000" kern="1200" dirty="0"/>
            <a:t>Keyword</a:t>
          </a:r>
        </a:p>
        <a:p>
          <a:pPr marL="228600" lvl="1" indent="-228600" algn="l" defTabSz="889000">
            <a:lnSpc>
              <a:spcPct val="90000"/>
            </a:lnSpc>
            <a:spcBef>
              <a:spcPct val="0"/>
            </a:spcBef>
            <a:spcAft>
              <a:spcPct val="15000"/>
            </a:spcAft>
            <a:buChar char="•"/>
          </a:pPr>
          <a:r>
            <a:rPr lang="fr-CA" sz="2000" kern="1200" dirty="0"/>
            <a:t>Pattern</a:t>
          </a:r>
          <a:endParaRPr lang="en-US" sz="2000" kern="1200" dirty="0"/>
        </a:p>
      </dsp:txBody>
      <dsp:txXfrm>
        <a:off x="3284022" y="1681998"/>
        <a:ext cx="1677790" cy="2649604"/>
      </dsp:txXfrm>
    </dsp:sp>
    <dsp:sp modelId="{0AC624AD-3459-4192-9B28-5791AB8E0187}">
      <dsp:nvSpPr>
        <dsp:cNvPr id="0" name=""/>
        <dsp:cNvSpPr/>
      </dsp:nvSpPr>
      <dsp:spPr>
        <a:xfrm>
          <a:off x="4919157" y="1119943"/>
          <a:ext cx="572766" cy="4437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19157" y="1208685"/>
        <a:ext cx="439652" cy="266228"/>
      </dsp:txXfrm>
    </dsp:sp>
    <dsp:sp modelId="{239D3316-4762-45AE-8B0B-C7C0AEFEBE48}">
      <dsp:nvSpPr>
        <dsp:cNvPr id="0" name=""/>
        <dsp:cNvSpPr/>
      </dsp:nvSpPr>
      <dsp:spPr>
        <a:xfrm>
          <a:off x="5729676" y="1053800"/>
          <a:ext cx="1782186" cy="86400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a:t>Token filters</a:t>
          </a:r>
        </a:p>
      </dsp:txBody>
      <dsp:txXfrm>
        <a:off x="5729676" y="1053800"/>
        <a:ext cx="1782186" cy="576000"/>
      </dsp:txXfrm>
    </dsp:sp>
    <dsp:sp modelId="{2AF8F958-A287-4808-8100-9389D357F2CA}">
      <dsp:nvSpPr>
        <dsp:cNvPr id="0" name=""/>
        <dsp:cNvSpPr/>
      </dsp:nvSpPr>
      <dsp:spPr>
        <a:xfrm>
          <a:off x="6094702" y="1629800"/>
          <a:ext cx="1782186" cy="275400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fr-CA" sz="2000" kern="1200" dirty="0"/>
            <a:t>Ascii </a:t>
          </a:r>
          <a:r>
            <a:rPr lang="fr-CA" sz="2000" kern="1200" dirty="0" err="1"/>
            <a:t>folding</a:t>
          </a:r>
          <a:endParaRPr lang="en-US" sz="2000" kern="1200" dirty="0"/>
        </a:p>
        <a:p>
          <a:pPr marL="228600" lvl="1" indent="-228600" algn="l" defTabSz="889000">
            <a:lnSpc>
              <a:spcPct val="90000"/>
            </a:lnSpc>
            <a:spcBef>
              <a:spcPct val="0"/>
            </a:spcBef>
            <a:spcAft>
              <a:spcPct val="15000"/>
            </a:spcAft>
            <a:buChar char="•"/>
          </a:pPr>
          <a:r>
            <a:rPr lang="en-US" sz="2000" kern="1200" dirty="0"/>
            <a:t>Length filters</a:t>
          </a:r>
        </a:p>
        <a:p>
          <a:pPr marL="228600" lvl="1" indent="-228600" algn="l" defTabSz="889000">
            <a:lnSpc>
              <a:spcPct val="90000"/>
            </a:lnSpc>
            <a:spcBef>
              <a:spcPct val="0"/>
            </a:spcBef>
            <a:spcAft>
              <a:spcPct val="15000"/>
            </a:spcAft>
            <a:buChar char="•"/>
          </a:pPr>
          <a:r>
            <a:rPr lang="en-US" sz="2000" kern="1200" dirty="0"/>
            <a:t>Lowercase</a:t>
          </a:r>
        </a:p>
        <a:p>
          <a:pPr marL="228600" lvl="1" indent="-228600" algn="l" defTabSz="889000">
            <a:lnSpc>
              <a:spcPct val="90000"/>
            </a:lnSpc>
            <a:spcBef>
              <a:spcPct val="0"/>
            </a:spcBef>
            <a:spcAft>
              <a:spcPct val="15000"/>
            </a:spcAft>
            <a:buChar char="•"/>
          </a:pPr>
          <a:r>
            <a:rPr lang="en-US" sz="2000" kern="1200" dirty="0"/>
            <a:t>Phonetic</a:t>
          </a:r>
        </a:p>
        <a:p>
          <a:pPr marL="228600" lvl="1" indent="-228600" algn="l" defTabSz="889000">
            <a:lnSpc>
              <a:spcPct val="90000"/>
            </a:lnSpc>
            <a:spcBef>
              <a:spcPct val="0"/>
            </a:spcBef>
            <a:spcAft>
              <a:spcPct val="15000"/>
            </a:spcAft>
            <a:buChar char="•"/>
          </a:pPr>
          <a:endParaRPr lang="en-US" sz="2000" kern="1200" dirty="0"/>
        </a:p>
      </dsp:txBody>
      <dsp:txXfrm>
        <a:off x="6146900" y="1681998"/>
        <a:ext cx="1677790" cy="26496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B44B-DC5D-4C74-92F5-C1578EF39367}" type="datetimeFigureOut">
              <a:rPr lang="en-US" smtClean="0"/>
              <a:t>10/7/2019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90911-818C-4CF0-BBD3-C8B76E283130}" type="slidenum">
              <a:rPr lang="en-US" smtClean="0"/>
              <a:t>‹#›</a:t>
            </a:fld>
            <a:endParaRPr lang="en-US"/>
          </a:p>
        </p:txBody>
      </p:sp>
    </p:spTree>
    <p:extLst>
      <p:ext uri="{BB962C8B-B14F-4D97-AF65-F5344CB8AC3E}">
        <p14:creationId xmlns:p14="http://schemas.microsoft.com/office/powerpoint/2010/main" val="3000725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femademo724-site.azurewebsites.net/" TargetMode="External"/><Relationship Id="rId3" Type="http://schemas.openxmlformats.org/officeDocument/2006/relationships/hyperlink" Target="https://jfk-demo.azurewebsites.net/#/" TargetMode="External"/><Relationship Id="rId7" Type="http://schemas.openxmlformats.org/officeDocument/2006/relationships/hyperlink" Target="https://careersearchui.azurewebsites.net/"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contoso-manufacturing.azurewebsites.net/home" TargetMode="External"/><Relationship Id="rId5" Type="http://schemas.openxmlformats.org/officeDocument/2006/relationships/hyperlink" Target="https://art-explorer.azurewebsites.net/" TargetMode="External"/><Relationship Id="rId4" Type="http://schemas.openxmlformats.org/officeDocument/2006/relationships/hyperlink" Target="http://wolterskluwereap.azurewebsites.net/Home/Inde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earch/index-add-scoring-profiles#bkmk_ex"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microsoft.com/en-us/azure/search/index-add-scoring-profiles#bkmk_templat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ybuild.techcommunity.microsoft.com/sessions/77300?source=sessions#top-anchor"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msit.powerbi.com/groups/me/reports/0b38c093-1dba-4a68-9fb2-cb137b8a6e4d/ReportSection?ctid=72f988bf-86f1-41af-91ab-2d7cd011db47" TargetMode="Externa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femademo724-site.azurewebsites.net/" TargetMode="External"/><Relationship Id="rId3" Type="http://schemas.openxmlformats.org/officeDocument/2006/relationships/hyperlink" Target="https://jfk-demo.azurewebsites.net/#/" TargetMode="External"/><Relationship Id="rId7" Type="http://schemas.openxmlformats.org/officeDocument/2006/relationships/hyperlink" Target="https://careersearchui.azurewebsites.net/"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contoso-manufacturing.azurewebsites.net/home" TargetMode="External"/><Relationship Id="rId5" Type="http://schemas.openxmlformats.org/officeDocument/2006/relationships/hyperlink" Target="https://art-explorer.azurewebsites.net/" TargetMode="External"/><Relationship Id="rId4" Type="http://schemas.openxmlformats.org/officeDocument/2006/relationships/hyperlink" Target="http://wolterskluwereap.azurewebsites.net/Home/Index"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990911-818C-4CF0-BBD3-C8B76E283130}" type="slidenum">
              <a:rPr lang="en-US" smtClean="0"/>
              <a:t>1</a:t>
            </a:fld>
            <a:endParaRPr lang="en-US"/>
          </a:p>
        </p:txBody>
      </p:sp>
    </p:spTree>
    <p:extLst>
      <p:ext uri="{BB962C8B-B14F-4D97-AF65-F5344CB8AC3E}">
        <p14:creationId xmlns:p14="http://schemas.microsoft.com/office/powerpoint/2010/main" val="31096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New!!</a:t>
            </a:r>
          </a:p>
          <a:p>
            <a:endParaRPr lang="en-US" dirty="0"/>
          </a:p>
          <a:p>
            <a:r>
              <a:rPr lang="en-US" dirty="0"/>
              <a:t>As you saw, the Cognitive Search pipeline contains a number of AI-driven capabilities (image extraction, entity and key phrase extraction, language detection and more) not just extracting information, but enriching it with additional metadata.</a:t>
            </a:r>
          </a:p>
          <a:p>
            <a:endParaRPr lang="en-US" dirty="0"/>
          </a:p>
          <a:p>
            <a:r>
              <a:rPr lang="en-US" dirty="0"/>
              <a:t>But we know that you business scenario may have unique needs beyond these core skills, so we also provide you with the ability to add custom skills…..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3688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New!!</a:t>
            </a:r>
          </a:p>
          <a:p>
            <a:endParaRPr lang="en-US" dirty="0"/>
          </a:p>
          <a:p>
            <a:r>
              <a:rPr lang="en-US" dirty="0"/>
              <a:t>As you saw, the Cognitive Search pipeline contains a number of AI-driven capabilities (image extraction, entity and key phrase extraction, language detection and more) not just extracting information, but enriching it with additional metadata.</a:t>
            </a:r>
          </a:p>
          <a:p>
            <a:endParaRPr lang="en-US" dirty="0"/>
          </a:p>
          <a:p>
            <a:r>
              <a:rPr lang="en-US" dirty="0"/>
              <a:t>But we know that you business scenario may have unique needs beyond these core skills, so we also provide you with the ability to add custom skills…..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2701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MongoDB?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404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New!!</a:t>
            </a:r>
          </a:p>
          <a:p>
            <a:endParaRPr lang="en-US" dirty="0"/>
          </a:p>
          <a:p>
            <a:r>
              <a:rPr lang="en-US" dirty="0"/>
              <a:t>As you saw, the Cognitive Search pipeline contains a number of AI-driven capabilities (image extraction, entity and key phrase extraction, language detection and more) not just extracting information, but enriching it with additional metadata.</a:t>
            </a:r>
          </a:p>
          <a:p>
            <a:endParaRPr lang="en-US" dirty="0"/>
          </a:p>
          <a:p>
            <a:r>
              <a:rPr lang="en-US" dirty="0"/>
              <a:t>But we know that you business scenario may have unique needs beyond these core skills, so we also provide you with the ability to add custom skills…..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84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a:t>
            </a:r>
          </a:p>
          <a:p>
            <a:pPr marL="228600" indent="-228600">
              <a:buAutoNum type="arabicPeriod"/>
            </a:pPr>
            <a:r>
              <a:rPr lang="en-US" dirty="0"/>
              <a:t>We have a language to all for a more organized flow – you might have many images in a doc</a:t>
            </a:r>
          </a:p>
          <a:p>
            <a:pPr marL="228600" indent="-228600">
              <a:buAutoNum type="arabicPeriod"/>
            </a:pPr>
            <a:r>
              <a:rPr lang="en-US" dirty="0"/>
              <a:t>Schema to represent enrichments</a:t>
            </a:r>
          </a:p>
          <a:p>
            <a:pPr marL="228600" indent="-228600">
              <a:buAutoNum type="arabicPeriod"/>
            </a:pPr>
            <a:r>
              <a:rPr lang="en-US" dirty="0"/>
              <a:t>We can do this at scale</a:t>
            </a:r>
          </a:p>
        </p:txBody>
      </p:sp>
      <p:sp>
        <p:nvSpPr>
          <p:cNvPr id="4" name="Slide Number Placeholder 3"/>
          <p:cNvSpPr>
            <a:spLocks noGrp="1"/>
          </p:cNvSpPr>
          <p:nvPr>
            <p:ph type="sldNum" sz="quarter" idx="5"/>
          </p:nvPr>
        </p:nvSpPr>
        <p:spPr/>
        <p:txBody>
          <a:bodyPr/>
          <a:lstStyle/>
          <a:p>
            <a:fld id="{A9990911-818C-4CF0-BBD3-C8B76E283130}" type="slidenum">
              <a:rPr lang="en-US" smtClean="0"/>
              <a:t>16</a:t>
            </a:fld>
            <a:endParaRPr lang="en-US"/>
          </a:p>
        </p:txBody>
      </p:sp>
    </p:spTree>
    <p:extLst>
      <p:ext uri="{BB962C8B-B14F-4D97-AF65-F5344CB8AC3E}">
        <p14:creationId xmlns:p14="http://schemas.microsoft.com/office/powerpoint/2010/main" val="466067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A9990911-818C-4CF0-BBD3-C8B76E283130}" type="slidenum">
              <a:rPr lang="en-US" smtClean="0"/>
              <a:t>17</a:t>
            </a:fld>
            <a:endParaRPr lang="en-US"/>
          </a:p>
        </p:txBody>
      </p:sp>
    </p:spTree>
    <p:extLst>
      <p:ext uri="{BB962C8B-B14F-4D97-AF65-F5344CB8AC3E}">
        <p14:creationId xmlns:p14="http://schemas.microsoft.com/office/powerpoint/2010/main" val="257720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203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90911-818C-4CF0-BBD3-C8B76E283130}" type="slidenum">
              <a:rPr lang="en-US" smtClean="0"/>
              <a:t>19</a:t>
            </a:fld>
            <a:endParaRPr lang="en-US"/>
          </a:p>
        </p:txBody>
      </p:sp>
    </p:spTree>
    <p:extLst>
      <p:ext uri="{BB962C8B-B14F-4D97-AF65-F5344CB8AC3E}">
        <p14:creationId xmlns:p14="http://schemas.microsoft.com/office/powerpoint/2010/main" val="3577101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New!!</a:t>
            </a:r>
          </a:p>
          <a:p>
            <a:endParaRPr lang="en-US" dirty="0"/>
          </a:p>
          <a:p>
            <a:r>
              <a:rPr lang="en-US" dirty="0"/>
              <a:t>As you saw, the Cognitive Search pipeline contains a number of AI-driven capabilities (image extraction, entity and key phrase extraction, language detection and more) not just extracting information, but enriching it with additional metadata.</a:t>
            </a:r>
          </a:p>
          <a:p>
            <a:endParaRPr lang="en-US" dirty="0"/>
          </a:p>
          <a:p>
            <a:r>
              <a:rPr lang="en-US" dirty="0"/>
              <a:t>But we know that you business scenario may have unique needs beyond these core skills, so we also provide you with the ability to add custom skills…..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0545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Met Art Explorer is currently undergoing maintenance and may not be available for customer demo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extLst>
                    <a:ext uri="{A12FA001-AC4F-418D-AE19-62706E023703}">
                      <ahyp:hlinkClr xmlns:ahyp="http://schemas.microsoft.com/office/drawing/2018/hyperlinkcolor" val="tx"/>
                    </a:ext>
                  </a:extLst>
                </a:hlinkClick>
              </a:rPr>
              <a:t>JFK Files</a:t>
            </a:r>
            <a:r>
              <a:rPr lang="en-US" sz="1200" dirty="0"/>
              <a:t>: </a:t>
            </a:r>
            <a:r>
              <a:rPr lang="en-US" dirty="0">
                <a:hlinkClick r:id="rId3"/>
              </a:rPr>
              <a:t>https://jfk-demo.azurewebsites.net/#/</a:t>
            </a:r>
            <a:r>
              <a:rPr lang="en-US" dirty="0"/>
              <a:t> - </a:t>
            </a:r>
            <a:r>
              <a:rPr lang="en-US" b="1" dirty="0" err="1"/>
              <a:t>oswald</a:t>
            </a:r>
            <a:endParaRPr lang="en-US" dirty="0"/>
          </a:p>
          <a:p>
            <a:pPr algn="l"/>
            <a:r>
              <a:rPr lang="en-US" sz="1200" dirty="0">
                <a:hlinkClick r:id="rId4">
                  <a:extLst>
                    <a:ext uri="{A12FA001-AC4F-418D-AE19-62706E023703}">
                      <ahyp:hlinkClr xmlns:ahyp="http://schemas.microsoft.com/office/drawing/2018/hyperlinkcolor" val="tx"/>
                    </a:ext>
                  </a:extLst>
                </a:hlinkClick>
              </a:rPr>
              <a:t>Wolters Kluwer</a:t>
            </a:r>
            <a:r>
              <a:rPr lang="en-US" sz="1200" dirty="0"/>
              <a:t>: </a:t>
            </a:r>
            <a:r>
              <a:rPr lang="en-US" dirty="0">
                <a:hlinkClick r:id="rId4"/>
              </a:rPr>
              <a:t>http://wolterskluwereap.azurewebsites.net/Home/Index</a:t>
            </a:r>
            <a:r>
              <a:rPr lang="en-US" dirty="0"/>
              <a:t> - </a:t>
            </a:r>
            <a:r>
              <a:rPr lang="en-US" b="1" dirty="0"/>
              <a:t>Microsoft</a:t>
            </a:r>
          </a:p>
          <a:p>
            <a:pPr algn="l"/>
            <a:r>
              <a:rPr lang="en-US" sz="1200" b="1" i="0" kern="1200" dirty="0">
                <a:solidFill>
                  <a:schemeClr val="tx1"/>
                </a:solidFill>
                <a:effectLst/>
                <a:latin typeface="+mn-lt"/>
                <a:ea typeface="+mn-ea"/>
                <a:cs typeface="+mn-cs"/>
              </a:rPr>
              <a:t>Wolters Kluwer is a global information services company. Information Services</a:t>
            </a:r>
            <a:r>
              <a:rPr lang="en-US" sz="1200" b="0" i="0" kern="1200" dirty="0">
                <a:solidFill>
                  <a:schemeClr val="tx1"/>
                </a:solidFill>
                <a:effectLst/>
                <a:latin typeface="+mn-lt"/>
                <a:ea typeface="+mn-ea"/>
                <a:cs typeface="+mn-cs"/>
              </a:rPr>
              <a:t> - Professionals in this sector provide </a:t>
            </a:r>
            <a:r>
              <a:rPr lang="en-US" sz="1200" b="1" i="0" kern="1200" dirty="0">
                <a:solidFill>
                  <a:schemeClr val="tx1"/>
                </a:solidFill>
                <a:effectLst/>
                <a:latin typeface="+mn-lt"/>
                <a:ea typeface="+mn-ea"/>
                <a:cs typeface="+mn-cs"/>
              </a:rPr>
              <a:t>information</a:t>
            </a:r>
            <a:r>
              <a:rPr lang="en-US" sz="1200" b="0" i="0" kern="1200" dirty="0">
                <a:solidFill>
                  <a:schemeClr val="tx1"/>
                </a:solidFill>
                <a:effectLst/>
                <a:latin typeface="+mn-lt"/>
                <a:ea typeface="+mn-ea"/>
                <a:cs typeface="+mn-cs"/>
              </a:rPr>
              <a:t> to the public or to specific </a:t>
            </a:r>
            <a:r>
              <a:rPr lang="en-US" sz="1200" b="1" i="0" kern="1200" dirty="0">
                <a:solidFill>
                  <a:schemeClr val="tx1"/>
                </a:solidFill>
                <a:effectLst/>
                <a:latin typeface="+mn-lt"/>
                <a:ea typeface="+mn-ea"/>
                <a:cs typeface="+mn-cs"/>
              </a:rPr>
              <a:t>companies</a:t>
            </a:r>
            <a:r>
              <a:rPr lang="en-US" sz="1200" b="0" i="0" kern="1200" dirty="0">
                <a:solidFill>
                  <a:schemeClr val="tx1"/>
                </a:solidFill>
                <a:effectLst/>
                <a:latin typeface="+mn-lt"/>
                <a:ea typeface="+mn-ea"/>
                <a:cs typeface="+mn-cs"/>
              </a:rPr>
              <a:t>, industries or groups of people. As well as providing the </a:t>
            </a:r>
            <a:r>
              <a:rPr lang="en-US" sz="1200" b="1" i="0" kern="1200" dirty="0">
                <a:solidFill>
                  <a:schemeClr val="tx1"/>
                </a:solidFill>
                <a:effectLst/>
                <a:latin typeface="+mn-lt"/>
                <a:ea typeface="+mn-ea"/>
                <a:cs typeface="+mn-cs"/>
              </a:rPr>
              <a:t>information</a:t>
            </a:r>
            <a:r>
              <a:rPr lang="en-US" sz="1200" b="0" i="0" kern="1200" dirty="0">
                <a:solidFill>
                  <a:schemeClr val="tx1"/>
                </a:solidFill>
                <a:effectLst/>
                <a:latin typeface="+mn-lt"/>
                <a:ea typeface="+mn-ea"/>
                <a:cs typeface="+mn-cs"/>
              </a:rPr>
              <a:t>, be it hard copy or electronic, </a:t>
            </a:r>
            <a:r>
              <a:rPr lang="en-US" sz="1200" b="1" i="0" kern="1200" dirty="0">
                <a:solidFill>
                  <a:schemeClr val="tx1"/>
                </a:solidFill>
                <a:effectLst/>
                <a:latin typeface="+mn-lt"/>
                <a:ea typeface="+mn-ea"/>
                <a:cs typeface="+mn-cs"/>
              </a:rPr>
              <a:t>information</a:t>
            </a:r>
            <a:r>
              <a:rPr lang="en-US" sz="1200" b="0" i="0" kern="1200" dirty="0">
                <a:solidFill>
                  <a:schemeClr val="tx1"/>
                </a:solidFill>
                <a:effectLst/>
                <a:latin typeface="+mn-lt"/>
                <a:ea typeface="+mn-ea"/>
                <a:cs typeface="+mn-cs"/>
              </a:rPr>
              <a:t> professionals also organize and store </a:t>
            </a:r>
            <a:r>
              <a:rPr lang="en-US" sz="1200" b="1" i="0" kern="1200" dirty="0">
                <a:solidFill>
                  <a:schemeClr val="tx1"/>
                </a:solidFill>
                <a:effectLst/>
                <a:latin typeface="+mn-lt"/>
                <a:ea typeface="+mn-ea"/>
                <a:cs typeface="+mn-cs"/>
              </a:rPr>
              <a:t>information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pPr algn="l"/>
            <a:endParaRPr lang="en-US" sz="1200" b="1" i="0" kern="1200" dirty="0">
              <a:solidFill>
                <a:schemeClr val="tx1"/>
              </a:solidFill>
              <a:effectLst/>
              <a:latin typeface="+mn-lt"/>
              <a:ea typeface="+mn-ea"/>
              <a:cs typeface="+mn-cs"/>
            </a:endParaRPr>
          </a:p>
          <a:p>
            <a:pPr algn="l"/>
            <a:r>
              <a:rPr lang="en-US" sz="1200" b="1" i="0" kern="1200" dirty="0">
                <a:solidFill>
                  <a:schemeClr val="tx1"/>
                </a:solidFill>
                <a:effectLst/>
                <a:latin typeface="+mn-lt"/>
                <a:ea typeface="+mn-ea"/>
                <a:cs typeface="+mn-cs"/>
              </a:rPr>
              <a:t>Our priority is providing timely, actionable insights in an end-to-end digital environment that empowers them to make informed decisions and deliver impact when it matters most.</a:t>
            </a:r>
          </a:p>
          <a:p>
            <a:pPr algn="l"/>
            <a:endParaRPr lang="en-US" sz="1200" b="1" i="0" kern="1200" dirty="0">
              <a:solidFill>
                <a:schemeClr val="tx1"/>
              </a:solidFill>
              <a:effectLst/>
              <a:latin typeface="+mn-lt"/>
              <a:ea typeface="+mn-ea"/>
              <a:cs typeface="+mn-cs"/>
            </a:endParaRPr>
          </a:p>
          <a:p>
            <a:pPr algn="l"/>
            <a:r>
              <a:rPr lang="en-US" sz="1200" b="1" i="0" kern="1200" dirty="0">
                <a:solidFill>
                  <a:schemeClr val="tx1"/>
                </a:solidFill>
                <a:effectLst/>
                <a:latin typeface="+mn-lt"/>
                <a:ea typeface="+mn-ea"/>
                <a:cs typeface="+mn-cs"/>
              </a:rPr>
              <a:t>SEC filings</a:t>
            </a:r>
            <a:endParaRPr lang="en-US" sz="1200" b="1" i="1" kern="1200" dirty="0">
              <a:solidFill>
                <a:schemeClr val="tx1"/>
              </a:solidFill>
              <a:effectLst/>
              <a:latin typeface="+mn-lt"/>
              <a:ea typeface="+mn-ea"/>
              <a:cs typeface="+mn-cs"/>
            </a:endParaRPr>
          </a:p>
          <a:p>
            <a:pPr algn="l"/>
            <a:endParaRPr lang="en-US" sz="1200" b="1" i="1" kern="1200" dirty="0">
              <a:solidFill>
                <a:schemeClr val="tx1"/>
              </a:solidFill>
              <a:effectLst/>
              <a:latin typeface="+mn-lt"/>
              <a:ea typeface="+mn-ea"/>
              <a:cs typeface="+mn-cs"/>
            </a:endParaRPr>
          </a:p>
          <a:p>
            <a:pPr algn="l"/>
            <a:r>
              <a:rPr lang="en-US" sz="1200" b="1" i="1" kern="1200" dirty="0">
                <a:solidFill>
                  <a:schemeClr val="tx1"/>
                </a:solidFill>
                <a:effectLst/>
                <a:latin typeface="+mn-lt"/>
                <a:ea typeface="+mn-ea"/>
                <a:cs typeface="+mn-cs"/>
              </a:rPr>
              <a:t>Wolters Kluwer empowers attorneys to more quickly find the information they need, this is especially important because the time of an attorney is precious (they bill by the 6 minute increment).</a:t>
            </a:r>
            <a:r>
              <a:rPr lang="en-US" sz="1200" b="1" i="0" kern="1200" dirty="0">
                <a:solidFill>
                  <a:schemeClr val="tx1"/>
                </a:solidFill>
                <a:effectLst/>
                <a:latin typeface="+mn-lt"/>
                <a:ea typeface="+mn-ea"/>
                <a:cs typeface="+mn-cs"/>
              </a:rPr>
              <a:t> </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5">
                  <a:extLst>
                    <a:ext uri="{A12FA001-AC4F-418D-AE19-62706E023703}">
                      <ahyp:hlinkClr xmlns:ahyp="http://schemas.microsoft.com/office/drawing/2018/hyperlinkcolor" val="tx"/>
                    </a:ext>
                  </a:extLst>
                </a:hlinkClick>
              </a:rPr>
              <a:t>Met Art Explorer</a:t>
            </a:r>
            <a:r>
              <a:rPr lang="en-US" sz="1200" dirty="0"/>
              <a:t>: </a:t>
            </a:r>
            <a:r>
              <a:rPr lang="en-US" dirty="0">
                <a:hlinkClick r:id="rId5"/>
              </a:rPr>
              <a:t>https://art-explorer.azurewebsites.net/</a:t>
            </a:r>
            <a:r>
              <a:rPr lang="en-US" dirty="0"/>
              <a:t> - </a:t>
            </a:r>
            <a:r>
              <a:rPr lang="en-US" b="1" dirty="0"/>
              <a:t>boat paining</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6">
                  <a:extLst>
                    <a:ext uri="{A12FA001-AC4F-418D-AE19-62706E023703}">
                      <ahyp:hlinkClr xmlns:ahyp="http://schemas.microsoft.com/office/drawing/2018/hyperlinkcolor" val="tx"/>
                    </a:ext>
                  </a:extLst>
                </a:hlinkClick>
              </a:rPr>
              <a:t>Contoso (</a:t>
            </a:r>
            <a:r>
              <a:rPr lang="en-US" sz="1200" dirty="0" err="1">
                <a:hlinkClick r:id="rId6">
                  <a:extLst>
                    <a:ext uri="{A12FA001-AC4F-418D-AE19-62706E023703}">
                      <ahyp:hlinkClr xmlns:ahyp="http://schemas.microsoft.com/office/drawing/2018/hyperlinkcolor" val="tx"/>
                    </a:ext>
                  </a:extLst>
                </a:hlinkClick>
              </a:rPr>
              <a:t>Howden</a:t>
            </a:r>
            <a:r>
              <a:rPr lang="en-US" sz="1200" dirty="0">
                <a:hlinkClick r:id="rId6">
                  <a:extLst>
                    <a:ext uri="{A12FA001-AC4F-418D-AE19-62706E023703}">
                      <ahyp:hlinkClr xmlns:ahyp="http://schemas.microsoft.com/office/drawing/2018/hyperlinkcolor" val="tx"/>
                    </a:ext>
                  </a:extLst>
                </a:hlinkClick>
              </a:rPr>
              <a:t>)</a:t>
            </a:r>
            <a:r>
              <a:rPr lang="en-US" sz="1200" dirty="0"/>
              <a:t>: </a:t>
            </a:r>
            <a:r>
              <a:rPr lang="en-US" dirty="0">
                <a:hlinkClick r:id="rId6"/>
              </a:rPr>
              <a:t>https://contoso-manufacturing.azurewebsites.net/home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Resume: </a:t>
            </a:r>
            <a:r>
              <a:rPr lang="en-US" dirty="0">
                <a:hlinkClick r:id="rId7"/>
              </a:rPr>
              <a:t>https://careersearchui.azurewebsites.net/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FEMA: </a:t>
            </a:r>
            <a:r>
              <a:rPr lang="en-US" dirty="0">
                <a:hlinkClick r:id="rId8"/>
              </a:rPr>
              <a:t>http://femademo724-site.azurewebsites.net/</a:t>
            </a:r>
            <a:endParaRPr lang="en-US" sz="1200" dirty="0"/>
          </a:p>
          <a:p>
            <a:pPr algn="l"/>
            <a:endParaRPr lang="en-US" sz="1200" b="1" dirty="0"/>
          </a:p>
          <a:p>
            <a:endParaRPr lang="en-US" dirty="0"/>
          </a:p>
        </p:txBody>
      </p:sp>
      <p:sp>
        <p:nvSpPr>
          <p:cNvPr id="4" name="Slide Number Placeholder 3"/>
          <p:cNvSpPr>
            <a:spLocks noGrp="1"/>
          </p:cNvSpPr>
          <p:nvPr>
            <p:ph type="sldNum" sz="quarter" idx="5"/>
          </p:nvPr>
        </p:nvSpPr>
        <p:spPr/>
        <p:txBody>
          <a:bodyPr/>
          <a:lstStyle/>
          <a:p>
            <a:fld id="{A9990911-818C-4CF0-BBD3-C8B76E283130}" type="slidenum">
              <a:rPr lang="en-US" smtClean="0"/>
              <a:t>21</a:t>
            </a:fld>
            <a:endParaRPr lang="en-US"/>
          </a:p>
        </p:txBody>
      </p:sp>
    </p:spTree>
    <p:extLst>
      <p:ext uri="{BB962C8B-B14F-4D97-AF65-F5344CB8AC3E}">
        <p14:creationId xmlns:p14="http://schemas.microsoft.com/office/powerpoint/2010/main" val="943539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00" b="0" i="0" u="none" strike="noStrike" kern="1200" dirty="0">
                <a:solidFill>
                  <a:schemeClr val="tx1"/>
                </a:solidFill>
                <a:effectLst/>
                <a:latin typeface="+mn-lt"/>
                <a:ea typeface="+mn-ea"/>
                <a:cs typeface="+mn-cs"/>
              </a:rPr>
              <a:t>AI is driving </a:t>
            </a:r>
            <a:r>
              <a:rPr lang="en-US" sz="800" b="1" i="0" u="none" strike="noStrike" kern="1200" dirty="0">
                <a:solidFill>
                  <a:schemeClr val="tx1"/>
                </a:solidFill>
                <a:effectLst/>
                <a:latin typeface="+mn-lt"/>
                <a:ea typeface="+mn-ea"/>
                <a:cs typeface="+mn-cs"/>
              </a:rPr>
              <a:t>transformation</a:t>
            </a:r>
            <a:r>
              <a:rPr lang="en-US" sz="800" b="0" i="0" u="none" strike="noStrike" kern="1200" dirty="0">
                <a:solidFill>
                  <a:schemeClr val="tx1"/>
                </a:solidFill>
                <a:effectLst/>
                <a:latin typeface="+mn-lt"/>
                <a:ea typeface="+mn-ea"/>
                <a:cs typeface="+mn-cs"/>
              </a:rPr>
              <a:t> </a:t>
            </a:r>
            <a:r>
              <a:rPr lang="en-US" sz="800" b="1" i="0" u="none" strike="noStrike" kern="1200" dirty="0">
                <a:solidFill>
                  <a:schemeClr val="tx1"/>
                </a:solidFill>
                <a:effectLst/>
                <a:latin typeface="+mn-lt"/>
                <a:ea typeface="+mn-ea"/>
                <a:cs typeface="+mn-cs"/>
              </a:rPr>
              <a:t>across industries</a:t>
            </a:r>
            <a:r>
              <a:rPr lang="en-US" sz="800" b="0" i="0" u="none" strike="noStrike" kern="1200" dirty="0">
                <a:solidFill>
                  <a:schemeClr val="tx1"/>
                </a:solidFill>
                <a:effectLst/>
                <a:latin typeface="+mn-lt"/>
                <a:ea typeface="+mn-ea"/>
                <a:cs typeface="+mn-cs"/>
              </a:rPr>
              <a:t> and </a:t>
            </a:r>
            <a:r>
              <a:rPr lang="en-US" sz="800" b="1" i="0" u="none" strike="noStrike" kern="1200" dirty="0">
                <a:solidFill>
                  <a:schemeClr val="tx1"/>
                </a:solidFill>
                <a:effectLst/>
                <a:latin typeface="+mn-lt"/>
                <a:ea typeface="+mn-ea"/>
                <a:cs typeface="+mn-cs"/>
              </a:rPr>
              <a:t>empowering companies </a:t>
            </a:r>
            <a:r>
              <a:rPr lang="en-US" sz="800" b="0" i="0" u="none" strike="noStrike" kern="1200" dirty="0">
                <a:solidFill>
                  <a:schemeClr val="tx1"/>
                </a:solidFill>
                <a:effectLst/>
                <a:latin typeface="+mn-lt"/>
                <a:ea typeface="+mn-ea"/>
                <a:cs typeface="+mn-cs"/>
              </a:rPr>
              <a:t>to think about their business in completely new ways.</a:t>
            </a:r>
          </a:p>
          <a:p>
            <a:pPr rtl="0" fontAlgn="base"/>
            <a:endParaRPr lang="en-US" sz="800" b="0" i="0" u="none" strike="noStrike" kern="1200" dirty="0">
              <a:solidFill>
                <a:schemeClr val="tx1"/>
              </a:solidFill>
              <a:effectLst/>
              <a:latin typeface="+mn-lt"/>
              <a:ea typeface="+mn-ea"/>
              <a:cs typeface="+mn-cs"/>
              <a:sym typeface="Wingdings" panose="05000000000000000000" pitchFamily="2" charset="2"/>
            </a:endParaRPr>
          </a:p>
          <a:p>
            <a:pPr rtl="0" fontAlgn="base"/>
            <a:r>
              <a:rPr lang="en-US" sz="800" b="0" i="0" u="none" strike="noStrike" kern="1200" dirty="0">
                <a:solidFill>
                  <a:schemeClr val="tx1"/>
                </a:solidFill>
                <a:effectLst/>
                <a:latin typeface="+mn-lt"/>
                <a:ea typeface="+mn-ea"/>
                <a:cs typeface="+mn-cs"/>
                <a:sym typeface="Wingdings" panose="05000000000000000000" pitchFamily="2" charset="2"/>
              </a:rPr>
              <a:t>But in order to really take advantage of AI, you need to be able to build a powerful solution.</a:t>
            </a:r>
          </a:p>
          <a:p>
            <a:pPr rtl="0" fontAlgn="base"/>
            <a:endParaRPr lang="en-US" sz="800" b="0" i="0" u="none" strike="noStrike" kern="1200" dirty="0">
              <a:solidFill>
                <a:schemeClr val="tx1"/>
              </a:solidFill>
              <a:effectLst/>
              <a:latin typeface="+mn-lt"/>
              <a:ea typeface="+mn-ea"/>
              <a:cs typeface="+mn-cs"/>
              <a:sym typeface="Wingdings" panose="05000000000000000000" pitchFamily="2" charset="2"/>
            </a:endParaRPr>
          </a:p>
          <a:p>
            <a:pPr rtl="0" fontAlgn="base"/>
            <a:r>
              <a:rPr lang="en-US" sz="800" b="0" i="0" u="none" strike="noStrike" kern="1200" dirty="0">
                <a:solidFill>
                  <a:schemeClr val="tx1"/>
                </a:solidFill>
                <a:effectLst/>
                <a:latin typeface="+mn-lt"/>
                <a:ea typeface="+mn-ea"/>
                <a:cs typeface="+mn-cs"/>
              </a:rPr>
              <a:t>There are three main </a:t>
            </a:r>
            <a:r>
              <a:rPr lang="en-US" sz="800" b="1" i="0" u="none" strike="noStrike" kern="1200" dirty="0">
                <a:solidFill>
                  <a:schemeClr val="tx1"/>
                </a:solidFill>
                <a:effectLst/>
                <a:latin typeface="+mn-lt"/>
                <a:ea typeface="+mn-ea"/>
                <a:cs typeface="+mn-cs"/>
              </a:rPr>
              <a:t>solutions</a:t>
            </a:r>
            <a:r>
              <a:rPr lang="en-US" sz="800" b="0" i="0" u="none" strike="noStrike" kern="1200" dirty="0">
                <a:solidFill>
                  <a:schemeClr val="tx1"/>
                </a:solidFill>
                <a:effectLst/>
                <a:latin typeface="+mn-lt"/>
                <a:ea typeface="+mn-ea"/>
                <a:cs typeface="+mn-cs"/>
              </a:rPr>
              <a:t> you can build with Azure AI:</a:t>
            </a:r>
          </a:p>
          <a:p>
            <a:pPr marL="228600" indent="-228600" rtl="0" fontAlgn="base">
              <a:buFont typeface="+mj-lt"/>
              <a:buAutoNum type="arabicPeriod"/>
            </a:pPr>
            <a:r>
              <a:rPr lang="en-US" sz="800" b="0" i="0" u="none" strike="noStrike" kern="1200" dirty="0">
                <a:solidFill>
                  <a:schemeClr val="tx1"/>
                </a:solidFill>
                <a:effectLst/>
                <a:latin typeface="+mn-lt"/>
                <a:ea typeface="+mn-ea"/>
                <a:cs typeface="+mn-cs"/>
              </a:rPr>
              <a:t>Build AI apps and agents that can interact with users </a:t>
            </a:r>
            <a:r>
              <a:rPr lang="en-US" sz="800" b="1" i="0" u="none" strike="noStrike" kern="1200" dirty="0">
                <a:solidFill>
                  <a:schemeClr val="tx1"/>
                </a:solidFill>
                <a:effectLst/>
                <a:latin typeface="+mn-lt"/>
                <a:ea typeface="+mn-ea"/>
                <a:cs typeface="+mn-cs"/>
              </a:rPr>
              <a:t>naturally</a:t>
            </a:r>
            <a:r>
              <a:rPr lang="en-US" sz="800" b="0" i="0" u="none" strike="noStrike" kern="1200" dirty="0">
                <a:solidFill>
                  <a:schemeClr val="tx1"/>
                </a:solidFill>
                <a:effectLst/>
                <a:latin typeface="+mn-lt"/>
                <a:ea typeface="+mn-ea"/>
                <a:cs typeface="+mn-cs"/>
              </a:rPr>
              <a:t>, with </a:t>
            </a:r>
            <a:r>
              <a:rPr lang="en-US" sz="800" b="1" i="0" u="none" strike="noStrike" kern="1200" dirty="0">
                <a:solidFill>
                  <a:schemeClr val="tx1"/>
                </a:solidFill>
                <a:effectLst/>
                <a:latin typeface="+mn-lt"/>
                <a:ea typeface="+mn-ea"/>
                <a:cs typeface="+mn-cs"/>
              </a:rPr>
              <a:t>pre-trained </a:t>
            </a:r>
            <a:r>
              <a:rPr lang="en-US" sz="800" b="0" i="0" u="none" strike="noStrike" kern="1200" dirty="0">
                <a:solidFill>
                  <a:schemeClr val="tx1"/>
                </a:solidFill>
                <a:effectLst/>
                <a:latin typeface="+mn-lt"/>
                <a:ea typeface="+mn-ea"/>
                <a:cs typeface="+mn-cs"/>
              </a:rPr>
              <a:t>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8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800" b="0" i="0" u="none" strike="noStrike" kern="1200" dirty="0">
                <a:solidFill>
                  <a:schemeClr val="tx1"/>
                </a:solidFill>
                <a:effectLst/>
                <a:latin typeface="+mn-lt"/>
                <a:ea typeface="+mn-ea"/>
                <a:cs typeface="+mn-cs"/>
              </a:rPr>
              <a:t>Build your own AI machine learning models   </a:t>
            </a:r>
            <a:endParaRPr lang="en-US" sz="800" b="0" i="0" u="none" strike="noStrike" kern="1200" dirty="0">
              <a:solidFill>
                <a:schemeClr val="tx1"/>
              </a:solidFill>
              <a:effectLst/>
              <a:latin typeface="+mn-lt"/>
              <a:ea typeface="+mn-ea"/>
              <a:cs typeface="+mn-cs"/>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25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54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defRPr/>
            </a:pPr>
            <a:r>
              <a:rPr lang="en-US" sz="1200" b="1">
                <a:solidFill>
                  <a:srgbClr val="505050"/>
                </a:solidFill>
                <a:latin typeface="Segoe UI"/>
              </a:rPr>
              <a:t>Pain point: </a:t>
            </a:r>
          </a:p>
          <a:p>
            <a:pPr>
              <a:defRPr/>
            </a:pPr>
            <a:r>
              <a:rPr lang="en-US" sz="1200">
                <a:solidFill>
                  <a:srgbClr val="505050"/>
                </a:solidFill>
                <a:latin typeface="Segoe UI"/>
              </a:rPr>
              <a:t>Driving growth and building traffic with audience and getting them to engage deeper down the funnel by serving the most relevant information.</a:t>
            </a:r>
          </a:p>
          <a:p>
            <a:pPr>
              <a:defRPr/>
            </a:pPr>
            <a:endParaRPr lang="en-US" sz="1200">
              <a:solidFill>
                <a:srgbClr val="505050"/>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Example Scenario: Need immediate and customer relevant updates to online product catalogs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 Retailer wants to quickly move their products online, but does not have the skills, knowledge, or time to build their own search engine.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In order to move quickly, they use Azure Search to ingest their product descriptions, images, and pricing catalogues in order to create a search index that is surfaced via Azure Web App to their customers.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Azure Search automatically crawls their data at a regular interval in order to update the search index in case products are out of stock or new products are added to their inventory.</a:t>
            </a:r>
          </a:p>
          <a:p>
            <a:pPr>
              <a:defRPr/>
            </a:pPr>
            <a:endParaRPr lang="en-US" sz="1200">
              <a:solidFill>
                <a:srgbClr val="50505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743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Consumption: #Azure search services, segment your data to make it closer to the region its executed in </a:t>
            </a:r>
          </a:p>
          <a:p>
            <a:pPr marL="0" indent="0">
              <a:buNone/>
            </a:pPr>
            <a:r>
              <a:rPr lang="en-US"/>
              <a:t>Data segmentation to optimize for consumption resource consumption (front-end webpage; internal invoicing sales application)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783CC-5F22-4CA8-B7C6-D362967C75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06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Icertis has a </a:t>
            </a:r>
            <a:r>
              <a:rPr lang="en-US" b="1" dirty="0"/>
              <a:t>contract management platform</a:t>
            </a:r>
            <a:r>
              <a:rPr lang="en-US" dirty="0"/>
              <a:t>. They would like to </a:t>
            </a:r>
            <a:r>
              <a:rPr lang="en-US" b="1" dirty="0"/>
              <a:t>extract insights from contracts by extracting structured information </a:t>
            </a:r>
            <a:r>
              <a:rPr lang="en-US" dirty="0"/>
              <a:t>(such as risk, and the particular type of clauses identified in a document) from very unstructured documents (contracts that they customers have in a variety of formats like PDF and Word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Identify clauses, GDPR risk scoring</a:t>
            </a:r>
            <a:endParaRPr lang="en-US" dirty="0"/>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Because contracts start out as inherently unstructured data, Icertis AI technology enables companies to solve previously intractable enterprise contract management challenges that are uniquely suited to AI-powered solutions.  We have infused AI across the Icertis Contract Management platform (ICM) to provide deeper insights, facilitate better decision making, and to automate high-scale, repetitive processes.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the help of technologies like Azure Cognitive Services and Machine Learning, Icertis has created a family of AI applications that enable our customers to:</a:t>
            </a:r>
            <a:endParaRPr lang="en-US" sz="16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Easily digitize and semantically map unfamiliar third-party contracts into the ICM platform</a:t>
            </a:r>
            <a:endParaRPr lang="en-US" sz="16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Find hidden risks and obligations within contracts without extensive manual review </a:t>
            </a:r>
            <a:endParaRPr lang="en-US" sz="16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Make smarter decisions with automatic recommendations for the best contract terms and optimal clause language from past successful negotiations </a:t>
            </a:r>
            <a:endParaRPr lang="en-US" sz="16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Better understand and surface complex relationships between thousands of contracts across the entire enterprise</a:t>
            </a:r>
            <a:endParaRPr lang="en-US" sz="1600" kern="1200" dirty="0">
              <a:solidFill>
                <a:schemeClr val="tx1"/>
              </a:solidFill>
              <a:effectLst/>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lumMod val="75000"/>
                </a:schemeClr>
              </a:solidFill>
              <a:effectLst/>
              <a:uLnTx/>
              <a:uFillTx/>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75000"/>
                  </a:schemeClr>
                </a:solidFill>
                <a:effectLst/>
                <a:uLnTx/>
                <a:uFillTx/>
                <a:ea typeface="+mn-ea"/>
                <a:cs typeface="+mn-cs"/>
              </a:rPr>
              <a:t>Benefits:</a:t>
            </a:r>
          </a:p>
          <a:p>
            <a:pPr marL="171450" marR="0" lvl="0" indent="-1714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75000"/>
                  </a:schemeClr>
                </a:solidFill>
                <a:effectLst/>
                <a:uLnTx/>
                <a:uFillTx/>
                <a:ea typeface="+mn-ea"/>
                <a:cs typeface="+mn-cs"/>
              </a:rPr>
              <a:t>Import legacy contracts up to 80% faster, with the semantics described in ICM. Rapidly set up third party contracts with the same flexibility as with your own paper.</a:t>
            </a:r>
          </a:p>
          <a:p>
            <a:pPr marL="171450" marR="0" lvl="0" indent="-1714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75000"/>
                  </a:schemeClr>
                </a:solidFill>
                <a:effectLst/>
                <a:uLnTx/>
                <a:uFillTx/>
                <a:ea typeface="+mn-ea"/>
                <a:cs typeface="+mn-cs"/>
              </a:rPr>
              <a:t>Reduce risk and improve compliance with AI-powered insights into contract clauses and obligations - improving post-execution compliance by up to 90%.</a:t>
            </a:r>
          </a:p>
          <a:p>
            <a:pPr marL="171450" marR="0" lvl="0" indent="-1714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75000"/>
                  </a:schemeClr>
                </a:solidFill>
                <a:effectLst/>
                <a:uLnTx/>
                <a:uFillTx/>
                <a:ea typeface="+mn-ea"/>
                <a:cs typeface="+mn-cs"/>
              </a:rPr>
              <a:t>Reduce the cost of compliance by up to 60% and discover new revenue opportunities in legacy contracts.</a:t>
            </a:r>
          </a:p>
          <a:p>
            <a:pPr marL="171450" marR="0" lvl="0" indent="-171450" algn="l" defTabSz="932597"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schemeClr val="tx1">
                  <a:lumMod val="75000"/>
                </a:schemeClr>
              </a:solidFill>
              <a:effectLst/>
              <a:uLnTx/>
              <a:uFillTx/>
              <a:ea typeface="+mn-ea"/>
              <a:cs typeface="+mn-cs"/>
            </a:endParaRPr>
          </a:p>
          <a:p>
            <a:pPr marL="171450" marR="0" lvl="0" indent="-171450" algn="l" defTabSz="932597"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schemeClr val="tx1">
                  <a:lumMod val="75000"/>
                </a:schemeClr>
              </a:solidFill>
              <a:effectLst/>
              <a:uLnTx/>
              <a:uFillTx/>
              <a:ea typeface="+mn-ea"/>
              <a:cs typeface="+mn-cs"/>
            </a:endParaRPr>
          </a:p>
          <a:p>
            <a:pPr marL="0" marR="0" lvl="0" indent="0" defTabSz="932597"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MGX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10/7/2019 2:59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066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defRPr/>
            </a:pPr>
            <a:r>
              <a:rPr lang="en-US" sz="1200" b="1">
                <a:solidFill>
                  <a:srgbClr val="505050"/>
                </a:solidFill>
                <a:latin typeface="+mn-lt"/>
              </a:rPr>
              <a:t>Pain point: </a:t>
            </a:r>
          </a:p>
          <a:p>
            <a:pPr lvl="0">
              <a:defRPr/>
            </a:pPr>
            <a:r>
              <a:rPr lang="en-US" sz="1200">
                <a:solidFill>
                  <a:srgbClr val="505050"/>
                </a:solidFill>
                <a:latin typeface="+mn-lt"/>
              </a:rPr>
              <a:t>Knowledge management within/across teams, Identifying risks, discrepancies, or new business opportunities over a massive set of structured and unstructured content, making business decisions over an incomplete set of “usable” information</a:t>
            </a:r>
          </a:p>
          <a:p>
            <a:pPr lvl="0">
              <a:defRPr/>
            </a:pPr>
            <a:endParaRPr lang="en-US" sz="1200">
              <a:solidFill>
                <a:srgbClr val="505050"/>
              </a:solidFill>
              <a:latin typeface="+mn-lt"/>
            </a:endParaRPr>
          </a:p>
          <a:p>
            <a:pPr marL="0" marR="0" indent="0" fontAlgn="auto">
              <a:lnSpc>
                <a:spcPct val="100000"/>
              </a:lnSpc>
              <a:spcAft>
                <a:spcPts val="0"/>
              </a:spcAft>
              <a:buClrTx/>
              <a:buNone/>
              <a:tabLst/>
              <a:defRPr/>
            </a:pPr>
            <a:r>
              <a:rPr lang="en-US" sz="1200" b="1">
                <a:solidFill>
                  <a:srgbClr val="505050"/>
                </a:solidFill>
                <a:latin typeface="+mn-lt"/>
              </a:rPr>
              <a:t>Example Scenario: Finding and extracting data from contracts:</a:t>
            </a:r>
          </a:p>
          <a:p>
            <a:pPr>
              <a:defRPr/>
            </a:pPr>
            <a:r>
              <a:rPr lang="en-US" sz="1200">
                <a:solidFill>
                  <a:srgbClr val="505050"/>
                </a:solidFill>
                <a:latin typeface="+mn-lt"/>
              </a:rPr>
              <a:t>Accurately parsing contracts into clause sections and extracting key metadata within scanned legacy contract PDF’s and Word documents.  </a:t>
            </a:r>
          </a:p>
          <a:p>
            <a:pPr>
              <a:defRPr/>
            </a:pPr>
            <a:r>
              <a:rPr lang="en-US" sz="1200">
                <a:solidFill>
                  <a:srgbClr val="505050"/>
                </a:solidFill>
                <a:latin typeface="+mn-lt"/>
              </a:rPr>
              <a:t>Domain specificity of legal language, means that entity identification and finding similar words or phrases can be very difficult </a:t>
            </a:r>
            <a:r>
              <a:rPr lang="en-US" sz="1200" err="1">
                <a:solidFill>
                  <a:srgbClr val="505050"/>
                </a:solidFill>
                <a:latin typeface="+mn-lt"/>
              </a:rPr>
              <a:t>difficult</a:t>
            </a:r>
            <a:r>
              <a:rPr lang="en-US" sz="1200">
                <a:solidFill>
                  <a:srgbClr val="505050"/>
                </a:solidFill>
                <a:latin typeface="+mn-lt"/>
              </a:rPr>
              <a:t>.  </a:t>
            </a:r>
          </a:p>
          <a:p>
            <a:pPr>
              <a:defRPr/>
            </a:pPr>
            <a:r>
              <a:rPr lang="en-US" sz="1200">
                <a:solidFill>
                  <a:srgbClr val="505050"/>
                </a:solidFill>
                <a:latin typeface="+mn-lt"/>
              </a:rPr>
              <a:t>Save significant time and streamline contract review processes.</a:t>
            </a:r>
          </a:p>
          <a:p>
            <a:pPr>
              <a:defRPr/>
            </a:pPr>
            <a:r>
              <a:rPr lang="en-US" sz="1200">
                <a:solidFill>
                  <a:srgbClr val="505050"/>
                </a:solidFill>
                <a:latin typeface="+mn-lt"/>
              </a:rPr>
              <a:t>Reduce risk by identifying risky language and important phrases</a:t>
            </a:r>
          </a:p>
          <a:p>
            <a:pPr lvl="0">
              <a:defRPr/>
            </a:pPr>
            <a:endParaRPr lang="en-US" sz="1200">
              <a:solidFill>
                <a:srgbClr val="505050"/>
              </a:solidFill>
              <a:latin typeface="+mn-lt"/>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2127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Over the last year we’ve enlightened Azure search to be one of the corner stones of knowledge mining in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Encryption extends throughout the entire indexing pipeline: from connections, through transmission, and down to indexed data stored in Azure Search.</a:t>
            </a:r>
            <a:endParaRPr lang="en-US" sz="900" dirty="0"/>
          </a:p>
          <a:p>
            <a:endParaRPr lang="en-US" sz="900" dirty="0"/>
          </a:p>
          <a:p>
            <a:r>
              <a:rPr lang="en-US" sz="900" dirty="0"/>
              <a:t>This platform as a service (PaaS) offering makes it incredibly easy to build a solution that ingests information, synthesizes it and surfaces what is relevant to the user.  And even though it’s a platform, you still have the power to mold your final solution by integrating custom skills and incorporating your own models or data into the final product.  And as with all Azure products, we take your security and privacy concerns seriously, so that you can trust enabling search for your business and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At the core of every search problem, a product needs to be able to take in information, synthesize it, and surface the relevant components of it.  This platform offering makes it incredibly easy to build a product that does just that AND integrates AI capabilities for an even deeper search.  Even though it’s a platform, you still have the power to mold your final solution by integrating custom skills and incorporating your own models or data into the final product.  And, like all Azure products, we take your security and privacy concerns seriously, so that you can trust enabling search for your business and customers.</a:t>
            </a: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678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68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lvl="0" indent="-342900">
              <a:buFont typeface="Arial" panose="020B0604020202020204" pitchFamily="34" charset="0"/>
              <a:buChar char="•"/>
            </a:pPr>
            <a:r>
              <a:rPr lang="en-US" sz="2400"/>
              <a:t>In Azure Search, synonym expansion is done at query time</a:t>
            </a:r>
          </a:p>
          <a:p>
            <a:pPr marL="342900" indent="-342900">
              <a:buFont typeface="Arial" panose="020B0604020202020204" pitchFamily="34" charset="0"/>
              <a:buChar char="•"/>
            </a:pPr>
            <a:r>
              <a:rPr lang="en-US" sz="2400"/>
              <a:t>Add </a:t>
            </a:r>
            <a:r>
              <a:rPr lang="en-US" sz="2400" err="1"/>
              <a:t>synonymMaps</a:t>
            </a:r>
            <a:r>
              <a:rPr lang="en-US" sz="2400"/>
              <a:t> property to a field definition without having to rebuild the index</a:t>
            </a:r>
          </a:p>
          <a:p>
            <a:pPr marL="342900" indent="-342900">
              <a:buFont typeface="Arial" panose="020B0604020202020204" pitchFamily="34" charset="0"/>
              <a:buChar char="•"/>
            </a:pPr>
            <a:r>
              <a:rPr lang="en-US" sz="2400"/>
              <a:t>Synonym maps are maintained independently of the index.</a:t>
            </a:r>
          </a:p>
          <a:p>
            <a:pPr marL="628650" lvl="1" indent="-171450">
              <a:buFont typeface="Arial" panose="020B0604020202020204" pitchFamily="34" charset="0"/>
              <a:buChar char="•"/>
            </a:pPr>
            <a:r>
              <a:rPr lang="en-US"/>
              <a:t>Changes to the synonym map is always a whole-document operation.</a:t>
            </a:r>
          </a:p>
          <a:p>
            <a:pPr marL="342900" indent="-342900">
              <a:buFont typeface="Arial" panose="020B0604020202020204" pitchFamily="34" charset="0"/>
              <a:buChar char="•"/>
            </a:pPr>
            <a:r>
              <a:rPr lang="en-US" sz="2400"/>
              <a:t>Synonym maps are uploaded via POST or PUT</a:t>
            </a:r>
          </a:p>
          <a:p>
            <a:pPr marL="628650" lvl="1" indent="-171450">
              <a:buFont typeface="Arial" panose="020B0604020202020204" pitchFamily="34" charset="0"/>
              <a:buChar char="•"/>
            </a:pPr>
            <a:r>
              <a:rPr lang="en-US"/>
              <a:t>Each rule delimited by the new line character (‘\n’)</a:t>
            </a:r>
          </a:p>
          <a:p>
            <a:pPr marL="628650" lvl="1" indent="-171450">
              <a:buFont typeface="Arial" panose="020B0604020202020204" pitchFamily="34" charset="0"/>
              <a:buChar char="•"/>
            </a:pPr>
            <a:r>
              <a:rPr lang="en-US"/>
              <a:t>Define up to 5,000 rules per synonym map (free) and 10,000 in all other SKU’s with each rule having up to 20 expansions</a:t>
            </a:r>
          </a:p>
          <a:p>
            <a:pPr marL="342900" indent="-342900">
              <a:buFont typeface="Arial" panose="020B0604020202020204" pitchFamily="34" charset="0"/>
              <a:buChar char="•"/>
            </a:pPr>
            <a:r>
              <a:rPr lang="en-US" sz="2400" err="1"/>
              <a:t>SynonymMaps</a:t>
            </a:r>
            <a:r>
              <a:rPr lang="en-US" sz="2400"/>
              <a:t> can be specified for searchable fields of the type ‘</a:t>
            </a:r>
            <a:r>
              <a:rPr lang="en-US" sz="2400" err="1"/>
              <a:t>Edm.String</a:t>
            </a:r>
            <a:r>
              <a:rPr lang="en-US" sz="2400"/>
              <a:t>’ or ‘Collection(</a:t>
            </a:r>
            <a:r>
              <a:rPr lang="en-US" sz="2400" err="1"/>
              <a:t>Edm.String</a:t>
            </a:r>
            <a:r>
              <a:rPr lang="en-US" sz="2400"/>
              <a:t>)’</a:t>
            </a:r>
          </a:p>
          <a:p>
            <a:endParaRPr lang="en-US" sz="24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858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Create synonym map</a:t>
            </a:r>
          </a:p>
          <a:p>
            <a:pPr marL="228600" indent="-228600">
              <a:buAutoNum type="arabicPeriod"/>
            </a:pPr>
            <a:r>
              <a:rPr lang="en-US"/>
              <a:t>Tell index definition to use it</a:t>
            </a:r>
          </a:p>
          <a:p>
            <a:pPr marL="228600" indent="-228600">
              <a:buAutoNum type="arabicPeriod"/>
            </a:pPr>
            <a:r>
              <a:rPr lang="en-US"/>
              <a:t>Configure the field to use the synonym maps</a:t>
            </a:r>
          </a:p>
          <a:p>
            <a:pPr marL="228600" indent="-228600">
              <a:buAutoNum type="arabicPeriod"/>
            </a:pPr>
            <a:endParaRPr lang="en-US"/>
          </a:p>
          <a:p>
            <a:r>
              <a:rPr lang="en-US" sz="2400"/>
              <a:t>Synonym maps are maintained independently of the index.</a:t>
            </a:r>
          </a:p>
          <a:p>
            <a:pPr lvl="1"/>
            <a:r>
              <a:rPr lang="en-US"/>
              <a:t>Changes to the synonym map is always a whole-document operation.</a:t>
            </a:r>
          </a:p>
          <a:p>
            <a:r>
              <a:rPr lang="en-US" sz="2400"/>
              <a:t>Synonym maps are uploaded via POST or PUT</a:t>
            </a:r>
          </a:p>
          <a:p>
            <a:pPr lvl="1"/>
            <a:r>
              <a:rPr lang="en-US"/>
              <a:t>Each rule delimited by the new line character (‘\n’)</a:t>
            </a:r>
          </a:p>
          <a:p>
            <a:pPr lvl="1"/>
            <a:r>
              <a:rPr lang="en-US"/>
              <a:t>Define up to 5,000 rules per synonym map (free) and 10,000 in all other SKU’s with each rule having up to 20 expansions</a:t>
            </a:r>
          </a:p>
          <a:p>
            <a:r>
              <a:rPr lang="en-US" sz="2400" err="1"/>
              <a:t>SynonymMaps</a:t>
            </a:r>
            <a:r>
              <a:rPr lang="en-US" sz="2400"/>
              <a:t> can be specified for searchable fields of the type ‘</a:t>
            </a:r>
            <a:r>
              <a:rPr lang="en-US" sz="2400" err="1"/>
              <a:t>Edm.String</a:t>
            </a:r>
            <a:r>
              <a:rPr lang="en-US" sz="2400"/>
              <a:t>’ or ‘Collection(</a:t>
            </a:r>
            <a:r>
              <a:rPr lang="en-US" sz="2400" err="1"/>
              <a:t>Edm.String</a:t>
            </a:r>
            <a:r>
              <a:rPr lang="en-US" sz="2400"/>
              <a:t>)’</a:t>
            </a: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4703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AI adds to this need with additional enriched data</a:t>
            </a:r>
          </a:p>
          <a:p>
            <a:r>
              <a:rPr lang="en-US" sz="1200" dirty="0"/>
              <a:t>In modeling terms, you might see these structures referred to as complex data types, compound data types, composite data types, or aggregate data types, to name a few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60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00" b="0" i="0" u="none" strike="noStrike" kern="1200" dirty="0">
                <a:solidFill>
                  <a:schemeClr val="tx1"/>
                </a:solidFill>
                <a:effectLst/>
                <a:latin typeface="+mn-lt"/>
                <a:ea typeface="+mn-ea"/>
                <a:cs typeface="+mn-cs"/>
              </a:rPr>
              <a:t>AI is driving </a:t>
            </a:r>
            <a:r>
              <a:rPr lang="en-US" sz="800" b="1" i="0" u="none" strike="noStrike" kern="1200" dirty="0">
                <a:solidFill>
                  <a:schemeClr val="tx1"/>
                </a:solidFill>
                <a:effectLst/>
                <a:latin typeface="+mn-lt"/>
                <a:ea typeface="+mn-ea"/>
                <a:cs typeface="+mn-cs"/>
              </a:rPr>
              <a:t>transformation</a:t>
            </a:r>
            <a:r>
              <a:rPr lang="en-US" sz="800" b="0" i="0" u="none" strike="noStrike" kern="1200" dirty="0">
                <a:solidFill>
                  <a:schemeClr val="tx1"/>
                </a:solidFill>
                <a:effectLst/>
                <a:latin typeface="+mn-lt"/>
                <a:ea typeface="+mn-ea"/>
                <a:cs typeface="+mn-cs"/>
              </a:rPr>
              <a:t> </a:t>
            </a:r>
            <a:r>
              <a:rPr lang="en-US" sz="800" b="1" i="0" u="none" strike="noStrike" kern="1200" dirty="0">
                <a:solidFill>
                  <a:schemeClr val="tx1"/>
                </a:solidFill>
                <a:effectLst/>
                <a:latin typeface="+mn-lt"/>
                <a:ea typeface="+mn-ea"/>
                <a:cs typeface="+mn-cs"/>
              </a:rPr>
              <a:t>across industries</a:t>
            </a:r>
            <a:r>
              <a:rPr lang="en-US" sz="800" b="0" i="0" u="none" strike="noStrike" kern="1200" dirty="0">
                <a:solidFill>
                  <a:schemeClr val="tx1"/>
                </a:solidFill>
                <a:effectLst/>
                <a:latin typeface="+mn-lt"/>
                <a:ea typeface="+mn-ea"/>
                <a:cs typeface="+mn-cs"/>
              </a:rPr>
              <a:t> and </a:t>
            </a:r>
            <a:r>
              <a:rPr lang="en-US" sz="800" b="1" i="0" u="none" strike="noStrike" kern="1200" dirty="0">
                <a:solidFill>
                  <a:schemeClr val="tx1"/>
                </a:solidFill>
                <a:effectLst/>
                <a:latin typeface="+mn-lt"/>
                <a:ea typeface="+mn-ea"/>
                <a:cs typeface="+mn-cs"/>
              </a:rPr>
              <a:t>empowering companies </a:t>
            </a:r>
            <a:r>
              <a:rPr lang="en-US" sz="800" b="0" i="0" u="none" strike="noStrike" kern="1200" dirty="0">
                <a:solidFill>
                  <a:schemeClr val="tx1"/>
                </a:solidFill>
                <a:effectLst/>
                <a:latin typeface="+mn-lt"/>
                <a:ea typeface="+mn-ea"/>
                <a:cs typeface="+mn-cs"/>
              </a:rPr>
              <a:t>to think about their business in completely new ways.</a:t>
            </a:r>
          </a:p>
          <a:p>
            <a:pPr rtl="0" fontAlgn="base"/>
            <a:endParaRPr lang="en-US" sz="800" b="0" i="0" u="none" strike="noStrike" kern="1200" dirty="0">
              <a:solidFill>
                <a:schemeClr val="tx1"/>
              </a:solidFill>
              <a:effectLst/>
              <a:latin typeface="+mn-lt"/>
              <a:ea typeface="+mn-ea"/>
              <a:cs typeface="+mn-cs"/>
              <a:sym typeface="Wingdings" panose="05000000000000000000" pitchFamily="2" charset="2"/>
            </a:endParaRPr>
          </a:p>
          <a:p>
            <a:pPr rtl="0" fontAlgn="base"/>
            <a:r>
              <a:rPr lang="en-US" sz="800" b="0" i="0" u="none" strike="noStrike" kern="1200" dirty="0">
                <a:solidFill>
                  <a:schemeClr val="tx1"/>
                </a:solidFill>
                <a:effectLst/>
                <a:latin typeface="+mn-lt"/>
                <a:ea typeface="+mn-ea"/>
                <a:cs typeface="+mn-cs"/>
                <a:sym typeface="Wingdings" panose="05000000000000000000" pitchFamily="2" charset="2"/>
              </a:rPr>
              <a:t>But in order to really take advantage of AI, you need to be able to build a powerful solution.</a:t>
            </a:r>
          </a:p>
          <a:p>
            <a:pPr rtl="0" fontAlgn="base"/>
            <a:endParaRPr lang="en-US" sz="800" b="0" i="0" u="none" strike="noStrike" kern="1200" dirty="0">
              <a:solidFill>
                <a:schemeClr val="tx1"/>
              </a:solidFill>
              <a:effectLst/>
              <a:latin typeface="+mn-lt"/>
              <a:ea typeface="+mn-ea"/>
              <a:cs typeface="+mn-cs"/>
              <a:sym typeface="Wingdings" panose="05000000000000000000" pitchFamily="2" charset="2"/>
            </a:endParaRPr>
          </a:p>
          <a:p>
            <a:pPr rtl="0" fontAlgn="base"/>
            <a:r>
              <a:rPr lang="en-US" sz="800" b="0" i="0" u="none" strike="noStrike" kern="1200" dirty="0">
                <a:solidFill>
                  <a:schemeClr val="tx1"/>
                </a:solidFill>
                <a:effectLst/>
                <a:latin typeface="+mn-lt"/>
                <a:ea typeface="+mn-ea"/>
                <a:cs typeface="+mn-cs"/>
              </a:rPr>
              <a:t>There are three main </a:t>
            </a:r>
            <a:r>
              <a:rPr lang="en-US" sz="800" b="1" i="0" u="none" strike="noStrike" kern="1200" dirty="0">
                <a:solidFill>
                  <a:schemeClr val="tx1"/>
                </a:solidFill>
                <a:effectLst/>
                <a:latin typeface="+mn-lt"/>
                <a:ea typeface="+mn-ea"/>
                <a:cs typeface="+mn-cs"/>
              </a:rPr>
              <a:t>solutions</a:t>
            </a:r>
            <a:r>
              <a:rPr lang="en-US" sz="800" b="0" i="0" u="none" strike="noStrike" kern="1200" dirty="0">
                <a:solidFill>
                  <a:schemeClr val="tx1"/>
                </a:solidFill>
                <a:effectLst/>
                <a:latin typeface="+mn-lt"/>
                <a:ea typeface="+mn-ea"/>
                <a:cs typeface="+mn-cs"/>
              </a:rPr>
              <a:t> you can build with Azure AI:</a:t>
            </a:r>
          </a:p>
          <a:p>
            <a:pPr marL="228600" indent="-228600" rtl="0" fontAlgn="base">
              <a:buFont typeface="+mj-lt"/>
              <a:buAutoNum type="arabicPeriod"/>
            </a:pPr>
            <a:r>
              <a:rPr lang="en-US" sz="800" b="0" i="0" u="none" strike="noStrike" kern="1200" dirty="0">
                <a:solidFill>
                  <a:schemeClr val="tx1"/>
                </a:solidFill>
                <a:effectLst/>
                <a:latin typeface="+mn-lt"/>
                <a:ea typeface="+mn-ea"/>
                <a:cs typeface="+mn-cs"/>
              </a:rPr>
              <a:t>Build AI apps and agents that can interact with users </a:t>
            </a:r>
            <a:r>
              <a:rPr lang="en-US" sz="800" b="1" i="0" u="none" strike="noStrike" kern="1200" dirty="0">
                <a:solidFill>
                  <a:schemeClr val="tx1"/>
                </a:solidFill>
                <a:effectLst/>
                <a:latin typeface="+mn-lt"/>
                <a:ea typeface="+mn-ea"/>
                <a:cs typeface="+mn-cs"/>
              </a:rPr>
              <a:t>naturally</a:t>
            </a:r>
            <a:r>
              <a:rPr lang="en-US" sz="800" b="0" i="0" u="none" strike="noStrike" kern="1200" dirty="0">
                <a:solidFill>
                  <a:schemeClr val="tx1"/>
                </a:solidFill>
                <a:effectLst/>
                <a:latin typeface="+mn-lt"/>
                <a:ea typeface="+mn-ea"/>
                <a:cs typeface="+mn-cs"/>
              </a:rPr>
              <a:t>, with </a:t>
            </a:r>
            <a:r>
              <a:rPr lang="en-US" sz="800" b="1" i="0" u="none" strike="noStrike" kern="1200" dirty="0">
                <a:solidFill>
                  <a:schemeClr val="tx1"/>
                </a:solidFill>
                <a:effectLst/>
                <a:latin typeface="+mn-lt"/>
                <a:ea typeface="+mn-ea"/>
                <a:cs typeface="+mn-cs"/>
              </a:rPr>
              <a:t>pre-trained </a:t>
            </a:r>
            <a:r>
              <a:rPr lang="en-US" sz="800" b="0" i="0" u="none" strike="noStrike" kern="1200" dirty="0">
                <a:solidFill>
                  <a:schemeClr val="tx1"/>
                </a:solidFill>
                <a:effectLst/>
                <a:latin typeface="+mn-lt"/>
                <a:ea typeface="+mn-ea"/>
                <a:cs typeface="+mn-cs"/>
              </a:rPr>
              <a:t>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8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800" b="0" i="0" u="none" strike="noStrike" kern="1200" dirty="0">
                <a:solidFill>
                  <a:schemeClr val="tx1"/>
                </a:solidFill>
                <a:effectLst/>
                <a:latin typeface="+mn-lt"/>
                <a:ea typeface="+mn-ea"/>
                <a:cs typeface="+mn-cs"/>
              </a:rPr>
              <a:t>Build your own AI machine learning models   </a:t>
            </a:r>
            <a:endParaRPr lang="en-US" sz="800" b="0" i="0" u="none" strike="noStrike" kern="1200" dirty="0">
              <a:solidFill>
                <a:schemeClr val="tx1"/>
              </a:solidFill>
              <a:effectLst/>
              <a:latin typeface="+mn-lt"/>
              <a:ea typeface="+mn-ea"/>
              <a:cs typeface="+mn-cs"/>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39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atin typeface="Segoe UI Light" panose="020B0502040204020203" pitchFamily="34" charset="0"/>
                <a:cs typeface="Segoe UI Light" panose="020B0502040204020203" pitchFamily="34" charset="0"/>
              </a:rPr>
              <a:t>Adds support for searching, faceting and filtering of complex values:</a:t>
            </a:r>
          </a:p>
          <a:p>
            <a:endParaRPr lang="en-US"/>
          </a:p>
          <a:p>
            <a:r>
              <a:rPr lang="en-US"/>
              <a:t>Do we want to want to show how we are using Complex Types in either Howden or the data from the Face API for build demo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139AD-5AFE-407F-A4AC-FDE8ECBB5A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798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atin typeface="Segoe UI Light" panose="020B0502040204020203" pitchFamily="34" charset="0"/>
                <a:cs typeface="Segoe UI Light" panose="020B0502040204020203" pitchFamily="34" charset="0"/>
              </a:rPr>
              <a:t>Adds support for searching, faceting and filtering of complex values:</a:t>
            </a:r>
          </a:p>
          <a:p>
            <a:endParaRPr lang="en-US"/>
          </a:p>
          <a:p>
            <a:r>
              <a:rPr lang="en-US"/>
              <a:t>Do we want to want to show how we are using Complex Types in either Howden or the data from the Face API for build demo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139AD-5AFE-407F-A4AC-FDE8ECBB5A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971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lvl="0" indent="-342900">
              <a:buFont typeface="Arial" panose="020B0604020202020204" pitchFamily="34" charset="0"/>
              <a:buChar char="•"/>
            </a:pPr>
            <a:r>
              <a:rPr lang="en-US" sz="2400"/>
              <a:t>In Azure Search, synonym expansion is done at query time</a:t>
            </a:r>
          </a:p>
          <a:p>
            <a:pPr marL="342900" indent="-342900">
              <a:buFont typeface="Arial" panose="020B0604020202020204" pitchFamily="34" charset="0"/>
              <a:buChar char="•"/>
            </a:pPr>
            <a:r>
              <a:rPr lang="en-US" sz="2400"/>
              <a:t>Add </a:t>
            </a:r>
            <a:r>
              <a:rPr lang="en-US" sz="2400" err="1"/>
              <a:t>synonymMaps</a:t>
            </a:r>
            <a:r>
              <a:rPr lang="en-US" sz="2400"/>
              <a:t> property to a field definition without having to rebuild the index</a:t>
            </a:r>
          </a:p>
          <a:p>
            <a:pPr marL="342900" indent="-342900">
              <a:buFont typeface="Arial" panose="020B0604020202020204" pitchFamily="34" charset="0"/>
              <a:buChar char="•"/>
            </a:pPr>
            <a:r>
              <a:rPr lang="en-US" sz="2400"/>
              <a:t>Synonym maps are maintained independently of the index.</a:t>
            </a:r>
          </a:p>
          <a:p>
            <a:pPr marL="628650" lvl="1" indent="-171450">
              <a:buFont typeface="Arial" panose="020B0604020202020204" pitchFamily="34" charset="0"/>
              <a:buChar char="•"/>
            </a:pPr>
            <a:r>
              <a:rPr lang="en-US"/>
              <a:t>Changes to the synonym map is always a whole-document operation.</a:t>
            </a:r>
          </a:p>
          <a:p>
            <a:pPr marL="342900" indent="-342900">
              <a:buFont typeface="Arial" panose="020B0604020202020204" pitchFamily="34" charset="0"/>
              <a:buChar char="•"/>
            </a:pPr>
            <a:r>
              <a:rPr lang="en-US" sz="2400"/>
              <a:t>Synonym maps are uploaded via POST or PUT</a:t>
            </a:r>
          </a:p>
          <a:p>
            <a:pPr marL="628650" lvl="1" indent="-171450">
              <a:buFont typeface="Arial" panose="020B0604020202020204" pitchFamily="34" charset="0"/>
              <a:buChar char="•"/>
            </a:pPr>
            <a:r>
              <a:rPr lang="en-US"/>
              <a:t>Each rule delimited by the new line character (‘\n’)</a:t>
            </a:r>
          </a:p>
          <a:p>
            <a:pPr marL="628650" lvl="1" indent="-171450">
              <a:buFont typeface="Arial" panose="020B0604020202020204" pitchFamily="34" charset="0"/>
              <a:buChar char="•"/>
            </a:pPr>
            <a:r>
              <a:rPr lang="en-US"/>
              <a:t>Define up to 5,000 rules per synonym map (free) and 10,000 in all other SKU’s with each rule having up to 20 expansions</a:t>
            </a:r>
          </a:p>
          <a:p>
            <a:pPr marL="342900" indent="-342900">
              <a:buFont typeface="Arial" panose="020B0604020202020204" pitchFamily="34" charset="0"/>
              <a:buChar char="•"/>
            </a:pPr>
            <a:r>
              <a:rPr lang="en-US" sz="2400" err="1"/>
              <a:t>SynonymMaps</a:t>
            </a:r>
            <a:r>
              <a:rPr lang="en-US" sz="2400"/>
              <a:t> can be specified for searchable fields of the type ‘</a:t>
            </a:r>
            <a:r>
              <a:rPr lang="en-US" sz="2400" err="1"/>
              <a:t>Edm.String</a:t>
            </a:r>
            <a:r>
              <a:rPr lang="en-US" sz="2400"/>
              <a:t>’ or ‘Collection(</a:t>
            </a:r>
            <a:r>
              <a:rPr lang="en-US" sz="2400" err="1"/>
              <a:t>Edm.String</a:t>
            </a:r>
            <a:r>
              <a:rPr lang="en-US" sz="2400"/>
              <a:t>)’</a:t>
            </a:r>
          </a:p>
          <a:p>
            <a:endParaRPr lang="en-US" sz="24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16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search score is computed based on statistical properties of the data and the query. Azure Search finds documents that include the search terms in the query string (some or all, depending on </a:t>
            </a:r>
            <a:r>
              <a:rPr lang="en-US" dirty="0" err="1"/>
              <a:t>searchMode</a:t>
            </a:r>
            <a:r>
              <a:rPr lang="en-US" sz="1200" b="0" i="0" kern="1200" dirty="0">
                <a:solidFill>
                  <a:schemeClr val="tx1"/>
                </a:solidFill>
                <a:effectLst/>
                <a:latin typeface="+mn-lt"/>
                <a:ea typeface="+mn-ea"/>
                <a:cs typeface="+mn-cs"/>
              </a:rPr>
              <a:t>), favoring documents that contain many instances of the search term. The search score goes up even higher if the term is rare across the data index, but common within the document.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Search score values can be repeated throughout a result set. For example, you might have 10 items with a score of 1.2, 20 items with a score of 1.0, and 20 items with a score of 0.5. When multiple hits have the same search score, the ordering of same scored items is not defined, and is not stable. Run the query again, and you might see items shift position. Given two items with an identical score, there is no guarantee which one appears first.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552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search score is computed based on statistical properties of the data and the query. Azure Search finds documents that include the search terms in the query string (some or all, depending on </a:t>
            </a:r>
            <a:r>
              <a:rPr lang="en-US" dirty="0" err="1"/>
              <a:t>searchMode</a:t>
            </a:r>
            <a:r>
              <a:rPr lang="en-US" sz="1200" b="0" i="0" kern="1200" dirty="0">
                <a:solidFill>
                  <a:schemeClr val="tx1"/>
                </a:solidFill>
                <a:effectLst/>
                <a:latin typeface="+mn-lt"/>
                <a:ea typeface="+mn-ea"/>
                <a:cs typeface="+mn-cs"/>
              </a:rPr>
              <a:t>), favoring documents that contain many instances of the search term. The search score goes up even higher if the term is rare across the data index, but common within the document.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Search score values can be repeated throughout a result set. For example, you might have 10 items with a score of 1.2, 20 items with a score of 1.0, and 20 items with a score of 0.5. When multiple hits have the same search score, the ordering of same scored items is not defined, and is not stable. Run the query again, and you might see items shift position. Given two items with an identical score, there is no guarantee which one appears first.</a:t>
            </a:r>
          </a:p>
          <a:p>
            <a:endParaRPr lang="en-US" sz="1200" b="0" i="0" kern="1200" dirty="0">
              <a:solidFill>
                <a:schemeClr val="tx1"/>
              </a:solidFill>
              <a:effectLst/>
              <a:latin typeface="+mn-lt"/>
              <a:ea typeface="+mn-ea"/>
              <a:cs typeface="+mn-cs"/>
            </a:endParaRPr>
          </a:p>
          <a:p>
            <a:r>
              <a:rPr lang="en-US" dirty="0"/>
              <a:t>Scoring Profile </a:t>
            </a:r>
            <a:r>
              <a:rPr lang="en-US" dirty="0">
                <a:hlinkClick r:id="rId3"/>
              </a:rPr>
              <a:t>Example</a:t>
            </a:r>
            <a:endParaRPr lang="en-US" dirty="0"/>
          </a:p>
          <a:p>
            <a:r>
              <a:rPr lang="en-US" dirty="0"/>
              <a:t>Scoring Profile </a:t>
            </a:r>
            <a:r>
              <a:rPr lang="en-US" dirty="0">
                <a:hlinkClick r:id="rId4"/>
              </a:rPr>
              <a:t>Template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196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field that contains the principal identifiers</a:t>
            </a:r>
          </a:p>
          <a:p>
            <a:pPr lvl="1"/>
            <a:r>
              <a:rPr lang="en-US" dirty="0"/>
              <a:t>Your documents must include a field specifying which groups have access.  This becomes the filter criteria against which documents are selected or rejected from the result set.</a:t>
            </a:r>
          </a:p>
          <a:p>
            <a:r>
              <a:rPr lang="en-US" dirty="0"/>
              <a:t>Push or update existing documents with the relevant principal identifiers</a:t>
            </a:r>
          </a:p>
          <a:p>
            <a:pPr lvl="1"/>
            <a:r>
              <a:rPr lang="en-US" dirty="0"/>
              <a:t>Issue an HTTP POST request to your index’s URL endpoint.  The body of the HTTP request is a JSON object containing the documents to be added</a:t>
            </a:r>
          </a:p>
          <a:p>
            <a:r>
              <a:rPr lang="en-US" dirty="0"/>
              <a:t>Apply the Security Filter </a:t>
            </a:r>
          </a:p>
          <a:p>
            <a:pPr lvl="1"/>
            <a:r>
              <a:rPr lang="en-US" dirty="0"/>
              <a:t>Issue a search request with search.in filter to trim documents</a:t>
            </a:r>
          </a:p>
          <a:p>
            <a:pPr marL="614363" lvl="3" indent="0">
              <a:buNone/>
            </a:pPr>
            <a:r>
              <a:rPr lang="en-US" dirty="0"/>
              <a:t>POST https://[service name].search.windows.net/indexes/</a:t>
            </a:r>
            <a:r>
              <a:rPr lang="en-US" dirty="0" err="1"/>
              <a:t>securedfiles</a:t>
            </a:r>
            <a:r>
              <a:rPr lang="en-US" dirty="0"/>
              <a:t>/docs/</a:t>
            </a:r>
            <a:r>
              <a:rPr lang="en-US" dirty="0" err="1"/>
              <a:t>search?api-version</a:t>
            </a:r>
            <a:r>
              <a:rPr lang="en-US" dirty="0"/>
              <a:t>=2019-05-06</a:t>
            </a:r>
          </a:p>
          <a:p>
            <a:pPr marL="614363" lvl="3" indent="0">
              <a:buNone/>
            </a:pPr>
            <a:r>
              <a:rPr lang="en-US" dirty="0"/>
              <a:t>Content-Type: application/json  </a:t>
            </a:r>
          </a:p>
          <a:p>
            <a:pPr marL="614363" lvl="3" indent="0">
              <a:buNone/>
            </a:pPr>
            <a:r>
              <a:rPr lang="en-US" dirty="0" err="1"/>
              <a:t>api</a:t>
            </a:r>
            <a:r>
              <a:rPr lang="en-US" dirty="0"/>
              <a:t>-key: [admin or query key]</a:t>
            </a:r>
          </a:p>
          <a:p>
            <a:pPr lvl="1"/>
            <a:r>
              <a:rPr lang="en-US" sz="1800" dirty="0"/>
              <a:t>Specify the filter in the request body</a:t>
            </a:r>
          </a:p>
          <a:p>
            <a:pPr marL="428625" lvl="2" indent="0">
              <a:buNone/>
            </a:pPr>
            <a:r>
              <a:rPr lang="en-US" sz="1400" dirty="0"/>
              <a:t>{</a:t>
            </a:r>
          </a:p>
          <a:p>
            <a:pPr marL="428625" lvl="2" indent="0">
              <a:buNone/>
            </a:pPr>
            <a:r>
              <a:rPr lang="en-US" sz="1400" dirty="0"/>
              <a:t>   "filter":"</a:t>
            </a:r>
            <a:r>
              <a:rPr lang="en-US" sz="1400" dirty="0" err="1"/>
              <a:t>group_ids</a:t>
            </a:r>
            <a:r>
              <a:rPr lang="en-US" sz="1400" dirty="0"/>
              <a:t>/any(</a:t>
            </a:r>
            <a:r>
              <a:rPr lang="en-US" sz="1400" dirty="0" err="1"/>
              <a:t>g:search.in</a:t>
            </a:r>
            <a:r>
              <a:rPr lang="en-US" sz="1400" dirty="0"/>
              <a:t>(g, 'group_id1, group_id2'))"  </a:t>
            </a:r>
          </a:p>
          <a:p>
            <a:pPr marL="428625" lvl="2" indent="0">
              <a:buNone/>
            </a:pPr>
            <a:r>
              <a:rPr lang="en-US" sz="1400" dirty="0"/>
              <a:t>}</a:t>
            </a:r>
          </a:p>
          <a:p>
            <a:pPr lvl="1"/>
            <a:endParaRPr lang="en-US" dirty="0"/>
          </a:p>
          <a:p>
            <a:pPr marL="428625" lvl="2" indent="0">
              <a:buNone/>
            </a:pPr>
            <a:endParaRPr lang="en-US" sz="14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611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3200" dirty="0"/>
              <a:t>Best practices</a:t>
            </a:r>
          </a:p>
          <a:p>
            <a:pPr lvl="1"/>
            <a:r>
              <a:rPr lang="en-US" sz="2400" dirty="0"/>
              <a:t>Avoid equality expressions – they are difficult to maintain, error prone and may slow down query response times</a:t>
            </a:r>
          </a:p>
          <a:p>
            <a:pPr lvl="1"/>
            <a:r>
              <a:rPr lang="en-US" sz="2400" dirty="0"/>
              <a:t>Use search.in function – you can expect sub-second response times</a:t>
            </a:r>
          </a:p>
          <a:p>
            <a:endParaRPr lang="en-US" dirty="0"/>
          </a:p>
          <a:p>
            <a:endParaRPr lang="en-US" dirty="0"/>
          </a:p>
          <a:p>
            <a:endParaRPr lang="en-US" dirty="0"/>
          </a:p>
          <a:p>
            <a:endParaRPr lang="en-US" dirty="0"/>
          </a:p>
          <a:p>
            <a:endParaRPr lang="en-US" dirty="0"/>
          </a:p>
          <a:p>
            <a:endParaRPr lang="en-US" dirty="0"/>
          </a:p>
          <a:p>
            <a:r>
              <a:rPr lang="en-US" dirty="0"/>
              <a:t>Create a field that contains the principal identifiers</a:t>
            </a:r>
          </a:p>
          <a:p>
            <a:pPr lvl="1"/>
            <a:r>
              <a:rPr lang="en-US" dirty="0"/>
              <a:t>Your documents must include a field specifying which groups have access.  This becomes the filter criteria against which documents are selected or rejected from the result set.</a:t>
            </a:r>
          </a:p>
          <a:p>
            <a:r>
              <a:rPr lang="en-US" dirty="0"/>
              <a:t>Push or update existing documents with the relevant principal identifiers</a:t>
            </a:r>
          </a:p>
          <a:p>
            <a:pPr lvl="1"/>
            <a:r>
              <a:rPr lang="en-US" dirty="0"/>
              <a:t>Issue an HTTP POST request to your index’s URL endpoint.  The body of the HTTP request is a JSON object containing the documents to be added</a:t>
            </a:r>
          </a:p>
          <a:p>
            <a:r>
              <a:rPr lang="en-US" dirty="0"/>
              <a:t>Apply the Security Filter </a:t>
            </a:r>
          </a:p>
          <a:p>
            <a:pPr lvl="1"/>
            <a:r>
              <a:rPr lang="en-US" dirty="0"/>
              <a:t>Issue a search request with search.in filter to trim documents</a:t>
            </a:r>
          </a:p>
          <a:p>
            <a:pPr marL="614363" lvl="3" indent="0">
              <a:buNone/>
            </a:pPr>
            <a:r>
              <a:rPr lang="en-US" dirty="0"/>
              <a:t>POST https://[service name].search.windows.net/indexes/</a:t>
            </a:r>
            <a:r>
              <a:rPr lang="en-US" dirty="0" err="1"/>
              <a:t>securedfiles</a:t>
            </a:r>
            <a:r>
              <a:rPr lang="en-US" dirty="0"/>
              <a:t>/docs/</a:t>
            </a:r>
            <a:r>
              <a:rPr lang="en-US" dirty="0" err="1"/>
              <a:t>search?api-version</a:t>
            </a:r>
            <a:r>
              <a:rPr lang="en-US" dirty="0"/>
              <a:t>=2019-05-06</a:t>
            </a:r>
          </a:p>
          <a:p>
            <a:pPr marL="614363" lvl="3" indent="0">
              <a:buNone/>
            </a:pPr>
            <a:r>
              <a:rPr lang="en-US" dirty="0"/>
              <a:t>Content-Type: application/json  </a:t>
            </a:r>
          </a:p>
          <a:p>
            <a:pPr marL="614363" lvl="3" indent="0">
              <a:buNone/>
            </a:pPr>
            <a:r>
              <a:rPr lang="en-US" dirty="0" err="1"/>
              <a:t>api</a:t>
            </a:r>
            <a:r>
              <a:rPr lang="en-US" dirty="0"/>
              <a:t>-key: [admin or query key]</a:t>
            </a:r>
          </a:p>
          <a:p>
            <a:pPr lvl="1"/>
            <a:r>
              <a:rPr lang="en-US" sz="1800" dirty="0"/>
              <a:t>Specify the filter in the request body</a:t>
            </a:r>
          </a:p>
          <a:p>
            <a:pPr marL="428625" lvl="2" indent="0">
              <a:buNone/>
            </a:pPr>
            <a:r>
              <a:rPr lang="en-US" sz="1400" dirty="0"/>
              <a:t>{</a:t>
            </a:r>
          </a:p>
          <a:p>
            <a:pPr marL="428625" lvl="2" indent="0">
              <a:buNone/>
            </a:pPr>
            <a:r>
              <a:rPr lang="en-US" sz="1400" dirty="0"/>
              <a:t>   "filter":"</a:t>
            </a:r>
            <a:r>
              <a:rPr lang="en-US" sz="1400" dirty="0" err="1"/>
              <a:t>group_ids</a:t>
            </a:r>
            <a:r>
              <a:rPr lang="en-US" sz="1400" dirty="0"/>
              <a:t>/any(</a:t>
            </a:r>
            <a:r>
              <a:rPr lang="en-US" sz="1400" dirty="0" err="1"/>
              <a:t>g:search.in</a:t>
            </a:r>
            <a:r>
              <a:rPr lang="en-US" sz="1400" dirty="0"/>
              <a:t>(g, 'group_id1, group_id2'))"  </a:t>
            </a:r>
          </a:p>
          <a:p>
            <a:pPr marL="428625" lvl="2" indent="0">
              <a:buNone/>
            </a:pPr>
            <a:r>
              <a:rPr lang="en-US" sz="1400" dirty="0"/>
              <a:t>}</a:t>
            </a:r>
          </a:p>
          <a:p>
            <a:pPr lvl="1"/>
            <a:endParaRPr lang="en-US" dirty="0"/>
          </a:p>
          <a:p>
            <a:pPr lvl="1"/>
            <a:endParaRPr lang="en-US" dirty="0"/>
          </a:p>
          <a:p>
            <a:pPr marL="428625" lvl="2" indent="0">
              <a:buNone/>
            </a:pPr>
            <a:endParaRPr lang="en-US" sz="14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692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r>
              <a:rPr lang="en-US" dirty="0"/>
              <a:t>VNETs are coming soon!</a:t>
            </a:r>
          </a:p>
          <a:p>
            <a:pPr marL="228600" lvl="1" indent="0">
              <a:buNone/>
            </a:pPr>
            <a:endParaRPr lang="en-US" sz="1800" dirty="0"/>
          </a:p>
          <a:p>
            <a:pPr marL="228600" lvl="1" indent="0">
              <a:buNone/>
            </a:pPr>
            <a:r>
              <a:rPr lang="en-US" sz="1800" dirty="0"/>
              <a:t>With VNETs you should be able to co locate the app that consumes the search service within the VNET, you should also be able to use Azure networking features to either restrict IP ranges that can communicate with service and/or configure a private connection with Express Route.</a:t>
            </a:r>
          </a:p>
          <a:p>
            <a:pPr marL="228600" lvl="1" indent="0">
              <a:buNone/>
            </a:pPr>
            <a:endParaRPr lang="en-US" sz="1800" dirty="0"/>
          </a:p>
          <a:p>
            <a:pPr marL="228600" lvl="1" indent="0">
              <a:buNone/>
            </a:pPr>
            <a:r>
              <a:rPr lang="en-US" sz="1800" dirty="0"/>
              <a:t>When using indexers, the VNET support for Azure Search will extent only to indexers that do not use skillsets or cognitive enrichments.</a:t>
            </a:r>
          </a:p>
          <a:p>
            <a:pPr marL="228600" lvl="1" indent="0">
              <a:buNone/>
            </a:pPr>
            <a:endParaRPr lang="en-US" sz="1800" dirty="0"/>
          </a:p>
          <a:p>
            <a:pPr marL="228600" lvl="1" indent="0">
              <a:buNone/>
            </a:pPr>
            <a:r>
              <a:rPr lang="en-US" sz="1800" dirty="0"/>
              <a:t>The ability to use cognitive enrichments with VNETS is being deferred to a later release and I don’t have a firm estimate on when we would light up that feature.</a:t>
            </a:r>
          </a:p>
          <a:p>
            <a:pPr marL="228600" lvl="1" indent="0">
              <a:buNone/>
            </a:pPr>
            <a:endParaRPr lang="en-US" sz="1800" dirty="0"/>
          </a:p>
          <a:p>
            <a:pPr marL="228600" lvl="1" indent="0">
              <a:buNone/>
            </a:pPr>
            <a:r>
              <a:rPr lang="en-US" sz="1800" dirty="0"/>
              <a:t>We are working on supporting managed identities for indexers calling in to data sources and that should be something that previews this calendar year as well.</a:t>
            </a:r>
          </a:p>
          <a:p>
            <a:pPr marL="428625" lvl="2" indent="0">
              <a:buNone/>
            </a:pPr>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262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i="1" dirty="0"/>
              <a:t>Index per tenant</a:t>
            </a:r>
            <a:r>
              <a:rPr lang="en-US" sz="2400" i="1" dirty="0"/>
              <a:t>:</a:t>
            </a:r>
            <a:r>
              <a:rPr lang="en-US" sz="2400" dirty="0"/>
              <a:t> Each tenant has its own index within a search service that is shared with other tenants.</a:t>
            </a:r>
          </a:p>
          <a:p>
            <a:pPr lvl="1"/>
            <a:r>
              <a:rPr lang="en-US" sz="1800" dirty="0"/>
              <a:t>There is a need for awareness to direct the various tenants’ traffic to the proper indexes while also managing resources at the service level for all tenants</a:t>
            </a:r>
          </a:p>
          <a:p>
            <a:r>
              <a:rPr lang="en-US" sz="2400" b="1" i="1" dirty="0"/>
              <a:t>Service per tenant</a:t>
            </a:r>
            <a:r>
              <a:rPr lang="en-US" sz="2400" i="1" dirty="0"/>
              <a:t>:</a:t>
            </a:r>
            <a:r>
              <a:rPr lang="en-US" sz="2400" dirty="0"/>
              <a:t> Each tenant has its own dedicated Azure Search service, offering highest level of data and workload separation.</a:t>
            </a:r>
          </a:p>
          <a:p>
            <a:pPr lvl="1"/>
            <a:r>
              <a:rPr lang="en-US" sz="1800" dirty="0"/>
              <a:t>Maximum level of isolation for tenants, resources are not shared across various tenants workloads</a:t>
            </a:r>
          </a:p>
          <a:p>
            <a:pPr lvl="1"/>
            <a:r>
              <a:rPr lang="en-US" sz="1800" dirty="0"/>
              <a:t>Predictable, fixed cost model</a:t>
            </a:r>
          </a:p>
          <a:p>
            <a:pPr lvl="1"/>
            <a:r>
              <a:rPr lang="en-US" sz="1800" dirty="0"/>
              <a:t>Efficient for applications with a global footprint.</a:t>
            </a:r>
          </a:p>
          <a:p>
            <a:r>
              <a:rPr lang="en-US" sz="2400" b="1" i="1" dirty="0"/>
              <a:t>Mix of both</a:t>
            </a:r>
            <a:r>
              <a:rPr lang="en-US" sz="2400" i="1" dirty="0"/>
              <a:t>:</a:t>
            </a:r>
            <a:r>
              <a:rPr lang="en-US" sz="2400" dirty="0"/>
              <a:t> Larger, more-active tenants are assigned dedicated services while smaller tenants are assigned individual indexes within shared services.</a:t>
            </a:r>
          </a:p>
          <a:p>
            <a:pPr lvl="1"/>
            <a:r>
              <a:rPr lang="en-US" sz="1800" dirty="0"/>
              <a:t>Need to understand/predict which tenants will require dedicated service versus an index in a shared service.</a:t>
            </a:r>
          </a:p>
          <a:p>
            <a:pPr lvl="1"/>
            <a:r>
              <a:rPr lang="en-US" sz="1800" dirty="0"/>
              <a:t>Complexity increases with the need to manage both of these multitenancy models.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513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In order to do this I need to </a:t>
            </a:r>
          </a:p>
          <a:p>
            <a:pPr marL="457200" indent="-457200">
              <a:buFont typeface="Arial" panose="020B0604020202020204" pitchFamily="34" charset="0"/>
              <a:buChar char="•"/>
            </a:pPr>
            <a:r>
              <a:rPr lang="en-US" dirty="0"/>
              <a:t>Separate out the data of the pipeline,</a:t>
            </a:r>
          </a:p>
          <a:p>
            <a:pPr marL="457200" indent="-457200">
              <a:buFont typeface="Arial" panose="020B0604020202020204" pitchFamily="34" charset="0"/>
              <a:buChar char="•"/>
            </a:pPr>
            <a:r>
              <a:rPr lang="en-US" dirty="0"/>
              <a:t>Ensure it has the right shape and relationships</a:t>
            </a:r>
          </a:p>
          <a:p>
            <a:pPr marL="457200" indent="-457200">
              <a:buFont typeface="Arial" panose="020B0604020202020204" pitchFamily="34" charset="0"/>
              <a:buChar char="•"/>
            </a:pPr>
            <a:r>
              <a:rPr lang="en-US" dirty="0"/>
              <a:t>project it out, </a:t>
            </a:r>
          </a:p>
          <a:p>
            <a:pPr marL="457200" indent="-457200">
              <a:buFont typeface="Arial" panose="020B0604020202020204" pitchFamily="34" charset="0"/>
              <a:buChar char="•"/>
            </a:pPr>
            <a:r>
              <a:rPr lang="en-US" dirty="0"/>
              <a:t>Ingest it into some sort of dashboard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10/7/2019 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4038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Unlock</a:t>
            </a:r>
            <a:r>
              <a:rPr kumimoji="0" lang="en-US" sz="12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 valuable </a:t>
            </a:r>
            <a:r>
              <a:rPr kumimoji="0" lang="en-US" sz="1200" b="1"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information</a:t>
            </a:r>
            <a:r>
              <a:rPr kumimoji="0" lang="en-US" sz="12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 lying </a:t>
            </a:r>
            <a:r>
              <a:rPr kumimoji="0" lang="en-US" sz="1200" b="1"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hidden</a:t>
            </a:r>
            <a:r>
              <a:rPr kumimoji="0" lang="en-US" sz="12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 in all your content in order to perform an </a:t>
            </a:r>
            <a:r>
              <a:rPr kumimoji="0" lang="en-US" sz="1200" b="1"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action</a:t>
            </a:r>
            <a:r>
              <a:rPr kumimoji="0" lang="en-US" sz="12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 or </a:t>
            </a:r>
            <a:r>
              <a:rPr kumimoji="0" lang="en-US" sz="1200" b="1"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make decisions</a:t>
            </a:r>
            <a:r>
              <a:rPr kumimoji="0" lang="en-US" sz="12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Why do you need AI for this?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Problem is scale.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Innovations across </a:t>
            </a:r>
            <a:r>
              <a:rPr lang="en-US" sz="1200" b="1" kern="1200" dirty="0">
                <a:solidFill>
                  <a:schemeClr val="tx1"/>
                </a:solidFill>
                <a:effectLst/>
                <a:latin typeface="+mn-lt"/>
                <a:ea typeface="+mn-ea"/>
                <a:cs typeface="+mn-cs"/>
              </a:rPr>
              <a:t>vision, speech, language, knowledge, and search </a:t>
            </a:r>
            <a:r>
              <a:rPr lang="en-US" sz="1200" kern="1200" dirty="0">
                <a:solidFill>
                  <a:schemeClr val="tx1"/>
                </a:solidFill>
                <a:effectLst/>
                <a:latin typeface="+mn-lt"/>
                <a:ea typeface="+mn-ea"/>
                <a:cs typeface="+mn-cs"/>
              </a:rPr>
              <a:t>mean for the first time it’s possible for our applications to interpret </a:t>
            </a:r>
            <a:r>
              <a:rPr lang="en-US" sz="1200" b="1" kern="1200" dirty="0">
                <a:solidFill>
                  <a:schemeClr val="tx1"/>
                </a:solidFill>
                <a:effectLst/>
                <a:latin typeface="+mn-lt"/>
                <a:ea typeface="+mn-ea"/>
                <a:cs typeface="+mn-cs"/>
              </a:rPr>
              <a:t>unstructured data in a human-like fashion</a:t>
            </a:r>
            <a:r>
              <a:rPr lang="en-US" sz="1200" kern="1200" dirty="0">
                <a:solidFill>
                  <a:schemeClr val="tx1"/>
                </a:solidFill>
                <a:effectLst/>
                <a:latin typeface="+mn-lt"/>
                <a:ea typeface="+mn-ea"/>
                <a:cs typeface="+mn-cs"/>
              </a:rPr>
              <a:t>, and to more deeply understand traditional data in the form of text.</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2211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New!!</a:t>
            </a:r>
          </a:p>
          <a:p>
            <a:endParaRPr lang="en-US" dirty="0"/>
          </a:p>
          <a:p>
            <a:r>
              <a:rPr lang="en-US" dirty="0"/>
              <a:t>As you saw, the Cognitive Search pipeline contains a number of AI-driven capabilities (image extraction, entity and key phrase extraction, language detection and more) not just extracting information, but enriching it with additional metadata.</a:t>
            </a:r>
          </a:p>
          <a:p>
            <a:endParaRPr lang="en-US" dirty="0"/>
          </a:p>
          <a:p>
            <a:r>
              <a:rPr lang="en-US" dirty="0"/>
              <a:t>But we know that you business scenario may have unique needs beyond these core skills, so we also provide you with the ability to add custom skills…..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0055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had this capability on preview for a year, and during that period of time customers told us that they really enjoyed the seamless integration. They told us that the structure that we were feeding into the search index could be super useful for them for scenarios beyond search.</a:t>
            </a:r>
          </a:p>
          <a:p>
            <a:endParaRPr lang="en-US"/>
          </a:p>
          <a:p>
            <a:r>
              <a:rPr lang="en-US"/>
              <a:t>I am happy to announce that we added a new capability that we call the knowledge store that allows you to project the tree of information into both tabular and object shapes.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557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we plan to use this information to also support more efficient reprocessing of the information.</a:t>
            </a:r>
          </a:p>
          <a:p>
            <a:r>
              <a:rPr lang="en-US" dirty="0"/>
              <a:t>This capability is super powerful. Given the time that we have for this session, I just wanted to bring awareness of this capability – if this is interesting to you, we have a session tomorrow morning just devoted to that topic.</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9986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hlinkClick r:id="rId3">
                  <a:extLst>
                    <a:ext uri="{A12FA001-AC4F-418D-AE19-62706E023703}">
                      <ahyp:hlinkClr xmlns:ahyp="http://schemas.microsoft.com/office/drawing/2018/hyperlinkcolor" val="tx"/>
                    </a:ext>
                  </a:extLst>
                </a:hlinkClick>
              </a:rPr>
              <a:t>https://mybuild.techcommunity.microsoft.com/sessions/77300?source=sessions#top-anchor</a:t>
            </a:r>
            <a:endParaRPr lang="en-US" dirty="0">
              <a:solidFill>
                <a:schemeClr val="tx1"/>
              </a:solidFill>
            </a:endParaRPr>
          </a:p>
          <a:p>
            <a:endParaRPr lang="en-US" dirty="0"/>
          </a:p>
          <a:p>
            <a:r>
              <a:rPr lang="en-US" dirty="0"/>
              <a:t>Met </a:t>
            </a:r>
            <a:r>
              <a:rPr lang="en-US" dirty="0" err="1"/>
              <a:t>PowerBI</a:t>
            </a:r>
            <a:r>
              <a:rPr lang="en-US" dirty="0"/>
              <a:t> Demo</a:t>
            </a:r>
          </a:p>
          <a:p>
            <a:r>
              <a:rPr lang="en-US" dirty="0">
                <a:hlinkClick r:id="rId4"/>
              </a:rPr>
              <a:t>https://msit.powerbi.com/groups/me/reports/0b38c093-1dba-4a68-9fb2-cb137b8a6e4d/ReportSection?ctid=72f988bf-86f1-41af-91ab-2d7cd011db47</a:t>
            </a:r>
            <a:endParaRPr lang="en-US" dirty="0"/>
          </a:p>
        </p:txBody>
      </p:sp>
      <p:sp>
        <p:nvSpPr>
          <p:cNvPr id="4" name="Slide Number Placeholder 3"/>
          <p:cNvSpPr>
            <a:spLocks noGrp="1"/>
          </p:cNvSpPr>
          <p:nvPr>
            <p:ph type="sldNum" sz="quarter" idx="5"/>
          </p:nvPr>
        </p:nvSpPr>
        <p:spPr/>
        <p:txBody>
          <a:bodyPr/>
          <a:lstStyle/>
          <a:p>
            <a:fld id="{A9990911-818C-4CF0-BBD3-C8B76E283130}" type="slidenum">
              <a:rPr lang="en-US" smtClean="0"/>
              <a:t>50</a:t>
            </a:fld>
            <a:endParaRPr lang="en-US"/>
          </a:p>
        </p:txBody>
      </p:sp>
    </p:spTree>
    <p:extLst>
      <p:ext uri="{BB962C8B-B14F-4D97-AF65-F5344CB8AC3E}">
        <p14:creationId xmlns:p14="http://schemas.microsoft.com/office/powerpoint/2010/main" val="3145670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Met Art Explorer is currently undergoing maintenance and may not be available for customer demo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extLst>
                    <a:ext uri="{A12FA001-AC4F-418D-AE19-62706E023703}">
                      <ahyp:hlinkClr xmlns:ahyp="http://schemas.microsoft.com/office/drawing/2018/hyperlinkcolor" val="tx"/>
                    </a:ext>
                  </a:extLst>
                </a:hlinkClick>
              </a:rPr>
              <a:t>JFK Files</a:t>
            </a:r>
            <a:r>
              <a:rPr lang="en-US" sz="1200" dirty="0"/>
              <a:t>: </a:t>
            </a:r>
            <a:r>
              <a:rPr lang="en-US" dirty="0">
                <a:hlinkClick r:id="rId3"/>
              </a:rPr>
              <a:t>https://jfk-demo.azurewebsites.net/#/</a:t>
            </a:r>
            <a:r>
              <a:rPr lang="en-US" dirty="0"/>
              <a:t> - </a:t>
            </a:r>
            <a:r>
              <a:rPr lang="en-US" b="1" dirty="0" err="1"/>
              <a:t>oswald</a:t>
            </a:r>
            <a:endParaRPr lang="en-US" dirty="0"/>
          </a:p>
          <a:p>
            <a:pPr algn="l"/>
            <a:r>
              <a:rPr lang="en-US" sz="1200" dirty="0">
                <a:hlinkClick r:id="rId4">
                  <a:extLst>
                    <a:ext uri="{A12FA001-AC4F-418D-AE19-62706E023703}">
                      <ahyp:hlinkClr xmlns:ahyp="http://schemas.microsoft.com/office/drawing/2018/hyperlinkcolor" val="tx"/>
                    </a:ext>
                  </a:extLst>
                </a:hlinkClick>
              </a:rPr>
              <a:t>Wolters Kluwer</a:t>
            </a:r>
            <a:r>
              <a:rPr lang="en-US" sz="1200" dirty="0"/>
              <a:t>: </a:t>
            </a:r>
            <a:r>
              <a:rPr lang="en-US" dirty="0">
                <a:hlinkClick r:id="rId4"/>
              </a:rPr>
              <a:t>http://wolterskluwereap.azurewebsites.net/Home/Index</a:t>
            </a:r>
            <a:r>
              <a:rPr lang="en-US" dirty="0"/>
              <a:t> - </a:t>
            </a:r>
            <a:r>
              <a:rPr lang="en-US" b="1" dirty="0"/>
              <a:t>Microsoft</a:t>
            </a:r>
          </a:p>
          <a:p>
            <a:pPr algn="l"/>
            <a:r>
              <a:rPr lang="en-US" sz="1200" b="1" i="0" kern="1200" dirty="0">
                <a:solidFill>
                  <a:schemeClr val="tx1"/>
                </a:solidFill>
                <a:effectLst/>
                <a:latin typeface="+mn-lt"/>
                <a:ea typeface="+mn-ea"/>
                <a:cs typeface="+mn-cs"/>
              </a:rPr>
              <a:t>Wolters Kluwer is a global information services company. Information Services</a:t>
            </a:r>
            <a:r>
              <a:rPr lang="en-US" sz="1200" b="0" i="0" kern="1200" dirty="0">
                <a:solidFill>
                  <a:schemeClr val="tx1"/>
                </a:solidFill>
                <a:effectLst/>
                <a:latin typeface="+mn-lt"/>
                <a:ea typeface="+mn-ea"/>
                <a:cs typeface="+mn-cs"/>
              </a:rPr>
              <a:t> - Professionals in this sector provide </a:t>
            </a:r>
            <a:r>
              <a:rPr lang="en-US" sz="1200" b="1" i="0" kern="1200" dirty="0">
                <a:solidFill>
                  <a:schemeClr val="tx1"/>
                </a:solidFill>
                <a:effectLst/>
                <a:latin typeface="+mn-lt"/>
                <a:ea typeface="+mn-ea"/>
                <a:cs typeface="+mn-cs"/>
              </a:rPr>
              <a:t>information</a:t>
            </a:r>
            <a:r>
              <a:rPr lang="en-US" sz="1200" b="0" i="0" kern="1200" dirty="0">
                <a:solidFill>
                  <a:schemeClr val="tx1"/>
                </a:solidFill>
                <a:effectLst/>
                <a:latin typeface="+mn-lt"/>
                <a:ea typeface="+mn-ea"/>
                <a:cs typeface="+mn-cs"/>
              </a:rPr>
              <a:t> to the public or to specific </a:t>
            </a:r>
            <a:r>
              <a:rPr lang="en-US" sz="1200" b="1" i="0" kern="1200" dirty="0">
                <a:solidFill>
                  <a:schemeClr val="tx1"/>
                </a:solidFill>
                <a:effectLst/>
                <a:latin typeface="+mn-lt"/>
                <a:ea typeface="+mn-ea"/>
                <a:cs typeface="+mn-cs"/>
              </a:rPr>
              <a:t>companies</a:t>
            </a:r>
            <a:r>
              <a:rPr lang="en-US" sz="1200" b="0" i="0" kern="1200" dirty="0">
                <a:solidFill>
                  <a:schemeClr val="tx1"/>
                </a:solidFill>
                <a:effectLst/>
                <a:latin typeface="+mn-lt"/>
                <a:ea typeface="+mn-ea"/>
                <a:cs typeface="+mn-cs"/>
              </a:rPr>
              <a:t>, industries or groups of people. As well as providing the </a:t>
            </a:r>
            <a:r>
              <a:rPr lang="en-US" sz="1200" b="1" i="0" kern="1200" dirty="0">
                <a:solidFill>
                  <a:schemeClr val="tx1"/>
                </a:solidFill>
                <a:effectLst/>
                <a:latin typeface="+mn-lt"/>
                <a:ea typeface="+mn-ea"/>
                <a:cs typeface="+mn-cs"/>
              </a:rPr>
              <a:t>information</a:t>
            </a:r>
            <a:r>
              <a:rPr lang="en-US" sz="1200" b="0" i="0" kern="1200" dirty="0">
                <a:solidFill>
                  <a:schemeClr val="tx1"/>
                </a:solidFill>
                <a:effectLst/>
                <a:latin typeface="+mn-lt"/>
                <a:ea typeface="+mn-ea"/>
                <a:cs typeface="+mn-cs"/>
              </a:rPr>
              <a:t>, be it hard copy or electronic, </a:t>
            </a:r>
            <a:r>
              <a:rPr lang="en-US" sz="1200" b="1" i="0" kern="1200" dirty="0">
                <a:solidFill>
                  <a:schemeClr val="tx1"/>
                </a:solidFill>
                <a:effectLst/>
                <a:latin typeface="+mn-lt"/>
                <a:ea typeface="+mn-ea"/>
                <a:cs typeface="+mn-cs"/>
              </a:rPr>
              <a:t>information</a:t>
            </a:r>
            <a:r>
              <a:rPr lang="en-US" sz="1200" b="0" i="0" kern="1200" dirty="0">
                <a:solidFill>
                  <a:schemeClr val="tx1"/>
                </a:solidFill>
                <a:effectLst/>
                <a:latin typeface="+mn-lt"/>
                <a:ea typeface="+mn-ea"/>
                <a:cs typeface="+mn-cs"/>
              </a:rPr>
              <a:t> professionals also organize and store </a:t>
            </a:r>
            <a:r>
              <a:rPr lang="en-US" sz="1200" b="1" i="0" kern="1200" dirty="0">
                <a:solidFill>
                  <a:schemeClr val="tx1"/>
                </a:solidFill>
                <a:effectLst/>
                <a:latin typeface="+mn-lt"/>
                <a:ea typeface="+mn-ea"/>
                <a:cs typeface="+mn-cs"/>
              </a:rPr>
              <a:t>information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pPr algn="l"/>
            <a:endParaRPr lang="en-US" sz="1200" b="1" i="0" kern="1200" dirty="0">
              <a:solidFill>
                <a:schemeClr val="tx1"/>
              </a:solidFill>
              <a:effectLst/>
              <a:latin typeface="+mn-lt"/>
              <a:ea typeface="+mn-ea"/>
              <a:cs typeface="+mn-cs"/>
            </a:endParaRPr>
          </a:p>
          <a:p>
            <a:pPr algn="l"/>
            <a:r>
              <a:rPr lang="en-US" sz="1200" b="1" i="0" kern="1200" dirty="0">
                <a:solidFill>
                  <a:schemeClr val="tx1"/>
                </a:solidFill>
                <a:effectLst/>
                <a:latin typeface="+mn-lt"/>
                <a:ea typeface="+mn-ea"/>
                <a:cs typeface="+mn-cs"/>
              </a:rPr>
              <a:t>Our priority is providing timely, actionable insights in an end-to-end digital environment that empowers them to make informed decisions and deliver impact when it matters most.</a:t>
            </a:r>
          </a:p>
          <a:p>
            <a:pPr algn="l"/>
            <a:endParaRPr lang="en-US" sz="1200" b="1" i="0" kern="1200" dirty="0">
              <a:solidFill>
                <a:schemeClr val="tx1"/>
              </a:solidFill>
              <a:effectLst/>
              <a:latin typeface="+mn-lt"/>
              <a:ea typeface="+mn-ea"/>
              <a:cs typeface="+mn-cs"/>
            </a:endParaRPr>
          </a:p>
          <a:p>
            <a:pPr algn="l"/>
            <a:r>
              <a:rPr lang="en-US" sz="1200" b="1" i="0" kern="1200" dirty="0">
                <a:solidFill>
                  <a:schemeClr val="tx1"/>
                </a:solidFill>
                <a:effectLst/>
                <a:latin typeface="+mn-lt"/>
                <a:ea typeface="+mn-ea"/>
                <a:cs typeface="+mn-cs"/>
              </a:rPr>
              <a:t>SEC filings</a:t>
            </a:r>
            <a:endParaRPr lang="en-US" sz="1200" b="1" i="1" kern="1200" dirty="0">
              <a:solidFill>
                <a:schemeClr val="tx1"/>
              </a:solidFill>
              <a:effectLst/>
              <a:latin typeface="+mn-lt"/>
              <a:ea typeface="+mn-ea"/>
              <a:cs typeface="+mn-cs"/>
            </a:endParaRPr>
          </a:p>
          <a:p>
            <a:pPr algn="l"/>
            <a:endParaRPr lang="en-US" sz="1200" b="1" i="1" kern="1200" dirty="0">
              <a:solidFill>
                <a:schemeClr val="tx1"/>
              </a:solidFill>
              <a:effectLst/>
              <a:latin typeface="+mn-lt"/>
              <a:ea typeface="+mn-ea"/>
              <a:cs typeface="+mn-cs"/>
            </a:endParaRPr>
          </a:p>
          <a:p>
            <a:pPr algn="l"/>
            <a:r>
              <a:rPr lang="en-US" sz="1200" b="1" i="1" kern="1200" dirty="0">
                <a:solidFill>
                  <a:schemeClr val="tx1"/>
                </a:solidFill>
                <a:effectLst/>
                <a:latin typeface="+mn-lt"/>
                <a:ea typeface="+mn-ea"/>
                <a:cs typeface="+mn-cs"/>
              </a:rPr>
              <a:t>Wolters Kluwer empowers attorneys to more quickly find the information they need, this is especially important because the time of an attorney is precious (they bill by the 6 minute increment).</a:t>
            </a:r>
            <a:r>
              <a:rPr lang="en-US" sz="1200" b="1" i="0" kern="1200" dirty="0">
                <a:solidFill>
                  <a:schemeClr val="tx1"/>
                </a:solidFill>
                <a:effectLst/>
                <a:latin typeface="+mn-lt"/>
                <a:ea typeface="+mn-ea"/>
                <a:cs typeface="+mn-cs"/>
              </a:rPr>
              <a:t> </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5">
                  <a:extLst>
                    <a:ext uri="{A12FA001-AC4F-418D-AE19-62706E023703}">
                      <ahyp:hlinkClr xmlns:ahyp="http://schemas.microsoft.com/office/drawing/2018/hyperlinkcolor" val="tx"/>
                    </a:ext>
                  </a:extLst>
                </a:hlinkClick>
              </a:rPr>
              <a:t>Met Art Explorer</a:t>
            </a:r>
            <a:r>
              <a:rPr lang="en-US" sz="1200" dirty="0"/>
              <a:t>: </a:t>
            </a:r>
            <a:r>
              <a:rPr lang="en-US" dirty="0">
                <a:hlinkClick r:id="rId5"/>
              </a:rPr>
              <a:t>https://art-explorer.azurewebsites.net/</a:t>
            </a:r>
            <a:r>
              <a:rPr lang="en-US" dirty="0"/>
              <a:t> - </a:t>
            </a:r>
            <a:r>
              <a:rPr lang="en-US" b="1" dirty="0"/>
              <a:t>boat paining</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6">
                  <a:extLst>
                    <a:ext uri="{A12FA001-AC4F-418D-AE19-62706E023703}">
                      <ahyp:hlinkClr xmlns:ahyp="http://schemas.microsoft.com/office/drawing/2018/hyperlinkcolor" val="tx"/>
                    </a:ext>
                  </a:extLst>
                </a:hlinkClick>
              </a:rPr>
              <a:t>Contoso (</a:t>
            </a:r>
            <a:r>
              <a:rPr lang="en-US" sz="1200" dirty="0" err="1">
                <a:hlinkClick r:id="rId6">
                  <a:extLst>
                    <a:ext uri="{A12FA001-AC4F-418D-AE19-62706E023703}">
                      <ahyp:hlinkClr xmlns:ahyp="http://schemas.microsoft.com/office/drawing/2018/hyperlinkcolor" val="tx"/>
                    </a:ext>
                  </a:extLst>
                </a:hlinkClick>
              </a:rPr>
              <a:t>Howden</a:t>
            </a:r>
            <a:r>
              <a:rPr lang="en-US" sz="1200" dirty="0">
                <a:hlinkClick r:id="rId6">
                  <a:extLst>
                    <a:ext uri="{A12FA001-AC4F-418D-AE19-62706E023703}">
                      <ahyp:hlinkClr xmlns:ahyp="http://schemas.microsoft.com/office/drawing/2018/hyperlinkcolor" val="tx"/>
                    </a:ext>
                  </a:extLst>
                </a:hlinkClick>
              </a:rPr>
              <a:t>)</a:t>
            </a:r>
            <a:r>
              <a:rPr lang="en-US" sz="1200" dirty="0"/>
              <a:t>: </a:t>
            </a:r>
            <a:r>
              <a:rPr lang="en-US" dirty="0">
                <a:hlinkClick r:id="rId6"/>
              </a:rPr>
              <a:t>https://contoso-manufacturing.azurewebsites.net/home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Resume: </a:t>
            </a:r>
            <a:r>
              <a:rPr lang="en-US" dirty="0">
                <a:hlinkClick r:id="rId7"/>
              </a:rPr>
              <a:t>https://careersearchui.azurewebsites.net/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FEMA: </a:t>
            </a:r>
            <a:r>
              <a:rPr lang="en-US" dirty="0">
                <a:hlinkClick r:id="rId8"/>
              </a:rPr>
              <a:t>http://femademo724-site.azurewebsites.net/</a:t>
            </a:r>
            <a:endParaRPr lang="en-US" sz="1200" dirty="0"/>
          </a:p>
          <a:p>
            <a:pPr algn="l"/>
            <a:endParaRPr lang="en-US" sz="1200" b="1"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455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you how Knowledge Mining </a:t>
            </a:r>
            <a:r>
              <a:rPr lang="en-US" b="1" dirty="0"/>
              <a:t>can be useful </a:t>
            </a:r>
            <a:r>
              <a:rPr lang="en-US" dirty="0"/>
              <a:t>to unlock valuable information hidden in your data that you can use to make decisions or perform an action. </a:t>
            </a:r>
          </a:p>
          <a:p>
            <a:endParaRPr lang="en-US" dirty="0"/>
          </a:p>
          <a:p>
            <a:r>
              <a:rPr lang="en-US" dirty="0"/>
              <a:t>Give you a good understanding of how to use </a:t>
            </a:r>
            <a:r>
              <a:rPr lang="en-US" b="1" dirty="0"/>
              <a:t>Azure Search</a:t>
            </a:r>
            <a:r>
              <a:rPr lang="en-US" dirty="0"/>
              <a:t>.</a:t>
            </a:r>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clinical trial</a:t>
            </a:r>
            <a:r>
              <a:rPr lang="en-US" sz="1200" b="0" i="0" kern="1200" dirty="0">
                <a:solidFill>
                  <a:schemeClr val="tx1"/>
                </a:solidFill>
                <a:effectLst/>
                <a:latin typeface="+mn-lt"/>
                <a:ea typeface="+mn-ea"/>
                <a:cs typeface="+mn-cs"/>
              </a:rPr>
              <a:t> is a type of </a:t>
            </a:r>
            <a:r>
              <a:rPr lang="en-US" sz="1200" b="1" i="0" kern="1200" dirty="0">
                <a:solidFill>
                  <a:schemeClr val="tx1"/>
                </a:solidFill>
                <a:effectLst/>
                <a:latin typeface="+mn-lt"/>
                <a:ea typeface="+mn-ea"/>
                <a:cs typeface="+mn-cs"/>
              </a:rPr>
              <a:t>research</a:t>
            </a:r>
            <a:r>
              <a:rPr lang="en-US" sz="1200" b="0" i="0" kern="1200" dirty="0">
                <a:solidFill>
                  <a:schemeClr val="tx1"/>
                </a:solidFill>
                <a:effectLst/>
                <a:latin typeface="+mn-lt"/>
                <a:ea typeface="+mn-ea"/>
                <a:cs typeface="+mn-cs"/>
              </a:rPr>
              <a:t> that studies a </a:t>
            </a:r>
            <a:r>
              <a:rPr lang="en-US" sz="1200" b="1" i="0" kern="1200" dirty="0">
                <a:solidFill>
                  <a:schemeClr val="tx1"/>
                </a:solidFill>
                <a:effectLst/>
                <a:latin typeface="+mn-lt"/>
                <a:ea typeface="+mn-ea"/>
                <a:cs typeface="+mn-cs"/>
              </a:rPr>
              <a:t>test</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treatment</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55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992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New!!</a:t>
            </a:r>
          </a:p>
          <a:p>
            <a:endParaRPr lang="en-US" dirty="0"/>
          </a:p>
          <a:p>
            <a:r>
              <a:rPr lang="en-US" dirty="0"/>
              <a:t>As you saw, the Cognitive Search pipeline contains a number of AI-driven capabilities (image extraction, entity and key phrase extraction, language detection and more) not just extracting information, but enriching it with additional metadata.</a:t>
            </a:r>
          </a:p>
          <a:p>
            <a:endParaRPr lang="en-US" dirty="0"/>
          </a:p>
          <a:p>
            <a:r>
              <a:rPr lang="en-US" dirty="0"/>
              <a:t>But we know that you business scenario may have unique needs beyond these core skills, so we also provide you with the ability to add custom skills…..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57589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colors so values stand out.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10/7/2019 2:59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4208736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specifically in the programming model for Azure Search there are 4 elements. </a:t>
            </a:r>
          </a:p>
          <a:p>
            <a:pPr marL="228600" indent="-228600">
              <a:buAutoNum type="arabicPeriod"/>
            </a:pPr>
            <a:r>
              <a:rPr lang="en-US"/>
              <a:t>The Data source contains all the metadata needed to connect to your data. It contains information such as the connection string and the container where your data is.</a:t>
            </a:r>
          </a:p>
          <a:p>
            <a:pPr marL="228600" indent="-228600">
              <a:buAutoNum type="arabicPeriod"/>
            </a:pPr>
            <a:r>
              <a:rPr lang="en-US"/>
              <a:t>The Index has information about the search index (and the shape of that index, which fields are sortable, retrievable, etc.)</a:t>
            </a:r>
          </a:p>
          <a:p>
            <a:pPr marL="228600" indent="-228600">
              <a:buAutoNum type="arabicPeriod"/>
            </a:pPr>
            <a:r>
              <a:rPr lang="en-US"/>
              <a:t>The Skillset contains information about each of the enrichment steps and their dependencies.</a:t>
            </a:r>
          </a:p>
          <a:p>
            <a:pPr marL="228600" indent="-228600">
              <a:buAutoNum type="arabicPeriod"/>
            </a:pPr>
            <a:r>
              <a:rPr lang="en-US"/>
              <a:t>And the indexer has pointers to the other 3 and is in charge of taking data from the data source, running the skillset and pushing the data into the index.</a:t>
            </a:r>
          </a:p>
          <a:p>
            <a:pPr marL="228600" indent="-228600">
              <a:buAutoNum type="arabicPeriod"/>
            </a:pPr>
            <a:endParaRPr lang="en-US"/>
          </a:p>
          <a:p>
            <a:pPr marL="0" indent="0">
              <a:buNone/>
            </a:pPr>
            <a:r>
              <a:rPr lang="en-US"/>
              <a:t>Let’s go a bit deeper into the skillset.</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941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Scale…….World is messy……Actual customer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Problem not specific to one customer.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One of the biggest challenges that we have is that a </a:t>
            </a:r>
            <a:r>
              <a:rPr lang="en-US" b="1" dirty="0"/>
              <a:t>lot of that data </a:t>
            </a:r>
            <a:r>
              <a:rPr lang="en-US" dirty="0"/>
              <a:t>has latent content that we have not yet been understood or unleashed.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is an actual picture of a customer that shall not be named – as it turns out the best way to do a Denial of Service on a legal firm is to provide them data that is not structured…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World is messy. Don’t focus on how this content isn’t scanned.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This problem isn’t specific to this one customer.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a:defRPr/>
            </a:pPr>
            <a:r>
              <a:rPr lang="en-US" dirty="0">
                <a:gradFill>
                  <a:gsLst>
                    <a:gs pos="0">
                      <a:srgbClr val="FFFFFF"/>
                    </a:gs>
                    <a:gs pos="100000">
                      <a:srgbClr val="FFFFFF"/>
                    </a:gs>
                  </a:gsLst>
                  <a:lin ang="5400000" scaled="0"/>
                </a:gradFill>
                <a:latin typeface="Segoe UI Semilight"/>
                <a:cs typeface="Segoe UI" pitchFamily="34" charset="0"/>
              </a:rPr>
              <a:t>Understanding latent value in all content through the use of AI technologies creates more efficiency and understanding. </a:t>
            </a:r>
          </a:p>
          <a:p>
            <a:pPr>
              <a:defRPr/>
            </a:pPr>
            <a:r>
              <a:rPr lang="en-US" dirty="0">
                <a:gradFill>
                  <a:gsLst>
                    <a:gs pos="0">
                      <a:srgbClr val="FFFFFF"/>
                    </a:gs>
                    <a:gs pos="100000">
                      <a:srgbClr val="FFFFFF"/>
                    </a:gs>
                  </a:gsLst>
                  <a:lin ang="5400000" scaled="0"/>
                </a:gradFill>
                <a:latin typeface="Segoe UI Semilight"/>
                <a:cs typeface="Segoe UI" pitchFamily="34" charset="0"/>
              </a:rPr>
              <a:t>Think through the number of years it would take a human to go through, catalog, and pull out relevant metadata and find patterns in millions of documents. With Azure Cognitive Search this process can be done automatically with the help of Azure Cognitive Services and even custom AI services. </a:t>
            </a:r>
          </a:p>
        </p:txBody>
      </p:sp>
      <p:sp>
        <p:nvSpPr>
          <p:cNvPr id="4" name="Slide Number Placeholder 3"/>
          <p:cNvSpPr>
            <a:spLocks noGrp="1"/>
          </p:cNvSpPr>
          <p:nvPr>
            <p:ph type="sldNum" sz="quarter" idx="10"/>
          </p:nvPr>
        </p:nvSpPr>
        <p:spPr/>
        <p:txBody>
          <a:bodyPr/>
          <a:lstStyle/>
          <a:p>
            <a:pPr marL="0" marR="0" lvl="0" indent="0" algn="r" defTabSz="939363"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9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9563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specifically in the programming model for Azure Search there are 4 elements. </a:t>
            </a:r>
          </a:p>
          <a:p>
            <a:pPr marL="228600" indent="-228600">
              <a:buAutoNum type="arabicPeriod"/>
            </a:pPr>
            <a:r>
              <a:rPr lang="en-US"/>
              <a:t>The Data source contains all the metadata needed to connect to your data. It contains information such as the connection string and the container where your data is.</a:t>
            </a:r>
          </a:p>
          <a:p>
            <a:pPr marL="228600" indent="-228600">
              <a:buAutoNum type="arabicPeriod"/>
            </a:pPr>
            <a:r>
              <a:rPr lang="en-US"/>
              <a:t>The Index has information about the search index (and the shape of that index, which fields are sortable, retrievable, etc.)</a:t>
            </a:r>
          </a:p>
          <a:p>
            <a:pPr marL="228600" indent="-228600">
              <a:buAutoNum type="arabicPeriod"/>
            </a:pPr>
            <a:r>
              <a:rPr lang="en-US"/>
              <a:t>The Skillset contains information about each of the enrichment steps and their dependencies.</a:t>
            </a:r>
          </a:p>
          <a:p>
            <a:pPr marL="228600" indent="-228600">
              <a:buAutoNum type="arabicPeriod"/>
            </a:pPr>
            <a:r>
              <a:rPr lang="en-US"/>
              <a:t>And the indexer has pointers to the other 3 and is in charge of taking data from the data source, running the skillset and pushing the data into the index.</a:t>
            </a:r>
          </a:p>
          <a:p>
            <a:pPr marL="228600" indent="-228600">
              <a:buAutoNum type="arabicPeriod"/>
            </a:pPr>
            <a:endParaRPr lang="en-US"/>
          </a:p>
          <a:p>
            <a:pPr marL="0" indent="0">
              <a:buNone/>
            </a:pPr>
            <a:r>
              <a:rPr lang="en-US"/>
              <a:t>Let’s go a bit deeper into the skillset.</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3648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0059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specifically in the programming model for Azure Search there are 4 elements. </a:t>
            </a:r>
          </a:p>
          <a:p>
            <a:pPr marL="228600" indent="-228600">
              <a:buAutoNum type="arabicPeriod"/>
            </a:pPr>
            <a:r>
              <a:rPr lang="en-US"/>
              <a:t>The Data source contains all the metadata needed to connect to your data. It contains information such as the connection string and the container where your data is.</a:t>
            </a:r>
          </a:p>
          <a:p>
            <a:pPr marL="228600" indent="-228600">
              <a:buAutoNum type="arabicPeriod"/>
            </a:pPr>
            <a:r>
              <a:rPr lang="en-US"/>
              <a:t>The Index has information about the search index (and the shape of that index, which fields are sortable, retrievable, etc.)</a:t>
            </a:r>
          </a:p>
          <a:p>
            <a:pPr marL="228600" indent="-228600">
              <a:buAutoNum type="arabicPeriod"/>
            </a:pPr>
            <a:r>
              <a:rPr lang="en-US"/>
              <a:t>The Skillset contains information about each of the enrichment steps and their dependencies.</a:t>
            </a:r>
          </a:p>
          <a:p>
            <a:pPr marL="228600" indent="-228600">
              <a:buAutoNum type="arabicPeriod"/>
            </a:pPr>
            <a:r>
              <a:rPr lang="en-US"/>
              <a:t>And the indexer has pointers to the other 3 and is in charge of taking data from the data source, running the skillset and pushing the data into the index.</a:t>
            </a:r>
          </a:p>
          <a:p>
            <a:pPr marL="228600" indent="-228600">
              <a:buAutoNum type="arabicPeriod"/>
            </a:pPr>
            <a:endParaRPr lang="en-US"/>
          </a:p>
          <a:p>
            <a:pPr marL="0" indent="0">
              <a:buNone/>
            </a:pPr>
            <a:r>
              <a:rPr lang="en-US"/>
              <a:t>Let’s go a bit deeper into the skillset.</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278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what a sample skillset looks like.</a:t>
            </a:r>
          </a:p>
          <a:p>
            <a:r>
              <a:rPr lang="en-US"/>
              <a:t>A few things to notice.</a:t>
            </a:r>
          </a:p>
          <a:p>
            <a:endParaRPr lang="en-US"/>
          </a:p>
          <a:p>
            <a:pPr marL="228600" indent="-228600">
              <a:buAutoNum type="arabicPeriod"/>
            </a:pPr>
            <a:r>
              <a:rPr lang="en-US"/>
              <a:t>It takes as input the fields that were found in your data source… or in the case of unstructured content, the output of the document cracking stage… which includes any text found in the document. We usually call this “content”, as well as any “normalized images” extracted during the document cracking stage.</a:t>
            </a:r>
          </a:p>
          <a:p>
            <a:pPr marL="0" indent="0">
              <a:buNone/>
            </a:pPr>
            <a:endParaRPr lang="en-US"/>
          </a:p>
          <a:p>
            <a:pPr marL="0" indent="0">
              <a:buNone/>
            </a:pPr>
            <a:r>
              <a:rPr lang="en-US"/>
              <a:t>So in this example. We are taking the images and doing several steps on it….</a:t>
            </a:r>
          </a:p>
          <a:p>
            <a:pPr marL="0" indent="0">
              <a:buNone/>
            </a:pPr>
            <a:endParaRPr lang="en-US"/>
          </a:p>
          <a:p>
            <a:pPr marL="0" indent="0">
              <a:buNone/>
            </a:pPr>
            <a:endParaRPr lang="en-US"/>
          </a:p>
          <a:p>
            <a:pPr marL="0" indent="0">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69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3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This problem isn’t specific to this one customer.</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a:t>
            </a:r>
          </a:p>
          <a:p>
            <a:r>
              <a:rPr lang="en-US" sz="900" kern="1200" dirty="0">
                <a:solidFill>
                  <a:schemeClr val="tx1"/>
                </a:solidFill>
                <a:effectLst/>
                <a:latin typeface="+mn-lt"/>
                <a:ea typeface="+mn-ea"/>
                <a:cs typeface="+mn-cs"/>
              </a:rPr>
              <a:t>It’s also coming in more “unstructured” formats like PDFs, images, videos, audio files, and </a:t>
            </a:r>
            <a:r>
              <a:rPr lang="en-US" sz="900" kern="1200" dirty="0" err="1">
                <a:solidFill>
                  <a:schemeClr val="tx1"/>
                </a:solidFill>
                <a:effectLst/>
                <a:latin typeface="+mn-lt"/>
                <a:ea typeface="+mn-ea"/>
                <a:cs typeface="+mn-cs"/>
              </a:rPr>
              <a:t>powerpoints</a:t>
            </a:r>
            <a:r>
              <a:rPr lang="en-US" sz="900" kern="1200" dirty="0">
                <a:solidFill>
                  <a:schemeClr val="tx1"/>
                </a:solidFill>
                <a:effectLst/>
                <a:latin typeface="+mn-lt"/>
                <a:ea typeface="+mn-ea"/>
                <a:cs typeface="+mn-cs"/>
              </a:rPr>
              <a:t> decks. Around 80% of this data in businesses is estimated to be unstructured. </a:t>
            </a:r>
          </a:p>
          <a:p>
            <a:r>
              <a:rPr lang="en-US" sz="900" kern="1200" dirty="0">
                <a:solidFill>
                  <a:schemeClr val="tx1"/>
                </a:solidFill>
                <a:effectLst/>
                <a:latin typeface="+mn-lt"/>
                <a:ea typeface="+mn-ea"/>
                <a:cs typeface="+mn-cs"/>
              </a:rPr>
              <a:t>As a result, it can cost </a:t>
            </a:r>
            <a:r>
              <a:rPr lang="en-US" sz="900" b="1" kern="1200" dirty="0">
                <a:solidFill>
                  <a:schemeClr val="tx1"/>
                </a:solidFill>
                <a:effectLst/>
                <a:latin typeface="+mn-lt"/>
                <a:ea typeface="+mn-ea"/>
                <a:cs typeface="+mn-cs"/>
              </a:rPr>
              <a:t>time and money</a:t>
            </a:r>
            <a:r>
              <a:rPr lang="en-US" sz="900" kern="1200" dirty="0">
                <a:solidFill>
                  <a:schemeClr val="tx1"/>
                </a:solidFill>
                <a:effectLst/>
                <a:latin typeface="+mn-lt"/>
                <a:ea typeface="+mn-ea"/>
                <a:cs typeface="+mn-cs"/>
              </a:rPr>
              <a:t>.  Internally, decisions are </a:t>
            </a:r>
            <a:r>
              <a:rPr lang="en-US" sz="900" b="1" kern="1200" dirty="0">
                <a:solidFill>
                  <a:schemeClr val="tx1"/>
                </a:solidFill>
                <a:effectLst/>
                <a:latin typeface="+mn-lt"/>
                <a:ea typeface="+mn-ea"/>
                <a:cs typeface="+mn-cs"/>
              </a:rPr>
              <a:t>less informed</a:t>
            </a:r>
            <a:r>
              <a:rPr lang="en-US" sz="900" kern="1200" dirty="0">
                <a:solidFill>
                  <a:schemeClr val="tx1"/>
                </a:solidFill>
                <a:effectLst/>
                <a:latin typeface="+mn-lt"/>
                <a:ea typeface="+mn-ea"/>
                <a:cs typeface="+mn-cs"/>
              </a:rPr>
              <a:t>, </a:t>
            </a:r>
            <a:r>
              <a:rPr lang="en-US" sz="900" b="1" kern="1200" dirty="0">
                <a:solidFill>
                  <a:schemeClr val="tx1"/>
                </a:solidFill>
                <a:effectLst/>
                <a:latin typeface="+mn-lt"/>
                <a:ea typeface="+mn-ea"/>
                <a:cs typeface="+mn-cs"/>
              </a:rPr>
              <a:t>take longer to make</a:t>
            </a:r>
            <a:r>
              <a:rPr lang="en-US" sz="900" kern="1200" dirty="0">
                <a:solidFill>
                  <a:schemeClr val="tx1"/>
                </a:solidFill>
                <a:effectLst/>
                <a:latin typeface="+mn-lt"/>
                <a:ea typeface="+mn-ea"/>
                <a:cs typeface="+mn-cs"/>
              </a:rPr>
              <a:t>, </a:t>
            </a:r>
            <a:r>
              <a:rPr lang="en-US" sz="900" b="1" kern="1200" dirty="0">
                <a:solidFill>
                  <a:schemeClr val="tx1"/>
                </a:solidFill>
                <a:effectLst/>
                <a:latin typeface="+mn-lt"/>
                <a:ea typeface="+mn-ea"/>
                <a:cs typeface="+mn-cs"/>
              </a:rPr>
              <a:t>work is done manually</a:t>
            </a:r>
            <a:r>
              <a:rPr lang="en-US" sz="900" kern="1200" dirty="0">
                <a:solidFill>
                  <a:schemeClr val="tx1"/>
                </a:solidFill>
                <a:effectLst/>
                <a:latin typeface="+mn-lt"/>
                <a:ea typeface="+mn-ea"/>
                <a:cs typeface="+mn-cs"/>
              </a:rPr>
              <a:t>,  Externally, user experience on apps can be difficult to </a:t>
            </a:r>
            <a:r>
              <a:rPr lang="en-US" sz="900" kern="1200" dirty="0" err="1">
                <a:solidFill>
                  <a:schemeClr val="tx1"/>
                </a:solidFill>
                <a:effectLst/>
                <a:latin typeface="+mn-lt"/>
                <a:ea typeface="+mn-ea"/>
                <a:cs typeface="+mn-cs"/>
              </a:rPr>
              <a:t>naviate</a:t>
            </a:r>
            <a:r>
              <a:rPr lang="en-US" sz="900" kern="1200" dirty="0">
                <a:solidFill>
                  <a:schemeClr val="tx1"/>
                </a:solidFill>
                <a:effectLst/>
                <a:latin typeface="+mn-lt"/>
                <a:ea typeface="+mn-ea"/>
                <a:cs typeface="+mn-cs"/>
              </a:rPr>
              <a:t>, and customers may not be able to find relevant content and products.</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Information has the potential to become an asset or a burden, depending on how you use it.  So we’re all faced with a similar challenge: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Segoe UI" panose="020B0502040204020203" pitchFamily="34" charset="0"/>
              <a:cs typeface="Segoe UI" panose="020B0502040204020203" pitchFamily="34" charset="0"/>
            </a:endParaRPr>
          </a:p>
          <a:p>
            <a:endParaRPr lang="en-US" sz="900" dirty="0"/>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900" kern="1200" dirty="0" err="1">
                <a:solidFill>
                  <a:schemeClr val="tx1"/>
                </a:solidFill>
                <a:effectLst/>
                <a:latin typeface="+mn-lt"/>
                <a:ea typeface="+mn-ea"/>
                <a:cs typeface="+mn-cs"/>
              </a:rPr>
              <a:t>Powerpoints</a:t>
            </a:r>
            <a:r>
              <a:rPr lang="en-US" sz="900" kern="1200" dirty="0">
                <a:solidFill>
                  <a:schemeClr val="tx1"/>
                </a:solidFill>
                <a:effectLst/>
                <a:latin typeface="+mn-lt"/>
                <a:ea typeface="+mn-ea"/>
                <a:cs typeface="+mn-cs"/>
              </a:rPr>
              <a:t> decks. In fact, around 80% of data in businesses is estimated to be unstructured.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latin typeface="Segoe UI" panose="020B0502040204020203" pitchFamily="34" charset="0"/>
              <a:cs typeface="Segoe UI" panose="020B0502040204020203" pitchFamily="34" charset="0"/>
            </a:endParaRPr>
          </a:p>
          <a:p>
            <a:pPr lvl="0"/>
            <a:r>
              <a:rPr lang="en-US" sz="1050" dirty="0">
                <a:latin typeface="Segoe UI" panose="020B0502040204020203" pitchFamily="34" charset="0"/>
                <a:cs typeface="Segoe UI" panose="020B0502040204020203" pitchFamily="34" charset="0"/>
              </a:rPr>
              <a:t>1. https://www.ricoh.nl/Images/IDC_Executive_Insights_January2011_t_76-4420.pdf </a:t>
            </a:r>
          </a:p>
          <a:p>
            <a:pPr lvl="0"/>
            <a:r>
              <a:rPr lang="en-US" sz="1050" dirty="0">
                <a:latin typeface="Segoe UI" panose="020B0502040204020203" pitchFamily="34" charset="0"/>
                <a:cs typeface="Segoe UI" panose="020B0502040204020203" pitchFamily="34" charset="0"/>
              </a:rPr>
              <a:t>2. </a:t>
            </a:r>
            <a:r>
              <a:rPr lang="en-US" sz="900" u="sng" kern="1200" dirty="0">
                <a:solidFill>
                  <a:schemeClr val="tx1"/>
                </a:solidFill>
                <a:effectLst/>
                <a:latin typeface="+mn-lt"/>
                <a:ea typeface="+mn-ea"/>
                <a:cs typeface="+mn-cs"/>
                <a:hlinkClick r:id="rId3"/>
              </a:rPr>
              <a:t>http://www.marketingpilgrim.com/2014/12/in-the-next-60-seconds-300-hours-of-video-will-be-uploaded-to-youtube.html</a:t>
            </a:r>
            <a:endParaRPr lang="en-US" sz="105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Segoe UI" panose="020B0502040204020203" pitchFamily="34" charset="0"/>
              <a:cs typeface="Segoe UI" panose="020B0502040204020203" pitchFamily="34" charset="0"/>
            </a:endParaRP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85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this journey with Azure Search, a down-to-earth search as a service product with all the capabilities that you would expect from a search service.</a:t>
            </a:r>
          </a:p>
          <a:p>
            <a:br>
              <a:rPr lang="en-US" dirty="0"/>
            </a:br>
            <a:r>
              <a:rPr lang="en-US" dirty="0"/>
              <a:t>You connected your </a:t>
            </a:r>
            <a:r>
              <a:rPr lang="en-US" b="1" dirty="0"/>
              <a:t>data source </a:t>
            </a:r>
            <a:r>
              <a:rPr lang="en-US" dirty="0"/>
              <a:t>to our service, we would index the information in the data source. We were able to tell when the data sources changed to keep your search index up to date.</a:t>
            </a:r>
          </a:p>
          <a:p>
            <a:r>
              <a:rPr lang="en-US" dirty="0"/>
              <a:t>It supports different data sources such as </a:t>
            </a:r>
            <a:r>
              <a:rPr lang="en-US" dirty="0" err="1"/>
              <a:t>CosmosDB</a:t>
            </a:r>
            <a:r>
              <a:rPr lang="en-US" dirty="0"/>
              <a:t>, Blob storage and Azure SQL.</a:t>
            </a:r>
          </a:p>
          <a:p>
            <a:endParaRPr lang="en-US" dirty="0"/>
          </a:p>
          <a:p>
            <a:r>
              <a:rPr lang="en-US" dirty="0"/>
              <a:t>We received some clear feedback that files were not all structured (like JSON files). Our customers wanted us to be able to read a variety of documents.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10/7/2019 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6978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Creating a search experience is a notoriously long and difficult process.  You need to write code to ingest your information, organize it and categorize it into different fields, analyze the languages that are present it, and stem the content in order to create a search index.  Once you’ve gotten all that information organized, your end interface has to understand the intent of people’s searches, their language, the relevance of different things they are looking for, and countless other nuances to prioritize and serve the content.</a:t>
            </a:r>
          </a:p>
          <a:p>
            <a:endParaRPr lang="en-US" sz="900" dirty="0"/>
          </a:p>
          <a:p>
            <a:r>
              <a:rPr lang="en-US" sz="900" dirty="0"/>
              <a:t>We’ve simplified this with Azure Search, so if you don’t want to, you never have to look into at a single file within your data source or touch a line of code.  Out-of-the box, you can provision search by clicking through a friendly UX in our Azure Search portal, and we on the backend will pull your information in from any azure storage solution so you don’t have to worry about the hassle. Our AI capabilities come out of the box to convert unstructured information—documents, pictures, PDFs, ppt presentations, into searchable content without any extra effort from you.  And, we’re offering you all the rich search tools from our decades of investment in search to categorize, filter, and optimize the final end-search interface.</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Since this is a managed search service, not only can you quickly set up search, but you don’t have to worry about the upkeep. Usually, Managing a search engine requires a dedicated staff with specialized skills in search.</a:t>
            </a:r>
            <a:r>
              <a:rPr lang="en-US" sz="900" kern="1200" dirty="0">
                <a:solidFill>
                  <a:schemeClr val="tx1"/>
                </a:solidFill>
                <a:effectLst/>
                <a:latin typeface="+mn-lt"/>
                <a:ea typeface="+mn-ea"/>
                <a:cs typeface="+mn-cs"/>
              </a:rPr>
              <a:t> </a:t>
            </a:r>
            <a:r>
              <a:rPr lang="en-US" sz="900" dirty="0"/>
              <a:t>Instead, we take care of the burden by doing things like checking your data source in case you are adding and deleting from it frequently so that your final solution is always up to date. Also on the backend we’re adding and maintaining VMs during high traffic periods in order to scale the solution to you needs.</a:t>
            </a:r>
          </a:p>
          <a:p>
            <a:pPr rtl="0"/>
            <a:endParaRPr lang="en-US" sz="900" b="0" i="0" u="none" strike="noStrike" kern="1200" dirty="0">
              <a:solidFill>
                <a:schemeClr val="tx1"/>
              </a:solidFill>
              <a:effectLst/>
              <a:latin typeface="+mn-lt"/>
              <a:ea typeface="+mn-ea"/>
              <a:cs typeface="+mn-cs"/>
            </a:endParaRPr>
          </a:p>
          <a:p>
            <a:pPr rtl="0"/>
            <a:endParaRPr lang="en-US" sz="900" b="0" i="0" u="none" strike="noStrike" kern="1200" dirty="0">
              <a:solidFill>
                <a:schemeClr val="tx1"/>
              </a:solidFill>
              <a:effectLst/>
              <a:latin typeface="+mn-lt"/>
              <a:ea typeface="+mn-ea"/>
              <a:cs typeface="+mn-cs"/>
            </a:endParaRPr>
          </a:p>
          <a:p>
            <a:pPr rtl="0"/>
            <a:r>
              <a:rPr lang="en-US" sz="900" b="0" i="0" u="none" strike="noStrike" kern="1200" dirty="0">
                <a:solidFill>
                  <a:schemeClr val="tx1"/>
                </a:solidFill>
                <a:effectLst/>
                <a:latin typeface="+mn-lt"/>
                <a:ea typeface="+mn-ea"/>
                <a:cs typeface="+mn-cs"/>
              </a:rPr>
              <a:t>Deploy a search index quickly and avoid operational maintenance with Azure Search. The fully managed service reduces the complexity of data ingestion and index creation by integrating with popular Azure storage solutions and offering index functionality exposed through a simple REST API or .NET SDK. You can quickly deploy a fully-configured search service with intuitive user experiences like scoring, faceting, suggestions, synonyms, and geo-search - all while avoiding the operational overhead needed to debug index corruption, monitor service availability, or manually scale during traffic fluctuations.</a:t>
            </a:r>
            <a:endParaRPr lang="en-US" sz="900" b="0" dirty="0">
              <a:effectLst/>
            </a:endParaRPr>
          </a:p>
          <a:p>
            <a:br>
              <a:rPr lang="en-US" sz="900" dirty="0"/>
            </a:br>
            <a:endParaRPr lang="en-US" sz="900" dirty="0"/>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8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as we take in all of this complexity, as we looked at these challenges, we saw a common pattern emerge:</a:t>
            </a:r>
          </a:p>
          <a:p>
            <a:endParaRPr lang="en-US" dirty="0"/>
          </a:p>
          <a:p>
            <a:r>
              <a:rPr lang="en-US" dirty="0"/>
              <a:t>INGEST (Understanding documents in a variety of format) </a:t>
            </a:r>
          </a:p>
          <a:p>
            <a:r>
              <a:rPr lang="en-US" dirty="0"/>
              <a:t>AUGMENT (Extract “information”, Create structure out of the unstructured.)  </a:t>
            </a:r>
          </a:p>
          <a:p>
            <a:r>
              <a:rPr lang="en-US" dirty="0"/>
              <a:t>EXPLORE (Search)</a:t>
            </a:r>
          </a:p>
          <a:p>
            <a:endParaRPr lang="en-US" dirty="0"/>
          </a:p>
          <a:p>
            <a:endParaRPr lang="en-US" dirty="0"/>
          </a:p>
          <a:p>
            <a:endParaRPr lang="en-US" dirty="0"/>
          </a:p>
          <a:p>
            <a:r>
              <a:rPr lang="en-US" dirty="0"/>
              <a:t>INGEST (Understanding documents in a variety of formats) </a:t>
            </a:r>
          </a:p>
          <a:p>
            <a:r>
              <a:rPr lang="en-US" dirty="0"/>
              <a:t>ENRICH (Extract “information”, Create structure out of the unstructured, find patterns, gain understanding across multiple document types)  </a:t>
            </a:r>
          </a:p>
          <a:p>
            <a:r>
              <a:rPr lang="en-US" dirty="0"/>
              <a:t>EXPLORE (Search intelligently to create knowledge from disparate documents, and structured and unstructured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302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20724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990933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66868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623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74227118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Tree>
    <p:extLst>
      <p:ext uri="{BB962C8B-B14F-4D97-AF65-F5344CB8AC3E}">
        <p14:creationId xmlns:p14="http://schemas.microsoft.com/office/powerpoint/2010/main" val="275460864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Tree>
    <p:extLst>
      <p:ext uri="{BB962C8B-B14F-4D97-AF65-F5344CB8AC3E}">
        <p14:creationId xmlns:p14="http://schemas.microsoft.com/office/powerpoint/2010/main" val="42047248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5088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92463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8722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48913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9275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367016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5618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902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2946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2105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4447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269294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10/7/2019</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151893556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80194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4871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718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35816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766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8519061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061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16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6223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8838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0113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965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07911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3110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4161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476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111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8545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8672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1653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907398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493450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6549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81577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10/7/2019</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1967342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6907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228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19773"/>
            <a:ext cx="11655840" cy="549986"/>
          </a:xfrm>
        </p:spPr>
        <p:txBody>
          <a:bodyPr/>
          <a:lstStyle>
            <a:lvl1pPr>
              <a:defRPr lang="en-US" sz="2800" b="0" kern="1200" cap="all" spc="300" baseline="0" dirty="0">
                <a:ln w="3175">
                  <a:noFill/>
                </a:ln>
                <a:solidFill>
                  <a:srgbClr val="02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a:off x="266699" y="718314"/>
            <a:ext cx="895895" cy="3231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00" cap="none">
                <a:solidFill>
                  <a:srgbClr val="000000"/>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3429095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3623CC-15FE-41D6-A32A-D1D5A662CA85}"/>
              </a:ext>
            </a:extLst>
          </p:cNvPr>
          <p:cNvSpPr>
            <a:spLocks noGrp="1"/>
          </p:cNvSpPr>
          <p:nvPr>
            <p:ph type="pic" sz="quarter" idx="11"/>
          </p:nvPr>
        </p:nvSpPr>
        <p:spPr>
          <a:xfrm>
            <a:off x="1" y="0"/>
            <a:ext cx="12192000" cy="6858000"/>
          </a:xfrm>
        </p:spPr>
        <p:txBody>
          <a:bodyPr/>
          <a:lstStyle/>
          <a:p>
            <a:endParaRPr lang="en-US"/>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634672" y="2183561"/>
            <a:ext cx="5063057" cy="984885"/>
          </a:xfrm>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6634673" y="3284983"/>
            <a:ext cx="4974715" cy="1403461"/>
          </a:xfrm>
        </p:spPr>
        <p:txBody>
          <a:bodyPr wrap="square">
            <a:spAutoFit/>
          </a:bodyPr>
          <a:lstStyle>
            <a:lvl1pPr marL="457200" indent="-457200">
              <a:spcBef>
                <a:spcPts val="1224"/>
              </a:spcBef>
              <a:buClr>
                <a:schemeClr val="tx1">
                  <a:lumMod val="95000"/>
                  <a:lumOff val="5000"/>
                </a:schemeClr>
              </a:buClr>
              <a:buFont typeface="Wingdings" panose="05000000000000000000" pitchFamily="2" charset="2"/>
              <a:buChar char="ü"/>
              <a:defRPr sz="24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solidFill>
                  <a:schemeClr val="bg1"/>
                </a:solidFill>
              </a:defRPr>
            </a:lvl2pPr>
            <a:lvl3pPr marL="450850" indent="0">
              <a:buFont typeface="Wingdings" panose="05000000000000000000" pitchFamily="2" charset="2"/>
              <a:buNone/>
              <a:tabLst/>
              <a:defRPr sz="1400" b="0">
                <a:solidFill>
                  <a:schemeClr val="bg1"/>
                </a:solidFill>
              </a:defRPr>
            </a:lvl3pPr>
            <a:lvl4pPr marL="652462" indent="0">
              <a:buFont typeface="Wingdings" panose="05000000000000000000" pitchFamily="2" charset="2"/>
              <a:buNone/>
              <a:defRPr sz="1200" b="0">
                <a:solidFill>
                  <a:schemeClr val="bg1"/>
                </a:solidFill>
              </a:defRPr>
            </a:lvl4pPr>
            <a:lvl5pPr marL="854075" indent="0">
              <a:buFont typeface="Wingdings" panose="05000000000000000000" pitchFamily="2" charset="2"/>
              <a:buNone/>
              <a:tabLst/>
              <a:defRPr sz="12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636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489277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9840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91007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1948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5671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083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391194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7501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7990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34045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19872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63919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7421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348381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04533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694652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5610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1801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94636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1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2514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36128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96811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54260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4594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13518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0018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13250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10362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6762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37"/>
            <a:fld id="{94D9E494-20D6-4DF4-AE01-DF189AC14FC4}" type="datetimeFigureOut">
              <a:rPr lang="en-US" smtClean="0">
                <a:solidFill>
                  <a:prstClr val="black">
                    <a:tint val="75000"/>
                  </a:prstClr>
                </a:solidFill>
              </a:rPr>
              <a:pPr defTabSz="914437"/>
              <a:t>10/7/2019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437"/>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437"/>
            <a:fld id="{E987E1A4-5E51-4EF0-8D05-9653F9175C7C}" type="slidenum">
              <a:rPr lang="en-US" smtClean="0">
                <a:solidFill>
                  <a:prstClr val="black">
                    <a:tint val="75000"/>
                  </a:prstClr>
                </a:solidFill>
              </a:rPr>
              <a:pPr defTabSz="914437"/>
              <a:t>‹#›</a:t>
            </a:fld>
            <a:endParaRPr lang="en-US">
              <a:solidFill>
                <a:prstClr val="black">
                  <a:tint val="75000"/>
                </a:prstClr>
              </a:solidFill>
            </a:endParaRPr>
          </a:p>
        </p:txBody>
      </p:sp>
    </p:spTree>
    <p:extLst>
      <p:ext uri="{BB962C8B-B14F-4D97-AF65-F5344CB8AC3E}">
        <p14:creationId xmlns:p14="http://schemas.microsoft.com/office/powerpoint/2010/main" val="24233935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7435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9499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989280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810413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943284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61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661703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336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411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746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1004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991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2073647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824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Title and St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Rectangle 2">
            <a:extLst>
              <a:ext uri="{FF2B5EF4-FFF2-40B4-BE49-F238E27FC236}">
                <a16:creationId xmlns:a16="http://schemas.microsoft.com/office/drawing/2014/main" id="{3907FF73-C74C-4935-BB1F-8F277061749A}"/>
              </a:ext>
            </a:extLst>
          </p:cNvPr>
          <p:cNvSpPr/>
          <p:nvPr userDrawn="1"/>
        </p:nvSpPr>
        <p:spPr bwMode="auto">
          <a:xfrm rot="10800000" flipV="1">
            <a:off x="0" y="1468398"/>
            <a:ext cx="12192000" cy="53896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6911997"/>
      </p:ext>
    </p:extLst>
  </p:cSld>
  <p:clrMapOvr>
    <a:masterClrMapping/>
  </p:clrMapOvr>
  <p:transition>
    <p:fade/>
  </p:transition>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6056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86912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642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5326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2704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3843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445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0450120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3881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1109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4795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06260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9450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7347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9045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4115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1471789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5114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80989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090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2166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3845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4722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24607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94690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865741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441708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10/7/2019</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744837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087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73456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1696507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19773"/>
            <a:ext cx="11655840" cy="549986"/>
          </a:xfrm>
        </p:spPr>
        <p:txBody>
          <a:bodyPr/>
          <a:lstStyle>
            <a:lvl1pPr>
              <a:defRPr lang="en-US" sz="2800" b="0" kern="1200" cap="all" spc="300" baseline="0" dirty="0">
                <a:ln w="3175">
                  <a:noFill/>
                </a:ln>
                <a:solidFill>
                  <a:srgbClr val="02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a:off x="266699" y="718314"/>
            <a:ext cx="895895" cy="3231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00" cap="none">
                <a:solidFill>
                  <a:srgbClr val="000000"/>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52244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3623CC-15FE-41D6-A32A-D1D5A662CA85}"/>
              </a:ext>
            </a:extLst>
          </p:cNvPr>
          <p:cNvSpPr>
            <a:spLocks noGrp="1"/>
          </p:cNvSpPr>
          <p:nvPr>
            <p:ph type="pic" sz="quarter" idx="11"/>
          </p:nvPr>
        </p:nvSpPr>
        <p:spPr>
          <a:xfrm>
            <a:off x="1" y="0"/>
            <a:ext cx="12192000" cy="6858000"/>
          </a:xfrm>
        </p:spPr>
        <p:txBody>
          <a:bodyPr/>
          <a:lstStyle/>
          <a:p>
            <a:endParaRPr lang="en-US"/>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634672" y="2183561"/>
            <a:ext cx="5063057" cy="984885"/>
          </a:xfrm>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6634673" y="3284983"/>
            <a:ext cx="4974715" cy="1403461"/>
          </a:xfrm>
        </p:spPr>
        <p:txBody>
          <a:bodyPr wrap="square">
            <a:spAutoFit/>
          </a:bodyPr>
          <a:lstStyle>
            <a:lvl1pPr marL="457200" indent="-457200">
              <a:spcBef>
                <a:spcPts val="1224"/>
              </a:spcBef>
              <a:buClr>
                <a:schemeClr val="tx1">
                  <a:lumMod val="95000"/>
                  <a:lumOff val="5000"/>
                </a:schemeClr>
              </a:buClr>
              <a:buFont typeface="Wingdings" panose="05000000000000000000" pitchFamily="2" charset="2"/>
              <a:buChar char="ü"/>
              <a:defRPr sz="24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solidFill>
                  <a:schemeClr val="bg1"/>
                </a:solidFill>
              </a:defRPr>
            </a:lvl2pPr>
            <a:lvl3pPr marL="450850" indent="0">
              <a:buFont typeface="Wingdings" panose="05000000000000000000" pitchFamily="2" charset="2"/>
              <a:buNone/>
              <a:tabLst/>
              <a:defRPr sz="1400" b="0">
                <a:solidFill>
                  <a:schemeClr val="bg1"/>
                </a:solidFill>
              </a:defRPr>
            </a:lvl3pPr>
            <a:lvl4pPr marL="652462" indent="0">
              <a:buFont typeface="Wingdings" panose="05000000000000000000" pitchFamily="2" charset="2"/>
              <a:buNone/>
              <a:defRPr sz="1200" b="0">
                <a:solidFill>
                  <a:schemeClr val="bg1"/>
                </a:solidFill>
              </a:defRPr>
            </a:lvl4pPr>
            <a:lvl5pPr marL="854075" indent="0">
              <a:buFont typeface="Wingdings" panose="05000000000000000000" pitchFamily="2" charset="2"/>
              <a:buNone/>
              <a:tabLst/>
              <a:defRPr sz="12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334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1472776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2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764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0871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0538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10/7/2019</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694947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416672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601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28529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1625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7651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8759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9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3509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2798034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3076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8678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000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8998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3326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77043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70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84035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8204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571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107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0372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522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67490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044659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502079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73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2279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12592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3288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1201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9360512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00329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651EC9-0792-441D-A675-48ED16FD5399}" type="datetimeFigureOut">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FFA229-6B1B-466A-8EBF-E60D548FEF24}" type="slidenum">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849998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06027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20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2545171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504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948768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658701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84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972907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814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52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389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4211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and St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Rectangle 2">
            <a:extLst>
              <a:ext uri="{FF2B5EF4-FFF2-40B4-BE49-F238E27FC236}">
                <a16:creationId xmlns:a16="http://schemas.microsoft.com/office/drawing/2014/main" id="{3907FF73-C74C-4935-BB1F-8F277061749A}"/>
              </a:ext>
            </a:extLst>
          </p:cNvPr>
          <p:cNvSpPr/>
          <p:nvPr userDrawn="1"/>
        </p:nvSpPr>
        <p:spPr bwMode="auto">
          <a:xfrm rot="10800000" flipV="1">
            <a:off x="0" y="1468398"/>
            <a:ext cx="12192000" cy="53896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3275256"/>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1798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425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803688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2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470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5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312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36863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0010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2547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30702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771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5402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849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4460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62633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81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62388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49154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58970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9632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7070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81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3024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31220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3184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490737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519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35506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60506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056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1681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612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35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3.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10.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image" Target="../media/image1.emf"/><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theme" Target="../theme/theme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image" Target="../media/image1.emf"/><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theme" Target="../theme/theme6.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image" Target="../media/image1.emf"/><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theme" Target="../theme/theme7.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image" Target="../media/image10.emf"/><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theme" Target="../theme/theme8.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theme" Target="../theme/theme9.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62924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857" r:id="rId25"/>
    <p:sldLayoutId id="2147483858" r:id="rId26"/>
    <p:sldLayoutId id="2147483864" r:id="rId27"/>
    <p:sldLayoutId id="2147483865" r:id="rId28"/>
    <p:sldLayoutId id="2147483866"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116352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12" r:id="rId23"/>
    <p:sldLayoutId id="2147483714" r:id="rId24"/>
    <p:sldLayoutId id="2147483715" r:id="rId25"/>
    <p:sldLayoutId id="2147483716" r:id="rId26"/>
    <p:sldLayoutId id="2147483863"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26622574"/>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5" r:id="rId10"/>
    <p:sldLayoutId id="2147483739" r:id="rId11"/>
    <p:sldLayoutId id="2147483740"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790535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2"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869219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7"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430011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4" r:id="rId25"/>
    <p:sldLayoutId id="2147483825" r:id="rId26"/>
    <p:sldLayoutId id="214748382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502516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5" r:id="rId26"/>
    <p:sldLayoutId id="2147483856"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95534286"/>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6003146"/>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16.xml"/><Relationship Id="rId7" Type="http://schemas.openxmlformats.org/officeDocument/2006/relationships/image" Target="../media/image45.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44.png"/><Relationship Id="rId5" Type="http://schemas.openxmlformats.org/officeDocument/2006/relationships/image" Target="../media/image43.svg"/><Relationship Id="rId10" Type="http://schemas.openxmlformats.org/officeDocument/2006/relationships/image" Target="../media/image47.svg"/><Relationship Id="rId4" Type="http://schemas.openxmlformats.org/officeDocument/2006/relationships/image" Target="../media/image42.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hyperlink" Target="https://aka.ms/kmw1"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5.xml"/><Relationship Id="rId1" Type="http://schemas.openxmlformats.org/officeDocument/2006/relationships/slideLayout" Target="../slideLayouts/slideLayout46.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90.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9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0.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90.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9.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09.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09.xml"/><Relationship Id="rId5" Type="http://schemas.microsoft.com/office/2007/relationships/hdphoto" Target="../media/hdphoto2.wdp"/><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9.png"/><Relationship Id="rId7" Type="http://schemas.openxmlformats.org/officeDocument/2006/relationships/image" Target="../media/image63.svg"/><Relationship Id="rId2" Type="http://schemas.openxmlformats.org/officeDocument/2006/relationships/notesSlide" Target="../notesSlides/notesSlide42.xml"/><Relationship Id="rId1" Type="http://schemas.openxmlformats.org/officeDocument/2006/relationships/slideLayout" Target="../slideLayouts/slideLayout20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hyperlink" Target="https://aka.ms/kmw1" TargetMode="Externa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6.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aka.ms/kmsolution"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9.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hyperlink" Target="http://aka.ms/powerskills" TargetMode="Externa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56.xml"/><Relationship Id="rId5" Type="http://schemas.openxmlformats.org/officeDocument/2006/relationships/image" Target="../media/image59.pn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 Id="rId2" Type="http://schemas.openxmlformats.org/officeDocument/2006/relationships/notesSlide" Target="../notesSlides/notesSlide7.xml"/><Relationship Id="rId1" Type="http://schemas.openxmlformats.org/officeDocument/2006/relationships/slideLayout" Target="../slideLayouts/slideLayout29.xml"/><Relationship Id="rId5" Type="http://schemas.openxmlformats.org/officeDocument/2006/relationships/image" Target="../media/image24.png"/><Relationship Id="rId4" Type="http://schemas.openxmlformats.org/officeDocument/2006/relationships/image" Target="../media/image2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hyperlink" Target="https://aka.ms/km" TargetMode="External"/><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emf"/><Relationship Id="rId7"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8.emf"/><Relationship Id="rId5" Type="http://schemas.openxmlformats.org/officeDocument/2006/relationships/image" Target="../media/image27.emf"/><Relationship Id="rId10" Type="http://schemas.openxmlformats.org/officeDocument/2006/relationships/image" Target="../media/image32.jpg"/><Relationship Id="rId4" Type="http://schemas.openxmlformats.org/officeDocument/2006/relationships/image" Target="../media/image26.emf"/><Relationship Id="rId9"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5942-16B4-45BF-9CB5-341514A058B6}"/>
              </a:ext>
            </a:extLst>
          </p:cNvPr>
          <p:cNvSpPr>
            <a:spLocks noGrp="1"/>
          </p:cNvSpPr>
          <p:nvPr>
            <p:ph type="title"/>
          </p:nvPr>
        </p:nvSpPr>
        <p:spPr>
          <a:xfrm>
            <a:off x="584200" y="2979778"/>
            <a:ext cx="9144000" cy="553998"/>
          </a:xfrm>
        </p:spPr>
        <p:txBody>
          <a:bodyPr/>
          <a:lstStyle/>
          <a:p>
            <a:r>
              <a:rPr lang="en-US" dirty="0"/>
              <a:t>Knowledge Mining with Azure Search</a:t>
            </a:r>
          </a:p>
        </p:txBody>
      </p:sp>
      <p:sp>
        <p:nvSpPr>
          <p:cNvPr id="3" name="Text Placeholder 2">
            <a:extLst>
              <a:ext uri="{FF2B5EF4-FFF2-40B4-BE49-F238E27FC236}">
                <a16:creationId xmlns:a16="http://schemas.microsoft.com/office/drawing/2014/main" id="{DF389DF5-512D-4980-A00D-04087F7627CB}"/>
              </a:ext>
            </a:extLst>
          </p:cNvPr>
          <p:cNvSpPr>
            <a:spLocks noGrp="1"/>
          </p:cNvSpPr>
          <p:nvPr>
            <p:ph type="body" sz="quarter" idx="12"/>
          </p:nvPr>
        </p:nvSpPr>
        <p:spPr>
          <a:xfrm>
            <a:off x="584200" y="3962400"/>
            <a:ext cx="9144000" cy="307777"/>
          </a:xfrm>
        </p:spPr>
        <p:txBody>
          <a:bodyPr/>
          <a:lstStyle/>
          <a:p>
            <a:endParaRPr lang="en-US" dirty="0"/>
          </a:p>
        </p:txBody>
      </p:sp>
    </p:spTree>
    <p:extLst>
      <p:ext uri="{BB962C8B-B14F-4D97-AF65-F5344CB8AC3E}">
        <p14:creationId xmlns:p14="http://schemas.microsoft.com/office/powerpoint/2010/main" val="200698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0AA311BA-A1DB-D445-A317-969B16667C69}"/>
              </a:ext>
            </a:extLst>
          </p:cNvPr>
          <p:cNvSpPr/>
          <p:nvPr/>
        </p:nvSpPr>
        <p:spPr bwMode="auto">
          <a:xfrm>
            <a:off x="1340395" y="1541423"/>
            <a:ext cx="2746556" cy="4637186"/>
          </a:xfrm>
          <a:prstGeom prst="rect">
            <a:avLst/>
          </a:pr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55507A7D-3AA6-BC46-96A6-C1CD482373B7}"/>
              </a:ext>
            </a:extLst>
          </p:cNvPr>
          <p:cNvSpPr/>
          <p:nvPr/>
        </p:nvSpPr>
        <p:spPr bwMode="auto">
          <a:xfrm>
            <a:off x="4724245" y="1535574"/>
            <a:ext cx="2746556" cy="4637186"/>
          </a:xfrm>
          <a:prstGeom prst="rect">
            <a:avLst/>
          </a:pr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BA2387CD-F324-7A43-B410-26911F16C3DC}"/>
              </a:ext>
            </a:extLst>
          </p:cNvPr>
          <p:cNvSpPr/>
          <p:nvPr/>
        </p:nvSpPr>
        <p:spPr bwMode="auto">
          <a:xfrm>
            <a:off x="8115883" y="1541422"/>
            <a:ext cx="2746556" cy="4631338"/>
          </a:xfrm>
          <a:prstGeom prst="rect">
            <a:avLst/>
          </a:pr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pPr algn="ctr"/>
            <a:r>
              <a:rPr lang="en-US" dirty="0">
                <a:solidFill>
                  <a:schemeClr val="tx1"/>
                </a:solidFill>
              </a:rPr>
              <a:t>Cognitive Search Pattern</a:t>
            </a:r>
          </a:p>
        </p:txBody>
      </p:sp>
      <p:cxnSp>
        <p:nvCxnSpPr>
          <p:cNvPr id="38" name="Straight Arrow Connector 37">
            <a:extLst>
              <a:ext uri="{FF2B5EF4-FFF2-40B4-BE49-F238E27FC236}">
                <a16:creationId xmlns:a16="http://schemas.microsoft.com/office/drawing/2014/main" id="{013C96BA-C1D9-4048-BD99-718E95D81650}"/>
              </a:ext>
            </a:extLst>
          </p:cNvPr>
          <p:cNvCxnSpPr>
            <a:cxnSpLocks/>
          </p:cNvCxnSpPr>
          <p:nvPr/>
        </p:nvCxnSpPr>
        <p:spPr>
          <a:xfrm>
            <a:off x="3623071" y="3110799"/>
            <a:ext cx="1487433" cy="0"/>
          </a:xfrm>
          <a:prstGeom prst="straightConnector1">
            <a:avLst/>
          </a:prstGeom>
          <a:noFill/>
          <a:ln w="25400" cap="flat" cmpd="sng" algn="ctr">
            <a:solidFill>
              <a:srgbClr val="0070C0"/>
            </a:solidFill>
            <a:prstDash val="solid"/>
            <a:tailEnd type="triangle" w="med" len="med"/>
          </a:ln>
          <a:effectLst/>
        </p:spPr>
      </p:cxnSp>
      <p:cxnSp>
        <p:nvCxnSpPr>
          <p:cNvPr id="39" name="Straight Arrow Connector 38">
            <a:extLst>
              <a:ext uri="{FF2B5EF4-FFF2-40B4-BE49-F238E27FC236}">
                <a16:creationId xmlns:a16="http://schemas.microsoft.com/office/drawing/2014/main" id="{649437BB-FC05-47D4-9CB6-F2141F7AE0BF}"/>
              </a:ext>
            </a:extLst>
          </p:cNvPr>
          <p:cNvCxnSpPr>
            <a:cxnSpLocks/>
          </p:cNvCxnSpPr>
          <p:nvPr/>
        </p:nvCxnSpPr>
        <p:spPr>
          <a:xfrm>
            <a:off x="6113734" y="4193863"/>
            <a:ext cx="0" cy="610193"/>
          </a:xfrm>
          <a:prstGeom prst="straightConnector1">
            <a:avLst/>
          </a:prstGeom>
          <a:noFill/>
          <a:ln w="25400" cap="flat" cmpd="sng" algn="ctr">
            <a:solidFill>
              <a:srgbClr val="0070C0"/>
            </a:solidFill>
            <a:prstDash val="solid"/>
            <a:tailEnd type="triangle" w="med" len="med"/>
          </a:ln>
          <a:effectLst/>
        </p:spPr>
      </p:cxnSp>
      <p:cxnSp>
        <p:nvCxnSpPr>
          <p:cNvPr id="47" name="Straight Arrow Connector 46">
            <a:extLst>
              <a:ext uri="{FF2B5EF4-FFF2-40B4-BE49-F238E27FC236}">
                <a16:creationId xmlns:a16="http://schemas.microsoft.com/office/drawing/2014/main" id="{B4C71B6E-0F72-46C8-B076-52C3D3FDDECF}"/>
              </a:ext>
            </a:extLst>
          </p:cNvPr>
          <p:cNvCxnSpPr>
            <a:cxnSpLocks/>
          </p:cNvCxnSpPr>
          <p:nvPr/>
        </p:nvCxnSpPr>
        <p:spPr>
          <a:xfrm>
            <a:off x="7045744" y="3105060"/>
            <a:ext cx="1487433" cy="0"/>
          </a:xfrm>
          <a:prstGeom prst="straightConnector1">
            <a:avLst/>
          </a:prstGeom>
          <a:noFill/>
          <a:ln w="25400" cap="flat" cmpd="sng" algn="ctr">
            <a:solidFill>
              <a:srgbClr val="0070C0"/>
            </a:solidFill>
            <a:prstDash val="solid"/>
            <a:tailEnd type="triangle" w="med" len="med"/>
          </a:ln>
          <a:effectLst/>
        </p:spPr>
      </p:cxnSp>
      <p:grpSp>
        <p:nvGrpSpPr>
          <p:cNvPr id="12" name="Group 11">
            <a:extLst>
              <a:ext uri="{FF2B5EF4-FFF2-40B4-BE49-F238E27FC236}">
                <a16:creationId xmlns:a16="http://schemas.microsoft.com/office/drawing/2014/main" id="{5FE26E96-307D-3948-A55C-D15B9AD4A71C}"/>
              </a:ext>
            </a:extLst>
          </p:cNvPr>
          <p:cNvGrpSpPr/>
          <p:nvPr/>
        </p:nvGrpSpPr>
        <p:grpSpPr>
          <a:xfrm>
            <a:off x="1600932" y="2490380"/>
            <a:ext cx="8491762" cy="3497460"/>
            <a:chOff x="1600932" y="2490380"/>
            <a:chExt cx="8491762" cy="3497460"/>
          </a:xfrm>
        </p:grpSpPr>
        <p:sp>
          <p:nvSpPr>
            <p:cNvPr id="31" name="Rectangle 30">
              <a:extLst>
                <a:ext uri="{FF2B5EF4-FFF2-40B4-BE49-F238E27FC236}">
                  <a16:creationId xmlns:a16="http://schemas.microsoft.com/office/drawing/2014/main" id="{BE42475C-D122-45A9-9B1A-7E6B2A9E384B}"/>
                </a:ext>
              </a:extLst>
            </p:cNvPr>
            <p:cNvSpPr/>
            <p:nvPr/>
          </p:nvSpPr>
          <p:spPr>
            <a:xfrm>
              <a:off x="1600932" y="3741592"/>
              <a:ext cx="2232203" cy="646331"/>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Data in any format, any Azure store</a:t>
              </a:r>
            </a:p>
          </p:txBody>
        </p:sp>
        <p:sp>
          <p:nvSpPr>
            <p:cNvPr id="36" name="Rectangle 35">
              <a:extLst>
                <a:ext uri="{FF2B5EF4-FFF2-40B4-BE49-F238E27FC236}">
                  <a16:creationId xmlns:a16="http://schemas.microsoft.com/office/drawing/2014/main" id="{CF36AF7A-5F24-4F35-8547-06091F9D09A2}"/>
                </a:ext>
              </a:extLst>
            </p:cNvPr>
            <p:cNvSpPr/>
            <p:nvPr/>
          </p:nvSpPr>
          <p:spPr>
            <a:xfrm>
              <a:off x="5404163" y="5620363"/>
              <a:ext cx="1386721" cy="36747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Annotations</a:t>
              </a:r>
            </a:p>
          </p:txBody>
        </p:sp>
        <p:sp>
          <p:nvSpPr>
            <p:cNvPr id="37" name="Rectangle 36">
              <a:extLst>
                <a:ext uri="{FF2B5EF4-FFF2-40B4-BE49-F238E27FC236}">
                  <a16:creationId xmlns:a16="http://schemas.microsoft.com/office/drawing/2014/main" id="{AF664C21-7D12-4584-984F-203BDCCF1FC0}"/>
                </a:ext>
              </a:extLst>
            </p:cNvPr>
            <p:cNvSpPr/>
            <p:nvPr/>
          </p:nvSpPr>
          <p:spPr>
            <a:xfrm>
              <a:off x="5280696" y="3741592"/>
              <a:ext cx="1635600" cy="36747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charset="0"/>
                  <a:ea typeface="Segoe UI Semilight" charset="0"/>
                  <a:cs typeface="Segoe UI Semilight" charset="0"/>
                </a:rPr>
                <a:t>Skillset</a:t>
              </a:r>
            </a:p>
          </p:txBody>
        </p:sp>
        <p:sp>
          <p:nvSpPr>
            <p:cNvPr id="46" name="Rectangle 45">
              <a:extLst>
                <a:ext uri="{FF2B5EF4-FFF2-40B4-BE49-F238E27FC236}">
                  <a16:creationId xmlns:a16="http://schemas.microsoft.com/office/drawing/2014/main" id="{4DA911F9-EEA1-4B4D-B086-78E9AF57FFE4}"/>
                </a:ext>
              </a:extLst>
            </p:cNvPr>
            <p:cNvSpPr/>
            <p:nvPr/>
          </p:nvSpPr>
          <p:spPr>
            <a:xfrm>
              <a:off x="9056227" y="3741592"/>
              <a:ext cx="843573" cy="36747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Search</a:t>
              </a:r>
            </a:p>
          </p:txBody>
        </p:sp>
        <p:pic>
          <p:nvPicPr>
            <p:cNvPr id="4" name="Picture 3">
              <a:extLst>
                <a:ext uri="{FF2B5EF4-FFF2-40B4-BE49-F238E27FC236}">
                  <a16:creationId xmlns:a16="http://schemas.microsoft.com/office/drawing/2014/main" id="{46405841-2550-3E46-B534-688260857B0E}"/>
                </a:ext>
              </a:extLst>
            </p:cNvPr>
            <p:cNvPicPr>
              <a:picLocks noChangeAspect="1"/>
            </p:cNvPicPr>
            <p:nvPr/>
          </p:nvPicPr>
          <p:blipFill>
            <a:blip r:embed="rId3"/>
            <a:stretch>
              <a:fillRect/>
            </a:stretch>
          </p:blipFill>
          <p:spPr>
            <a:xfrm>
              <a:off x="2102354" y="2490380"/>
              <a:ext cx="1229360" cy="1229360"/>
            </a:xfrm>
            <a:prstGeom prst="rect">
              <a:avLst/>
            </a:prstGeom>
          </p:spPr>
        </p:pic>
        <p:pic>
          <p:nvPicPr>
            <p:cNvPr id="5" name="Picture 4">
              <a:extLst>
                <a:ext uri="{FF2B5EF4-FFF2-40B4-BE49-F238E27FC236}">
                  <a16:creationId xmlns:a16="http://schemas.microsoft.com/office/drawing/2014/main" id="{69FB1DF4-0B74-0E48-901D-EADE8E269590}"/>
                </a:ext>
              </a:extLst>
            </p:cNvPr>
            <p:cNvPicPr>
              <a:picLocks noChangeAspect="1"/>
            </p:cNvPicPr>
            <p:nvPr/>
          </p:nvPicPr>
          <p:blipFill>
            <a:blip r:embed="rId4"/>
            <a:stretch>
              <a:fillRect/>
            </a:stretch>
          </p:blipFill>
          <p:spPr>
            <a:xfrm>
              <a:off x="5482844" y="2490380"/>
              <a:ext cx="1229360" cy="1229360"/>
            </a:xfrm>
            <a:prstGeom prst="rect">
              <a:avLst/>
            </a:prstGeom>
          </p:spPr>
        </p:pic>
        <p:pic>
          <p:nvPicPr>
            <p:cNvPr id="6" name="Picture 5">
              <a:extLst>
                <a:ext uri="{FF2B5EF4-FFF2-40B4-BE49-F238E27FC236}">
                  <a16:creationId xmlns:a16="http://schemas.microsoft.com/office/drawing/2014/main" id="{D386A684-9C08-8B4C-865A-2C36830EB831}"/>
                </a:ext>
              </a:extLst>
            </p:cNvPr>
            <p:cNvPicPr>
              <a:picLocks noChangeAspect="1"/>
            </p:cNvPicPr>
            <p:nvPr/>
          </p:nvPicPr>
          <p:blipFill>
            <a:blip r:embed="rId5"/>
            <a:stretch>
              <a:fillRect/>
            </a:stretch>
          </p:blipFill>
          <p:spPr>
            <a:xfrm>
              <a:off x="8863334" y="2490380"/>
              <a:ext cx="1229360" cy="1229360"/>
            </a:xfrm>
            <a:prstGeom prst="rect">
              <a:avLst/>
            </a:prstGeom>
          </p:spPr>
        </p:pic>
        <p:pic>
          <p:nvPicPr>
            <p:cNvPr id="7" name="Picture 6">
              <a:extLst>
                <a:ext uri="{FF2B5EF4-FFF2-40B4-BE49-F238E27FC236}">
                  <a16:creationId xmlns:a16="http://schemas.microsoft.com/office/drawing/2014/main" id="{9DCB7D97-F936-B140-8822-48B8B821478C}"/>
                </a:ext>
              </a:extLst>
            </p:cNvPr>
            <p:cNvPicPr>
              <a:picLocks noChangeAspect="1"/>
            </p:cNvPicPr>
            <p:nvPr/>
          </p:nvPicPr>
          <p:blipFill>
            <a:blip r:embed="rId6"/>
            <a:stretch>
              <a:fillRect/>
            </a:stretch>
          </p:blipFill>
          <p:spPr>
            <a:xfrm>
              <a:off x="4956592" y="4519569"/>
              <a:ext cx="635000" cy="635000"/>
            </a:xfrm>
            <a:prstGeom prst="rect">
              <a:avLst/>
            </a:prstGeom>
          </p:spPr>
        </p:pic>
        <p:pic>
          <p:nvPicPr>
            <p:cNvPr id="8" name="Picture 7">
              <a:extLst>
                <a:ext uri="{FF2B5EF4-FFF2-40B4-BE49-F238E27FC236}">
                  <a16:creationId xmlns:a16="http://schemas.microsoft.com/office/drawing/2014/main" id="{3F2DE680-3F26-2048-9BE0-D7AC5A3961DD}"/>
                </a:ext>
              </a:extLst>
            </p:cNvPr>
            <p:cNvPicPr>
              <a:picLocks noChangeAspect="1"/>
            </p:cNvPicPr>
            <p:nvPr/>
          </p:nvPicPr>
          <p:blipFill>
            <a:blip r:embed="rId7"/>
            <a:stretch>
              <a:fillRect/>
            </a:stretch>
          </p:blipFill>
          <p:spPr>
            <a:xfrm>
              <a:off x="5796234" y="4925376"/>
              <a:ext cx="635000" cy="635000"/>
            </a:xfrm>
            <a:prstGeom prst="rect">
              <a:avLst/>
            </a:prstGeom>
          </p:spPr>
        </p:pic>
        <p:pic>
          <p:nvPicPr>
            <p:cNvPr id="9" name="Picture 8">
              <a:extLst>
                <a:ext uri="{FF2B5EF4-FFF2-40B4-BE49-F238E27FC236}">
                  <a16:creationId xmlns:a16="http://schemas.microsoft.com/office/drawing/2014/main" id="{0073B548-F4A8-7545-90AE-1104D5A062E2}"/>
                </a:ext>
              </a:extLst>
            </p:cNvPr>
            <p:cNvPicPr>
              <a:picLocks noChangeAspect="1"/>
            </p:cNvPicPr>
            <p:nvPr/>
          </p:nvPicPr>
          <p:blipFill>
            <a:blip r:embed="rId8"/>
            <a:stretch>
              <a:fillRect/>
            </a:stretch>
          </p:blipFill>
          <p:spPr>
            <a:xfrm>
              <a:off x="6635876" y="4525749"/>
              <a:ext cx="635000" cy="635000"/>
            </a:xfrm>
            <a:prstGeom prst="rect">
              <a:avLst/>
            </a:prstGeom>
          </p:spPr>
        </p:pic>
      </p:grpSp>
      <p:cxnSp>
        <p:nvCxnSpPr>
          <p:cNvPr id="45" name="Straight Arrow Connector 44">
            <a:extLst>
              <a:ext uri="{FF2B5EF4-FFF2-40B4-BE49-F238E27FC236}">
                <a16:creationId xmlns:a16="http://schemas.microsoft.com/office/drawing/2014/main" id="{BB03F24F-6A2E-4143-B021-3CC2068C84AB}"/>
              </a:ext>
            </a:extLst>
          </p:cNvPr>
          <p:cNvCxnSpPr>
            <a:cxnSpLocks/>
          </p:cNvCxnSpPr>
          <p:nvPr/>
        </p:nvCxnSpPr>
        <p:spPr>
          <a:xfrm flipH="1">
            <a:off x="5636822" y="4193863"/>
            <a:ext cx="352300" cy="393971"/>
          </a:xfrm>
          <a:prstGeom prst="straightConnector1">
            <a:avLst/>
          </a:prstGeom>
          <a:noFill/>
          <a:ln w="25400" cap="flat" cmpd="sng" algn="ctr">
            <a:solidFill>
              <a:srgbClr val="0070C0"/>
            </a:solidFill>
            <a:prstDash val="solid"/>
            <a:tailEnd type="triangle" w="med" len="med"/>
          </a:ln>
          <a:effectLst/>
        </p:spPr>
      </p:cxnSp>
      <p:cxnSp>
        <p:nvCxnSpPr>
          <p:cNvPr id="49" name="Straight Arrow Connector 48">
            <a:extLst>
              <a:ext uri="{FF2B5EF4-FFF2-40B4-BE49-F238E27FC236}">
                <a16:creationId xmlns:a16="http://schemas.microsoft.com/office/drawing/2014/main" id="{10CB5A4F-A27B-CE42-B48D-D8597F2A7E1B}"/>
              </a:ext>
            </a:extLst>
          </p:cNvPr>
          <p:cNvCxnSpPr>
            <a:cxnSpLocks/>
          </p:cNvCxnSpPr>
          <p:nvPr/>
        </p:nvCxnSpPr>
        <p:spPr>
          <a:xfrm>
            <a:off x="6238347" y="4193863"/>
            <a:ext cx="352300" cy="393971"/>
          </a:xfrm>
          <a:prstGeom prst="straightConnector1">
            <a:avLst/>
          </a:prstGeom>
          <a:noFill/>
          <a:ln w="25400" cap="flat" cmpd="sng" algn="ctr">
            <a:solidFill>
              <a:srgbClr val="0070C0"/>
            </a:solidFill>
            <a:prstDash val="solid"/>
            <a:tailEnd type="triangle" w="med" len="med"/>
          </a:ln>
          <a:effectLst/>
        </p:spPr>
      </p:cxnSp>
      <p:sp>
        <p:nvSpPr>
          <p:cNvPr id="55" name="Rectangle 54">
            <a:extLst>
              <a:ext uri="{FF2B5EF4-FFF2-40B4-BE49-F238E27FC236}">
                <a16:creationId xmlns:a16="http://schemas.microsoft.com/office/drawing/2014/main" id="{71F7FB01-53A0-9E46-9525-17E26678F293}"/>
              </a:ext>
            </a:extLst>
          </p:cNvPr>
          <p:cNvSpPr/>
          <p:nvPr/>
        </p:nvSpPr>
        <p:spPr bwMode="auto">
          <a:xfrm>
            <a:off x="1775150" y="1648092"/>
            <a:ext cx="1869259"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rgbClr val="0070C0"/>
                </a:solidFill>
                <a:effectLst/>
                <a:uLnTx/>
                <a:uFillTx/>
                <a:latin typeface="Segoe UI Semibold"/>
                <a:ea typeface="+mn-ea"/>
                <a:cs typeface="+mn-cs"/>
              </a:rPr>
              <a:t>Ingest</a:t>
            </a:r>
          </a:p>
        </p:txBody>
      </p:sp>
      <p:sp>
        <p:nvSpPr>
          <p:cNvPr id="56" name="Rectangle 55">
            <a:extLst>
              <a:ext uri="{FF2B5EF4-FFF2-40B4-BE49-F238E27FC236}">
                <a16:creationId xmlns:a16="http://schemas.microsoft.com/office/drawing/2014/main" id="{176E26B1-6AB0-2C47-A8EA-BDDA4B9B0F93}"/>
              </a:ext>
            </a:extLst>
          </p:cNvPr>
          <p:cNvSpPr/>
          <p:nvPr/>
        </p:nvSpPr>
        <p:spPr bwMode="auto">
          <a:xfrm>
            <a:off x="5166787" y="1648092"/>
            <a:ext cx="1869259"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rgbClr val="0070C0"/>
                </a:solidFill>
                <a:effectLst/>
                <a:uLnTx/>
                <a:uFillTx/>
                <a:latin typeface="Segoe UI Semibold"/>
                <a:ea typeface="+mn-ea"/>
                <a:cs typeface="+mn-cs"/>
              </a:rPr>
              <a:t>Enrich</a:t>
            </a:r>
          </a:p>
        </p:txBody>
      </p:sp>
      <p:sp>
        <p:nvSpPr>
          <p:cNvPr id="57" name="Rectangle 56">
            <a:extLst>
              <a:ext uri="{FF2B5EF4-FFF2-40B4-BE49-F238E27FC236}">
                <a16:creationId xmlns:a16="http://schemas.microsoft.com/office/drawing/2014/main" id="{4B5A27D5-1392-1F45-B4AA-85CB892E5290}"/>
              </a:ext>
            </a:extLst>
          </p:cNvPr>
          <p:cNvSpPr/>
          <p:nvPr/>
        </p:nvSpPr>
        <p:spPr bwMode="auto">
          <a:xfrm>
            <a:off x="8560032" y="1648092"/>
            <a:ext cx="1869259"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rgbClr val="0070C0"/>
                </a:solidFill>
                <a:effectLst/>
                <a:uLnTx/>
                <a:uFillTx/>
                <a:latin typeface="Segoe UI Semibold"/>
                <a:ea typeface="+mn-ea"/>
                <a:cs typeface="+mn-cs"/>
              </a:rPr>
              <a:t>Explore</a:t>
            </a:r>
          </a:p>
        </p:txBody>
      </p:sp>
    </p:spTree>
    <p:extLst>
      <p:ext uri="{BB962C8B-B14F-4D97-AF65-F5344CB8AC3E}">
        <p14:creationId xmlns:p14="http://schemas.microsoft.com/office/powerpoint/2010/main" val="1701484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accel="50000" decel="50000" fill="hold" grpId="1" nodeType="withEffect">
                                  <p:stCondLst>
                                    <p:cond delay="0"/>
                                  </p:stCondLst>
                                  <p:childTnLst>
                                    <p:animMotion origin="layout" path="M 3.95833E-6 1.48148E-6 L 3.95833E-6 0.13935 " pathEditMode="relative" rAng="0" ptsTypes="AA">
                                      <p:cBhvr>
                                        <p:cTn id="9" dur="500" spd="-100000" fill="hold"/>
                                        <p:tgtEl>
                                          <p:spTgt spid="50"/>
                                        </p:tgtEl>
                                        <p:attrNameLst>
                                          <p:attrName>ppt_x</p:attrName>
                                          <p:attrName>ppt_y</p:attrName>
                                        </p:attrNameLst>
                                      </p:cBhvr>
                                      <p:rCtr x="0" y="6968"/>
                                    </p:animMotion>
                                  </p:childTnLst>
                                </p:cTn>
                              </p:par>
                              <p:par>
                                <p:cTn id="10" presetID="10" presetClass="entr" presetSubtype="0" fill="hold" grpId="0" nodeType="withEffect">
                                  <p:stCondLst>
                                    <p:cond delay="30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42" presetClass="path" presetSubtype="0" accel="50000" decel="50000" fill="hold" grpId="1" nodeType="withEffect">
                                  <p:stCondLst>
                                    <p:cond delay="300"/>
                                  </p:stCondLst>
                                  <p:childTnLst>
                                    <p:animMotion origin="layout" path="M -2.08333E-7 -2.59259E-6 L -2.08333E-7 0.14028 " pathEditMode="relative" rAng="0" ptsTypes="AA">
                                      <p:cBhvr>
                                        <p:cTn id="14" dur="500" spd="-100000" fill="hold"/>
                                        <p:tgtEl>
                                          <p:spTgt spid="51"/>
                                        </p:tgtEl>
                                        <p:attrNameLst>
                                          <p:attrName>ppt_x</p:attrName>
                                          <p:attrName>ppt_y</p:attrName>
                                        </p:attrNameLst>
                                      </p:cBhvr>
                                      <p:rCtr x="0" y="7014"/>
                                    </p:animMotion>
                                  </p:childTnLst>
                                </p:cTn>
                              </p:par>
                              <p:par>
                                <p:cTn id="15" presetID="10" presetClass="entr" presetSubtype="0" fill="hold" grpId="0" nodeType="withEffect">
                                  <p:stCondLst>
                                    <p:cond delay="6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accel="50000" decel="50000" fill="hold" grpId="1" nodeType="withEffect">
                                  <p:stCondLst>
                                    <p:cond delay="600"/>
                                  </p:stCondLst>
                                  <p:childTnLst>
                                    <p:animMotion origin="layout" path="M 4.79167E-6 1.48148E-6 L 4.79167E-6 0.13935 " pathEditMode="relative" rAng="0" ptsTypes="AA">
                                      <p:cBhvr>
                                        <p:cTn id="19" dur="500" spd="-100000" fill="hold"/>
                                        <p:tgtEl>
                                          <p:spTgt spid="54"/>
                                        </p:tgtEl>
                                        <p:attrNameLst>
                                          <p:attrName>ppt_x</p:attrName>
                                          <p:attrName>ppt_y</p:attrName>
                                        </p:attrNameLst>
                                      </p:cBhvr>
                                      <p:rCtr x="0" y="6968"/>
                                    </p:animMotion>
                                  </p:childTnLst>
                                </p:cTn>
                              </p:par>
                              <p:par>
                                <p:cTn id="20" presetID="10" presetClass="entr" presetSubtype="0" fill="hold" grpId="0" nodeType="withEffect">
                                  <p:stCondLst>
                                    <p:cond delay="3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par>
                          <p:cTn id="29" fill="hold">
                            <p:stCondLst>
                              <p:cond delay="14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22" presetClass="entr" presetSubtype="8" fill="hold" nodeType="withEffect">
                                  <p:stCondLst>
                                    <p:cond delay="40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par>
                                <p:cTn id="36" presetID="22" presetClass="entr" presetSubtype="1" fill="hold" nodeType="withEffect">
                                  <p:stCondLst>
                                    <p:cond delay="700"/>
                                  </p:stCondLst>
                                  <p:childTnLst>
                                    <p:set>
                                      <p:cBhvr>
                                        <p:cTn id="37" dur="1" fill="hold">
                                          <p:stCondLst>
                                            <p:cond delay="0"/>
                                          </p:stCondLst>
                                        </p:cTn>
                                        <p:tgtEl>
                                          <p:spTgt spid="45"/>
                                        </p:tgtEl>
                                        <p:attrNameLst>
                                          <p:attrName>style.visibility</p:attrName>
                                        </p:attrNameLst>
                                      </p:cBhvr>
                                      <p:to>
                                        <p:strVal val="visible"/>
                                      </p:to>
                                    </p:set>
                                    <p:animEffect transition="in" filter="wipe(up)">
                                      <p:cBhvr>
                                        <p:cTn id="38" dur="300"/>
                                        <p:tgtEl>
                                          <p:spTgt spid="45"/>
                                        </p:tgtEl>
                                      </p:cBhvr>
                                    </p:animEffect>
                                  </p:childTnLst>
                                </p:cTn>
                              </p:par>
                              <p:par>
                                <p:cTn id="39" presetID="22" presetClass="entr" presetSubtype="1" fill="hold" nodeType="withEffect">
                                  <p:stCondLst>
                                    <p:cond delay="80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300"/>
                                        <p:tgtEl>
                                          <p:spTgt spid="39"/>
                                        </p:tgtEl>
                                      </p:cBhvr>
                                    </p:animEffect>
                                  </p:childTnLst>
                                </p:cTn>
                              </p:par>
                              <p:par>
                                <p:cTn id="42" presetID="22" presetClass="entr" presetSubtype="1" fill="hold" nodeType="withEffect">
                                  <p:stCondLst>
                                    <p:cond delay="90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300"/>
                                        <p:tgtEl>
                                          <p:spTgt spid="49"/>
                                        </p:tgtEl>
                                      </p:cBhvr>
                                    </p:animEffect>
                                  </p:childTnLst>
                                </p:cTn>
                              </p:par>
                              <p:par>
                                <p:cTn id="45" presetID="22" presetClass="entr" presetSubtype="8" fill="hold" nodeType="withEffect">
                                  <p:stCondLst>
                                    <p:cond delay="100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4" grpId="0" animBg="1"/>
      <p:bldP spid="54" grpId="1" animBg="1"/>
      <p:bldP spid="55"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2" y="457200"/>
            <a:ext cx="4186937" cy="861774"/>
          </a:xfrm>
        </p:spPr>
        <p:txBody>
          <a:bodyPr/>
          <a:lstStyle/>
          <a:p>
            <a:r>
              <a:rPr lang="en-US" dirty="0">
                <a:solidFill>
                  <a:schemeClr val="tx1"/>
                </a:solidFill>
              </a:rPr>
              <a:t>Cognitive Search</a:t>
            </a:r>
            <a:br>
              <a:rPr lang="en-US" dirty="0">
                <a:solidFill>
                  <a:schemeClr val="tx1"/>
                </a:solidFill>
              </a:rPr>
            </a:br>
            <a:r>
              <a:rPr lang="en-US" sz="2000" dirty="0">
                <a:solidFill>
                  <a:schemeClr val="tx1"/>
                </a:solidFill>
              </a:rPr>
              <a:t>A new capability of Azure Search</a:t>
            </a:r>
            <a:endParaRPr lang="en-US" dirty="0">
              <a:solidFill>
                <a:schemeClr val="tx1"/>
              </a:solidFill>
            </a:endParaRPr>
          </a:p>
        </p:txBody>
      </p:sp>
      <p:grpSp>
        <p:nvGrpSpPr>
          <p:cNvPr id="4" name="Group 3">
            <a:extLst>
              <a:ext uri="{FF2B5EF4-FFF2-40B4-BE49-F238E27FC236}">
                <a16:creationId xmlns:a16="http://schemas.microsoft.com/office/drawing/2014/main" id="{0791C854-0F5E-421A-A876-D252E36C4E26}"/>
              </a:ext>
            </a:extLst>
          </p:cNvPr>
          <p:cNvGrpSpPr/>
          <p:nvPr/>
        </p:nvGrpSpPr>
        <p:grpSpPr>
          <a:xfrm>
            <a:off x="1062795" y="1841680"/>
            <a:ext cx="10447080" cy="2812681"/>
            <a:chOff x="1062795" y="1841680"/>
            <a:chExt cx="10447080" cy="2812681"/>
          </a:xfrm>
        </p:grpSpPr>
        <p:sp>
          <p:nvSpPr>
            <p:cNvPr id="135" name="Arrow: Pentagon 134">
              <a:extLst>
                <a:ext uri="{FF2B5EF4-FFF2-40B4-BE49-F238E27FC236}">
                  <a16:creationId xmlns:a16="http://schemas.microsoft.com/office/drawing/2014/main" id="{440A2E41-E241-486B-9619-BD7CADEE51D9}"/>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Pentagon 137">
              <a:extLst>
                <a:ext uri="{FF2B5EF4-FFF2-40B4-BE49-F238E27FC236}">
                  <a16:creationId xmlns:a16="http://schemas.microsoft.com/office/drawing/2014/main" id="{0E48AB0F-621F-4E44-B9FD-0DF28B32889F}"/>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2501379" y="3008840"/>
              <a:ext cx="2064146" cy="1116637"/>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Enriched Documents</a:t>
              </a:r>
            </a:p>
          </p:txBody>
        </p:sp>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Source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5126944" y="184168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38" name="Picture 37">
              <a:extLst>
                <a:ext uri="{FF2B5EF4-FFF2-40B4-BE49-F238E27FC236}">
                  <a16:creationId xmlns:a16="http://schemas.microsoft.com/office/drawing/2014/main" id="{37E146F8-CD43-487F-87F5-3CA304965C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Search Index</a:t>
              </a:r>
            </a:p>
          </p:txBody>
        </p:sp>
        <p:grpSp>
          <p:nvGrpSpPr>
            <p:cNvPr id="24" name="Group 23">
              <a:extLst>
                <a:ext uri="{FF2B5EF4-FFF2-40B4-BE49-F238E27FC236}">
                  <a16:creationId xmlns:a16="http://schemas.microsoft.com/office/drawing/2014/main" id="{73301F15-3B55-4A4F-A5E5-8F20484E7245}"/>
                </a:ext>
              </a:extLst>
            </p:cNvPr>
            <p:cNvGrpSpPr/>
            <p:nvPr/>
          </p:nvGrpSpPr>
          <p:grpSpPr>
            <a:xfrm>
              <a:off x="7993688" y="3190875"/>
              <a:ext cx="628165" cy="671581"/>
              <a:chOff x="7599285" y="1947047"/>
              <a:chExt cx="1137344" cy="1035689"/>
            </a:xfrm>
          </p:grpSpPr>
          <p:sp>
            <p:nvSpPr>
              <p:cNvPr id="3" name="Rectangle 2">
                <a:extLst>
                  <a:ext uri="{FF2B5EF4-FFF2-40B4-BE49-F238E27FC236}">
                    <a16:creationId xmlns:a16="http://schemas.microsoft.com/office/drawing/2014/main" id="{37D3DAD7-CA4F-4827-A0B9-ADDC1D9AC95F}"/>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14A84F0-AF13-4F5A-8B51-6F5A82400B6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ABB9D82B-33EE-4E8C-9C76-0D3807AA158E}"/>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CE8ED75A-D246-4C2A-9304-A699FE64845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034AC8E4-46B9-4AA9-84E8-E40FD7825A08}"/>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FD66460D-6B13-467D-927A-3671E3F840E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Rectangle 47">
                <a:extLst>
                  <a:ext uri="{FF2B5EF4-FFF2-40B4-BE49-F238E27FC236}">
                    <a16:creationId xmlns:a16="http://schemas.microsoft.com/office/drawing/2014/main" id="{B6E9B1C1-86A8-45B2-8EEC-F63CE504B658}"/>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3D92171E-1324-4AE4-AF61-7A4A44E6A0E9}"/>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8EEFBCB1-FA61-4E20-8FD3-B739035B0EB4}"/>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062791E0-9CCE-4EAD-83B0-8CAD0A9C6C92}"/>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8964F59-917E-458D-9F3D-998E08F5D1F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8" name="Rectangle 57">
                <a:extLst>
                  <a:ext uri="{FF2B5EF4-FFF2-40B4-BE49-F238E27FC236}">
                    <a16:creationId xmlns:a16="http://schemas.microsoft.com/office/drawing/2014/main" id="{AF2F46B7-6317-44DC-82EE-C76E8D14A304}"/>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88711D41-0DCB-4ADD-B187-47FA88AB0C8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AD2364A4-7F42-46E7-8AC7-1A6BA7C86D65}"/>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D8E28A66-6F02-4BA9-A81C-C7D8F7F1563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DEFF559-3074-4DEE-B1D3-54DD5134A869}"/>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B89974D-9469-48BA-857C-29F559BAD8EC}"/>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88741453-CEF9-45F0-93C2-7DA3B272C0A1}"/>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82" name="Rectangle 81">
            <a:extLst>
              <a:ext uri="{FF2B5EF4-FFF2-40B4-BE49-F238E27FC236}">
                <a16:creationId xmlns:a16="http://schemas.microsoft.com/office/drawing/2014/main" id="{35155197-5967-4AED-B2CD-5BC4459F70C3}"/>
              </a:ext>
            </a:extLst>
          </p:cNvPr>
          <p:cNvSpPr/>
          <p:nvPr/>
        </p:nvSpPr>
        <p:spPr bwMode="auto">
          <a:xfrm>
            <a:off x="0" y="6226310"/>
            <a:ext cx="4497308"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83" name="Rectangle 82">
            <a:extLst>
              <a:ext uri="{FF2B5EF4-FFF2-40B4-BE49-F238E27FC236}">
                <a16:creationId xmlns:a16="http://schemas.microsoft.com/office/drawing/2014/main" id="{58A88EBF-07DD-4DD1-9EDD-37CA29E3E547}"/>
              </a:ext>
            </a:extLst>
          </p:cNvPr>
          <p:cNvSpPr/>
          <p:nvPr/>
        </p:nvSpPr>
        <p:spPr bwMode="auto">
          <a:xfrm>
            <a:off x="4565525" y="6226310"/>
            <a:ext cx="4761719"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85" name="Rectangle 84">
            <a:extLst>
              <a:ext uri="{FF2B5EF4-FFF2-40B4-BE49-F238E27FC236}">
                <a16:creationId xmlns:a16="http://schemas.microsoft.com/office/drawing/2014/main" id="{72B02A67-67BC-41E2-8AD4-1E9AF8F17671}"/>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Tree>
    <p:extLst>
      <p:ext uri="{BB962C8B-B14F-4D97-AF65-F5344CB8AC3E}">
        <p14:creationId xmlns:p14="http://schemas.microsoft.com/office/powerpoint/2010/main" val="42004261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2" y="457200"/>
            <a:ext cx="4186937" cy="861774"/>
          </a:xfrm>
        </p:spPr>
        <p:txBody>
          <a:bodyPr/>
          <a:lstStyle/>
          <a:p>
            <a:r>
              <a:rPr lang="en-US" dirty="0">
                <a:solidFill>
                  <a:schemeClr val="tx1"/>
                </a:solidFill>
              </a:rPr>
              <a:t>Cognitive Search</a:t>
            </a:r>
            <a:br>
              <a:rPr lang="en-US" dirty="0">
                <a:solidFill>
                  <a:schemeClr val="tx1"/>
                </a:solidFill>
              </a:rPr>
            </a:br>
            <a:r>
              <a:rPr lang="en-US" sz="2000" dirty="0">
                <a:solidFill>
                  <a:schemeClr val="tx1"/>
                </a:solidFill>
              </a:rPr>
              <a:t>A new capability of Azure Search</a:t>
            </a:r>
            <a:endParaRPr lang="en-US" dirty="0">
              <a:solidFill>
                <a:schemeClr val="tx1"/>
              </a:solidFill>
            </a:endParaRPr>
          </a:p>
        </p:txBody>
      </p:sp>
      <p:grpSp>
        <p:nvGrpSpPr>
          <p:cNvPr id="4" name="Group 3">
            <a:extLst>
              <a:ext uri="{FF2B5EF4-FFF2-40B4-BE49-F238E27FC236}">
                <a16:creationId xmlns:a16="http://schemas.microsoft.com/office/drawing/2014/main" id="{0791C854-0F5E-421A-A876-D252E36C4E26}"/>
              </a:ext>
            </a:extLst>
          </p:cNvPr>
          <p:cNvGrpSpPr/>
          <p:nvPr/>
        </p:nvGrpSpPr>
        <p:grpSpPr>
          <a:xfrm>
            <a:off x="1062795" y="1841680"/>
            <a:ext cx="10447080" cy="2812681"/>
            <a:chOff x="1062795" y="1841680"/>
            <a:chExt cx="10447080" cy="2812681"/>
          </a:xfrm>
        </p:grpSpPr>
        <p:sp>
          <p:nvSpPr>
            <p:cNvPr id="135" name="Arrow: Pentagon 134">
              <a:extLst>
                <a:ext uri="{FF2B5EF4-FFF2-40B4-BE49-F238E27FC236}">
                  <a16:creationId xmlns:a16="http://schemas.microsoft.com/office/drawing/2014/main" id="{440A2E41-E241-486B-9619-BD7CADEE51D9}"/>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Pentagon 137">
              <a:extLst>
                <a:ext uri="{FF2B5EF4-FFF2-40B4-BE49-F238E27FC236}">
                  <a16:creationId xmlns:a16="http://schemas.microsoft.com/office/drawing/2014/main" id="{0E48AB0F-621F-4E44-B9FD-0DF28B32889F}"/>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2501379" y="3008840"/>
              <a:ext cx="2064146" cy="1116637"/>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Enriched Documents</a:t>
              </a:r>
            </a:p>
          </p:txBody>
        </p:sp>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Source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5126944" y="184168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38" name="Picture 37">
              <a:extLst>
                <a:ext uri="{FF2B5EF4-FFF2-40B4-BE49-F238E27FC236}">
                  <a16:creationId xmlns:a16="http://schemas.microsoft.com/office/drawing/2014/main" id="{37E146F8-CD43-487F-87F5-3CA304965C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Search Index</a:t>
              </a:r>
            </a:p>
          </p:txBody>
        </p:sp>
        <p:grpSp>
          <p:nvGrpSpPr>
            <p:cNvPr id="24" name="Group 23">
              <a:extLst>
                <a:ext uri="{FF2B5EF4-FFF2-40B4-BE49-F238E27FC236}">
                  <a16:creationId xmlns:a16="http://schemas.microsoft.com/office/drawing/2014/main" id="{73301F15-3B55-4A4F-A5E5-8F20484E7245}"/>
                </a:ext>
              </a:extLst>
            </p:cNvPr>
            <p:cNvGrpSpPr/>
            <p:nvPr/>
          </p:nvGrpSpPr>
          <p:grpSpPr>
            <a:xfrm>
              <a:off x="7993688" y="3190875"/>
              <a:ext cx="628165" cy="671581"/>
              <a:chOff x="7599285" y="1947047"/>
              <a:chExt cx="1137344" cy="1035689"/>
            </a:xfrm>
          </p:grpSpPr>
          <p:sp>
            <p:nvSpPr>
              <p:cNvPr id="3" name="Rectangle 2">
                <a:extLst>
                  <a:ext uri="{FF2B5EF4-FFF2-40B4-BE49-F238E27FC236}">
                    <a16:creationId xmlns:a16="http://schemas.microsoft.com/office/drawing/2014/main" id="{37D3DAD7-CA4F-4827-A0B9-ADDC1D9AC95F}"/>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14A84F0-AF13-4F5A-8B51-6F5A82400B6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ABB9D82B-33EE-4E8C-9C76-0D3807AA158E}"/>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CE8ED75A-D246-4C2A-9304-A699FE64845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034AC8E4-46B9-4AA9-84E8-E40FD7825A08}"/>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FD66460D-6B13-467D-927A-3671E3F840E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Rectangle 47">
                <a:extLst>
                  <a:ext uri="{FF2B5EF4-FFF2-40B4-BE49-F238E27FC236}">
                    <a16:creationId xmlns:a16="http://schemas.microsoft.com/office/drawing/2014/main" id="{B6E9B1C1-86A8-45B2-8EEC-F63CE504B658}"/>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3D92171E-1324-4AE4-AF61-7A4A44E6A0E9}"/>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8EEFBCB1-FA61-4E20-8FD3-B739035B0EB4}"/>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062791E0-9CCE-4EAD-83B0-8CAD0A9C6C92}"/>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8964F59-917E-458D-9F3D-998E08F5D1F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8" name="Rectangle 57">
                <a:extLst>
                  <a:ext uri="{FF2B5EF4-FFF2-40B4-BE49-F238E27FC236}">
                    <a16:creationId xmlns:a16="http://schemas.microsoft.com/office/drawing/2014/main" id="{AF2F46B7-6317-44DC-82EE-C76E8D14A304}"/>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88711D41-0DCB-4ADD-B187-47FA88AB0C8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AD2364A4-7F42-46E7-8AC7-1A6BA7C86D65}"/>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D8E28A66-6F02-4BA9-A81C-C7D8F7F1563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DEFF559-3074-4DEE-B1D3-54DD5134A869}"/>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B89974D-9469-48BA-857C-29F559BAD8EC}"/>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88741453-CEF9-45F0-93C2-7DA3B272C0A1}"/>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82" name="Rectangle 81">
            <a:extLst>
              <a:ext uri="{FF2B5EF4-FFF2-40B4-BE49-F238E27FC236}">
                <a16:creationId xmlns:a16="http://schemas.microsoft.com/office/drawing/2014/main" id="{35155197-5967-4AED-B2CD-5BC4459F70C3}"/>
              </a:ext>
            </a:extLst>
          </p:cNvPr>
          <p:cNvSpPr/>
          <p:nvPr/>
        </p:nvSpPr>
        <p:spPr bwMode="auto">
          <a:xfrm>
            <a:off x="0" y="6226310"/>
            <a:ext cx="4497308"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83" name="Rectangle 82">
            <a:extLst>
              <a:ext uri="{FF2B5EF4-FFF2-40B4-BE49-F238E27FC236}">
                <a16:creationId xmlns:a16="http://schemas.microsoft.com/office/drawing/2014/main" id="{58A88EBF-07DD-4DD1-9EDD-37CA29E3E547}"/>
              </a:ext>
            </a:extLst>
          </p:cNvPr>
          <p:cNvSpPr/>
          <p:nvPr/>
        </p:nvSpPr>
        <p:spPr bwMode="auto">
          <a:xfrm>
            <a:off x="4565525" y="6226310"/>
            <a:ext cx="4761719"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85" name="Rectangle 84">
            <a:extLst>
              <a:ext uri="{FF2B5EF4-FFF2-40B4-BE49-F238E27FC236}">
                <a16:creationId xmlns:a16="http://schemas.microsoft.com/office/drawing/2014/main" id="{72B02A67-67BC-41E2-8AD4-1E9AF8F17671}"/>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
        <p:nvSpPr>
          <p:cNvPr id="5" name="Rectangle 4">
            <a:extLst>
              <a:ext uri="{FF2B5EF4-FFF2-40B4-BE49-F238E27FC236}">
                <a16:creationId xmlns:a16="http://schemas.microsoft.com/office/drawing/2014/main" id="{86FAF05C-A90C-4C9E-B45B-FC76B8E79A70}"/>
              </a:ext>
            </a:extLst>
          </p:cNvPr>
          <p:cNvSpPr/>
          <p:nvPr/>
        </p:nvSpPr>
        <p:spPr bwMode="auto">
          <a:xfrm>
            <a:off x="4565526" y="1606731"/>
            <a:ext cx="7626474" cy="386660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21978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EFFE60-1EAD-4DA9-87B4-751EBFF5456A}"/>
              </a:ext>
            </a:extLst>
          </p:cNvPr>
          <p:cNvSpPr/>
          <p:nvPr/>
        </p:nvSpPr>
        <p:spPr bwMode="auto">
          <a:xfrm>
            <a:off x="6319520" y="-1"/>
            <a:ext cx="5872480" cy="6858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38C07F7-8AE8-4DD0-BC7E-622D4B1E65FA}"/>
              </a:ext>
            </a:extLst>
          </p:cNvPr>
          <p:cNvSpPr/>
          <p:nvPr/>
        </p:nvSpPr>
        <p:spPr bwMode="auto">
          <a:xfrm>
            <a:off x="6954016" y="1985018"/>
            <a:ext cx="1845564" cy="23661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b="1">
                <a:solidFill>
                  <a:schemeClr val="tx1"/>
                </a:solidFill>
              </a:rPr>
              <a:t>Document Cracking</a:t>
            </a:r>
          </a:p>
        </p:txBody>
      </p:sp>
      <p:sp>
        <p:nvSpPr>
          <p:cNvPr id="3" name="Content Placeholder 2">
            <a:extLst>
              <a:ext uri="{FF2B5EF4-FFF2-40B4-BE49-F238E27FC236}">
                <a16:creationId xmlns:a16="http://schemas.microsoft.com/office/drawing/2014/main" id="{D055FBBD-8F5E-4C4D-9733-AD9AD3C75F77}"/>
              </a:ext>
            </a:extLst>
          </p:cNvPr>
          <p:cNvSpPr>
            <a:spLocks noGrp="1"/>
          </p:cNvSpPr>
          <p:nvPr>
            <p:ph idx="1"/>
          </p:nvPr>
        </p:nvSpPr>
        <p:spPr>
          <a:xfrm>
            <a:off x="584200" y="1083813"/>
            <a:ext cx="5168900" cy="3841052"/>
          </a:xfrm>
        </p:spPr>
        <p:txBody>
          <a:bodyPr vert="horz" wrap="square" lIns="0" tIns="0" rIns="0" bIns="0" rtlCol="0" anchor="t">
            <a:spAutoFit/>
          </a:bodyPr>
          <a:lstStyle/>
          <a:p>
            <a:r>
              <a:rPr lang="en-US" dirty="0">
                <a:solidFill>
                  <a:schemeClr val="tx1"/>
                </a:solidFill>
                <a:latin typeface="Segoe UI Semilight"/>
                <a:cs typeface="Segoe UI Semilight"/>
              </a:rPr>
              <a:t>Built-in connectors</a:t>
            </a:r>
          </a:p>
          <a:p>
            <a:pPr lvl="1"/>
            <a:r>
              <a:rPr lang="en-US" dirty="0">
                <a:solidFill>
                  <a:schemeClr val="tx1"/>
                </a:solidFill>
              </a:rPr>
              <a:t>Blob Storage</a:t>
            </a:r>
            <a:endParaRPr lang="en-US" dirty="0">
              <a:solidFill>
                <a:schemeClr val="tx1"/>
              </a:solidFill>
              <a:cs typeface="Segoe UI"/>
            </a:endParaRPr>
          </a:p>
          <a:p>
            <a:pPr lvl="1"/>
            <a:r>
              <a:rPr lang="en-US" dirty="0">
                <a:solidFill>
                  <a:schemeClr val="tx1"/>
                </a:solidFill>
              </a:rPr>
              <a:t>Azure SQL</a:t>
            </a:r>
            <a:endParaRPr lang="en-US" dirty="0">
              <a:solidFill>
                <a:schemeClr val="tx1"/>
              </a:solidFill>
              <a:cs typeface="Segoe UI"/>
            </a:endParaRPr>
          </a:p>
          <a:p>
            <a:pPr lvl="1"/>
            <a:r>
              <a:rPr lang="en-US" dirty="0">
                <a:solidFill>
                  <a:schemeClr val="tx1"/>
                </a:solidFill>
              </a:rPr>
              <a:t>Cosmos DB</a:t>
            </a:r>
            <a:endParaRPr lang="en-US" dirty="0">
              <a:solidFill>
                <a:schemeClr val="tx1"/>
              </a:solidFill>
              <a:cs typeface="Segoe UI"/>
            </a:endParaRPr>
          </a:p>
          <a:p>
            <a:pPr lvl="1"/>
            <a:r>
              <a:rPr lang="en-US" dirty="0">
                <a:solidFill>
                  <a:schemeClr val="tx1"/>
                </a:solidFill>
              </a:rPr>
              <a:t>Azure Tables</a:t>
            </a:r>
          </a:p>
          <a:p>
            <a:pPr lvl="1"/>
            <a:r>
              <a:rPr lang="en-US" dirty="0">
                <a:solidFill>
                  <a:schemeClr val="tx1"/>
                </a:solidFill>
              </a:rPr>
              <a:t>ADLS Gen2 (</a:t>
            </a:r>
            <a:r>
              <a:rPr lang="en-US" b="1" dirty="0">
                <a:solidFill>
                  <a:schemeClr val="tx1"/>
                </a:solidFill>
              </a:rPr>
              <a:t>new!</a:t>
            </a:r>
            <a:r>
              <a:rPr lang="en-US" dirty="0">
                <a:solidFill>
                  <a:schemeClr val="tx1"/>
                </a:solidFill>
              </a:rPr>
              <a:t> - gated public preview!)</a:t>
            </a:r>
            <a:br>
              <a:rPr lang="en-US" dirty="0"/>
            </a:br>
            <a:br>
              <a:rPr lang="en-US" dirty="0"/>
            </a:br>
            <a:endParaRPr lang="en-US">
              <a:solidFill>
                <a:schemeClr val="tx1"/>
              </a:solidFill>
              <a:cs typeface="Segoe UI"/>
            </a:endParaRPr>
          </a:p>
          <a:p>
            <a:r>
              <a:rPr lang="en-US" dirty="0">
                <a:solidFill>
                  <a:schemeClr val="tx1"/>
                </a:solidFill>
                <a:latin typeface="Segoe UI Semilight"/>
                <a:cs typeface="Segoe UI Semilight"/>
              </a:rPr>
              <a:t>File formats supported in</a:t>
            </a:r>
            <a:br>
              <a:rPr lang="en-US" dirty="0"/>
            </a:br>
            <a:r>
              <a:rPr lang="en-US" dirty="0">
                <a:solidFill>
                  <a:schemeClr val="tx1"/>
                </a:solidFill>
                <a:latin typeface="Segoe UI Semilight"/>
                <a:cs typeface="Segoe UI Semilight"/>
              </a:rPr>
              <a:t>blob storage</a:t>
            </a:r>
          </a:p>
        </p:txBody>
      </p:sp>
      <p:sp>
        <p:nvSpPr>
          <p:cNvPr id="4" name="Content Placeholder 2">
            <a:extLst>
              <a:ext uri="{FF2B5EF4-FFF2-40B4-BE49-F238E27FC236}">
                <a16:creationId xmlns:a16="http://schemas.microsoft.com/office/drawing/2014/main" id="{169F6F3A-A7AB-4AB8-A1F1-FDA64B04AC2C}"/>
              </a:ext>
            </a:extLst>
          </p:cNvPr>
          <p:cNvSpPr txBox="1">
            <a:spLocks/>
          </p:cNvSpPr>
          <p:nvPr/>
        </p:nvSpPr>
        <p:spPr>
          <a:xfrm>
            <a:off x="6629399" y="1435503"/>
            <a:ext cx="4977383" cy="13419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540EF241-5B33-4272-A9E5-D57CB20FA856}"/>
              </a:ext>
            </a:extLst>
          </p:cNvPr>
          <p:cNvSpPr/>
          <p:nvPr/>
        </p:nvSpPr>
        <p:spPr>
          <a:xfrm>
            <a:off x="1858605" y="5354769"/>
            <a:ext cx="1259552" cy="1138773"/>
          </a:xfrm>
          <a:prstGeom prst="rect">
            <a:avLst/>
          </a:prstGeom>
        </p:spPr>
        <p:txBody>
          <a:bodyPr wrap="square">
            <a:spAutoFit/>
          </a:body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rtf</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json</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html</a:t>
            </a:r>
          </a:p>
        </p:txBody>
      </p:sp>
      <p:sp>
        <p:nvSpPr>
          <p:cNvPr id="12" name="Rectangle 11">
            <a:extLst>
              <a:ext uri="{FF2B5EF4-FFF2-40B4-BE49-F238E27FC236}">
                <a16:creationId xmlns:a16="http://schemas.microsoft.com/office/drawing/2014/main" id="{D4857FBF-6272-4B76-BD82-F6C63B8E012F}"/>
              </a:ext>
            </a:extLst>
          </p:cNvPr>
          <p:cNvSpPr/>
          <p:nvPr/>
        </p:nvSpPr>
        <p:spPr bwMode="auto">
          <a:xfrm>
            <a:off x="6914085" y="1948766"/>
            <a:ext cx="1845564" cy="23661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67A33DFA-B037-4A5A-BA68-4BFA44A44CA6}"/>
              </a:ext>
            </a:extLst>
          </p:cNvPr>
          <p:cNvPicPr>
            <a:picLocks noChangeAspect="1"/>
          </p:cNvPicPr>
          <p:nvPr/>
        </p:nvPicPr>
        <p:blipFill>
          <a:blip r:embed="rId3"/>
          <a:stretch>
            <a:fillRect/>
          </a:stretch>
        </p:blipFill>
        <p:spPr>
          <a:xfrm>
            <a:off x="6874154" y="1905250"/>
            <a:ext cx="1845564" cy="2366108"/>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5804902A-ABAA-481B-BF29-5F3373C09517}"/>
              </a:ext>
            </a:extLst>
          </p:cNvPr>
          <p:cNvPicPr>
            <a:picLocks noChangeAspect="1"/>
          </p:cNvPicPr>
          <p:nvPr/>
        </p:nvPicPr>
        <p:blipFill rotWithShape="1">
          <a:blip r:embed="rId4"/>
          <a:srcRect l="28029" t="10256" r="27823" b="10179"/>
          <a:stretch/>
        </p:blipFill>
        <p:spPr>
          <a:xfrm>
            <a:off x="8259845" y="3813703"/>
            <a:ext cx="634829" cy="621791"/>
          </a:xfrm>
          <a:prstGeom prst="rect">
            <a:avLst/>
          </a:prstGeom>
        </p:spPr>
      </p:pic>
      <p:cxnSp>
        <p:nvCxnSpPr>
          <p:cNvPr id="15" name="Straight Arrow Connector 14">
            <a:extLst>
              <a:ext uri="{FF2B5EF4-FFF2-40B4-BE49-F238E27FC236}">
                <a16:creationId xmlns:a16="http://schemas.microsoft.com/office/drawing/2014/main" id="{C7D91625-E062-4DBF-A200-703195212633}"/>
              </a:ext>
            </a:extLst>
          </p:cNvPr>
          <p:cNvCxnSpPr>
            <a:cxnSpLocks/>
          </p:cNvCxnSpPr>
          <p:nvPr/>
        </p:nvCxnSpPr>
        <p:spPr>
          <a:xfrm>
            <a:off x="9054999" y="2210104"/>
            <a:ext cx="1265530" cy="0"/>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DEA79EFD-F8C2-42D1-94BE-56A9F6986C18}"/>
              </a:ext>
            </a:extLst>
          </p:cNvPr>
          <p:cNvCxnSpPr>
            <a:cxnSpLocks/>
          </p:cNvCxnSpPr>
          <p:nvPr/>
        </p:nvCxnSpPr>
        <p:spPr>
          <a:xfrm>
            <a:off x="9054999" y="3157728"/>
            <a:ext cx="1265530" cy="0"/>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sp>
        <p:nvSpPr>
          <p:cNvPr id="18" name="Rectangle 17">
            <a:extLst>
              <a:ext uri="{FF2B5EF4-FFF2-40B4-BE49-F238E27FC236}">
                <a16:creationId xmlns:a16="http://schemas.microsoft.com/office/drawing/2014/main" id="{EFB0AC21-6451-4E81-B49F-1F7937238EF6}"/>
              </a:ext>
            </a:extLst>
          </p:cNvPr>
          <p:cNvSpPr/>
          <p:nvPr/>
        </p:nvSpPr>
        <p:spPr bwMode="auto">
          <a:xfrm>
            <a:off x="10556947" y="1899208"/>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a:t>
            </a:r>
          </a:p>
        </p:txBody>
      </p:sp>
      <p:sp>
        <p:nvSpPr>
          <p:cNvPr id="19" name="Rectangle 18">
            <a:extLst>
              <a:ext uri="{FF2B5EF4-FFF2-40B4-BE49-F238E27FC236}">
                <a16:creationId xmlns:a16="http://schemas.microsoft.com/office/drawing/2014/main" id="{B9CC9390-308D-420B-931F-2E5B6F8D3100}"/>
              </a:ext>
            </a:extLst>
          </p:cNvPr>
          <p:cNvSpPr/>
          <p:nvPr/>
        </p:nvSpPr>
        <p:spPr bwMode="auto">
          <a:xfrm>
            <a:off x="10556946" y="2873243"/>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metadata</a:t>
            </a:r>
          </a:p>
        </p:txBody>
      </p:sp>
      <p:cxnSp>
        <p:nvCxnSpPr>
          <p:cNvPr id="16" name="Straight Arrow Connector 15">
            <a:extLst>
              <a:ext uri="{FF2B5EF4-FFF2-40B4-BE49-F238E27FC236}">
                <a16:creationId xmlns:a16="http://schemas.microsoft.com/office/drawing/2014/main" id="{26E0E7C4-51D7-4436-B265-26A7A43360D7}"/>
              </a:ext>
            </a:extLst>
          </p:cNvPr>
          <p:cNvCxnSpPr>
            <a:cxnSpLocks/>
          </p:cNvCxnSpPr>
          <p:nvPr/>
        </p:nvCxnSpPr>
        <p:spPr>
          <a:xfrm>
            <a:off x="9062619" y="4125468"/>
            <a:ext cx="1265530" cy="0"/>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sp>
        <p:nvSpPr>
          <p:cNvPr id="20" name="Rectangle 19">
            <a:extLst>
              <a:ext uri="{FF2B5EF4-FFF2-40B4-BE49-F238E27FC236}">
                <a16:creationId xmlns:a16="http://schemas.microsoft.com/office/drawing/2014/main" id="{11969344-8225-49A9-8EE7-63DE709F8B67}"/>
              </a:ext>
            </a:extLst>
          </p:cNvPr>
          <p:cNvSpPr/>
          <p:nvPr/>
        </p:nvSpPr>
        <p:spPr bwMode="auto">
          <a:xfrm>
            <a:off x="10564566" y="3840983"/>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images</a:t>
            </a:r>
          </a:p>
        </p:txBody>
      </p:sp>
      <p:sp>
        <p:nvSpPr>
          <p:cNvPr id="6" name="Rectangle 5">
            <a:extLst>
              <a:ext uri="{FF2B5EF4-FFF2-40B4-BE49-F238E27FC236}">
                <a16:creationId xmlns:a16="http://schemas.microsoft.com/office/drawing/2014/main" id="{514ACDB8-AA76-40FB-9181-1B773B6217E3}"/>
              </a:ext>
            </a:extLst>
          </p:cNvPr>
          <p:cNvSpPr/>
          <p:nvPr/>
        </p:nvSpPr>
        <p:spPr>
          <a:xfrm>
            <a:off x="3215640" y="5354769"/>
            <a:ext cx="1158240" cy="1138773"/>
          </a:xfrm>
          <a:prstGeom prst="rect">
            <a:avLst/>
          </a:prstGeom>
        </p:spPr>
        <p:txBody>
          <a:bodyPr wrap="square">
            <a:spAutoFit/>
          </a:body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doc</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ppt</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err="1">
                <a:ln>
                  <a:noFill/>
                </a:ln>
                <a:solidFill>
                  <a:srgbClr val="1A1A1A"/>
                </a:solidFill>
                <a:effectLst/>
                <a:uLnTx/>
                <a:uFillTx/>
                <a:latin typeface="Segoe UI"/>
                <a:ea typeface="+mn-ea"/>
                <a:cs typeface="+mn-cs"/>
              </a:rPr>
              <a:t>xls</a:t>
            </a: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6C4B25C5-ABBB-4C60-BD11-F34833CF0A34}"/>
              </a:ext>
            </a:extLst>
          </p:cNvPr>
          <p:cNvSpPr/>
          <p:nvPr/>
        </p:nvSpPr>
        <p:spPr>
          <a:xfrm>
            <a:off x="581152" y="5354769"/>
            <a:ext cx="1179971" cy="1138773"/>
          </a:xfrm>
          <a:prstGeom prst="rect">
            <a:avLst/>
          </a:prstGeom>
        </p:spPr>
        <p:txBody>
          <a:bodyPr wrap="square">
            <a:spAutoFit/>
          </a:body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pdf</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xml</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err="1">
                <a:ln>
                  <a:noFill/>
                </a:ln>
                <a:solidFill>
                  <a:srgbClr val="1A1A1A"/>
                </a:solidFill>
                <a:effectLst/>
                <a:uLnTx/>
                <a:uFillTx/>
                <a:latin typeface="Segoe UI"/>
                <a:ea typeface="+mn-ea"/>
                <a:cs typeface="+mn-cs"/>
              </a:rPr>
              <a:t>png</a:t>
            </a: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2015357A-C263-475B-9C85-FFD7B017A77C}"/>
              </a:ext>
            </a:extLst>
          </p:cNvPr>
          <p:cNvSpPr/>
          <p:nvPr/>
        </p:nvSpPr>
        <p:spPr>
          <a:xfrm>
            <a:off x="4471363" y="5354769"/>
            <a:ext cx="1158240" cy="1138773"/>
          </a:xfrm>
          <a:prstGeom prst="rect">
            <a:avLst/>
          </a:prstGeom>
        </p:spPr>
        <p:txBody>
          <a:bodyPr wrap="square">
            <a:spAutoFit/>
          </a:body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jpg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tiff</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bmp</a:t>
            </a:r>
          </a:p>
        </p:txBody>
      </p:sp>
    </p:spTree>
    <p:extLst>
      <p:ext uri="{BB962C8B-B14F-4D97-AF65-F5344CB8AC3E}">
        <p14:creationId xmlns:p14="http://schemas.microsoft.com/office/powerpoint/2010/main" val="1039855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2" y="457200"/>
            <a:ext cx="4186937" cy="861774"/>
          </a:xfrm>
        </p:spPr>
        <p:txBody>
          <a:bodyPr/>
          <a:lstStyle/>
          <a:p>
            <a:r>
              <a:rPr lang="en-US" dirty="0">
                <a:solidFill>
                  <a:schemeClr val="tx1"/>
                </a:solidFill>
              </a:rPr>
              <a:t>Cognitive Search</a:t>
            </a:r>
            <a:br>
              <a:rPr lang="en-US" dirty="0">
                <a:solidFill>
                  <a:schemeClr val="tx1"/>
                </a:solidFill>
              </a:rPr>
            </a:br>
            <a:r>
              <a:rPr lang="en-US" sz="2000" dirty="0">
                <a:solidFill>
                  <a:schemeClr val="tx1"/>
                </a:solidFill>
              </a:rPr>
              <a:t>A new capability of Azure Search</a:t>
            </a:r>
            <a:endParaRPr lang="en-US" dirty="0">
              <a:solidFill>
                <a:schemeClr val="tx1"/>
              </a:solidFill>
            </a:endParaRPr>
          </a:p>
        </p:txBody>
      </p:sp>
      <p:grpSp>
        <p:nvGrpSpPr>
          <p:cNvPr id="4" name="Group 3">
            <a:extLst>
              <a:ext uri="{FF2B5EF4-FFF2-40B4-BE49-F238E27FC236}">
                <a16:creationId xmlns:a16="http://schemas.microsoft.com/office/drawing/2014/main" id="{0791C854-0F5E-421A-A876-D252E36C4E26}"/>
              </a:ext>
            </a:extLst>
          </p:cNvPr>
          <p:cNvGrpSpPr/>
          <p:nvPr/>
        </p:nvGrpSpPr>
        <p:grpSpPr>
          <a:xfrm>
            <a:off x="1062795" y="1841680"/>
            <a:ext cx="10447080" cy="2812681"/>
            <a:chOff x="1062795" y="1841680"/>
            <a:chExt cx="10447080" cy="2812681"/>
          </a:xfrm>
        </p:grpSpPr>
        <p:sp>
          <p:nvSpPr>
            <p:cNvPr id="135" name="Arrow: Pentagon 134">
              <a:extLst>
                <a:ext uri="{FF2B5EF4-FFF2-40B4-BE49-F238E27FC236}">
                  <a16:creationId xmlns:a16="http://schemas.microsoft.com/office/drawing/2014/main" id="{440A2E41-E241-486B-9619-BD7CADEE51D9}"/>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Pentagon 137">
              <a:extLst>
                <a:ext uri="{FF2B5EF4-FFF2-40B4-BE49-F238E27FC236}">
                  <a16:creationId xmlns:a16="http://schemas.microsoft.com/office/drawing/2014/main" id="{0E48AB0F-621F-4E44-B9FD-0DF28B32889F}"/>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2501379" y="3008840"/>
              <a:ext cx="2064146" cy="1116637"/>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Enriched Documents</a:t>
              </a:r>
            </a:p>
          </p:txBody>
        </p:sp>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Source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5126944" y="184168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38" name="Picture 37">
              <a:extLst>
                <a:ext uri="{FF2B5EF4-FFF2-40B4-BE49-F238E27FC236}">
                  <a16:creationId xmlns:a16="http://schemas.microsoft.com/office/drawing/2014/main" id="{37E146F8-CD43-487F-87F5-3CA304965C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Search Index</a:t>
              </a:r>
            </a:p>
          </p:txBody>
        </p:sp>
        <p:grpSp>
          <p:nvGrpSpPr>
            <p:cNvPr id="24" name="Group 23">
              <a:extLst>
                <a:ext uri="{FF2B5EF4-FFF2-40B4-BE49-F238E27FC236}">
                  <a16:creationId xmlns:a16="http://schemas.microsoft.com/office/drawing/2014/main" id="{73301F15-3B55-4A4F-A5E5-8F20484E7245}"/>
                </a:ext>
              </a:extLst>
            </p:cNvPr>
            <p:cNvGrpSpPr/>
            <p:nvPr/>
          </p:nvGrpSpPr>
          <p:grpSpPr>
            <a:xfrm>
              <a:off x="7993688" y="3190875"/>
              <a:ext cx="628165" cy="671581"/>
              <a:chOff x="7599285" y="1947047"/>
              <a:chExt cx="1137344" cy="1035689"/>
            </a:xfrm>
          </p:grpSpPr>
          <p:sp>
            <p:nvSpPr>
              <p:cNvPr id="3" name="Rectangle 2">
                <a:extLst>
                  <a:ext uri="{FF2B5EF4-FFF2-40B4-BE49-F238E27FC236}">
                    <a16:creationId xmlns:a16="http://schemas.microsoft.com/office/drawing/2014/main" id="{37D3DAD7-CA4F-4827-A0B9-ADDC1D9AC95F}"/>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14A84F0-AF13-4F5A-8B51-6F5A82400B6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ABB9D82B-33EE-4E8C-9C76-0D3807AA158E}"/>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CE8ED75A-D246-4C2A-9304-A699FE64845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034AC8E4-46B9-4AA9-84E8-E40FD7825A08}"/>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FD66460D-6B13-467D-927A-3671E3F840E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Rectangle 47">
                <a:extLst>
                  <a:ext uri="{FF2B5EF4-FFF2-40B4-BE49-F238E27FC236}">
                    <a16:creationId xmlns:a16="http://schemas.microsoft.com/office/drawing/2014/main" id="{B6E9B1C1-86A8-45B2-8EEC-F63CE504B658}"/>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3D92171E-1324-4AE4-AF61-7A4A44E6A0E9}"/>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8EEFBCB1-FA61-4E20-8FD3-B739035B0EB4}"/>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062791E0-9CCE-4EAD-83B0-8CAD0A9C6C92}"/>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8964F59-917E-458D-9F3D-998E08F5D1F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8" name="Rectangle 57">
                <a:extLst>
                  <a:ext uri="{FF2B5EF4-FFF2-40B4-BE49-F238E27FC236}">
                    <a16:creationId xmlns:a16="http://schemas.microsoft.com/office/drawing/2014/main" id="{AF2F46B7-6317-44DC-82EE-C76E8D14A304}"/>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88711D41-0DCB-4ADD-B187-47FA88AB0C8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AD2364A4-7F42-46E7-8AC7-1A6BA7C86D65}"/>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D8E28A66-6F02-4BA9-A81C-C7D8F7F1563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DEFF559-3074-4DEE-B1D3-54DD5134A869}"/>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B89974D-9469-48BA-857C-29F559BAD8EC}"/>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88741453-CEF9-45F0-93C2-7DA3B272C0A1}"/>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82" name="Rectangle 81">
            <a:extLst>
              <a:ext uri="{FF2B5EF4-FFF2-40B4-BE49-F238E27FC236}">
                <a16:creationId xmlns:a16="http://schemas.microsoft.com/office/drawing/2014/main" id="{35155197-5967-4AED-B2CD-5BC4459F70C3}"/>
              </a:ext>
            </a:extLst>
          </p:cNvPr>
          <p:cNvSpPr/>
          <p:nvPr/>
        </p:nvSpPr>
        <p:spPr bwMode="auto">
          <a:xfrm>
            <a:off x="0" y="6226310"/>
            <a:ext cx="4497308"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83" name="Rectangle 82">
            <a:extLst>
              <a:ext uri="{FF2B5EF4-FFF2-40B4-BE49-F238E27FC236}">
                <a16:creationId xmlns:a16="http://schemas.microsoft.com/office/drawing/2014/main" id="{58A88EBF-07DD-4DD1-9EDD-37CA29E3E547}"/>
              </a:ext>
            </a:extLst>
          </p:cNvPr>
          <p:cNvSpPr/>
          <p:nvPr/>
        </p:nvSpPr>
        <p:spPr bwMode="auto">
          <a:xfrm>
            <a:off x="4565525" y="6226310"/>
            <a:ext cx="4761719"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85" name="Rectangle 84">
            <a:extLst>
              <a:ext uri="{FF2B5EF4-FFF2-40B4-BE49-F238E27FC236}">
                <a16:creationId xmlns:a16="http://schemas.microsoft.com/office/drawing/2014/main" id="{72B02A67-67BC-41E2-8AD4-1E9AF8F17671}"/>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
        <p:nvSpPr>
          <p:cNvPr id="5" name="Rectangle 4">
            <a:extLst>
              <a:ext uri="{FF2B5EF4-FFF2-40B4-BE49-F238E27FC236}">
                <a16:creationId xmlns:a16="http://schemas.microsoft.com/office/drawing/2014/main" id="{86FAF05C-A90C-4C9E-B45B-FC76B8E79A70}"/>
              </a:ext>
            </a:extLst>
          </p:cNvPr>
          <p:cNvSpPr/>
          <p:nvPr/>
        </p:nvSpPr>
        <p:spPr bwMode="auto">
          <a:xfrm>
            <a:off x="9003792" y="1606731"/>
            <a:ext cx="3188208" cy="386660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9AC1B12E-877F-41AA-BCAC-6BF3A41C57C0}"/>
              </a:ext>
            </a:extLst>
          </p:cNvPr>
          <p:cNvSpPr/>
          <p:nvPr/>
        </p:nvSpPr>
        <p:spPr bwMode="auto">
          <a:xfrm>
            <a:off x="352025" y="1841680"/>
            <a:ext cx="3844063" cy="386660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949551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4C9A9F2-3C03-4B6C-B9FF-911F96FA068F}"/>
              </a:ext>
            </a:extLst>
          </p:cNvPr>
          <p:cNvGrpSpPr/>
          <p:nvPr/>
        </p:nvGrpSpPr>
        <p:grpSpPr>
          <a:xfrm>
            <a:off x="4941888" y="558804"/>
            <a:ext cx="6464328" cy="6244669"/>
            <a:chOff x="6633607" y="242252"/>
            <a:chExt cx="6464328" cy="6244669"/>
          </a:xfrm>
        </p:grpSpPr>
        <p:grpSp>
          <p:nvGrpSpPr>
            <p:cNvPr id="4" name="Group 3">
              <a:extLst>
                <a:ext uri="{FF2B5EF4-FFF2-40B4-BE49-F238E27FC236}">
                  <a16:creationId xmlns:a16="http://schemas.microsoft.com/office/drawing/2014/main" id="{E19556CD-AADE-48C6-A7EB-37B372754303}"/>
                </a:ext>
              </a:extLst>
            </p:cNvPr>
            <p:cNvGrpSpPr/>
            <p:nvPr/>
          </p:nvGrpSpPr>
          <p:grpSpPr>
            <a:xfrm>
              <a:off x="6633607" y="242252"/>
              <a:ext cx="6254679" cy="2365055"/>
              <a:chOff x="5528826" y="2229132"/>
              <a:chExt cx="6254679" cy="2365055"/>
            </a:xfrm>
          </p:grpSpPr>
          <p:sp>
            <p:nvSpPr>
              <p:cNvPr id="13" name="TextBox 12">
                <a:extLst>
                  <a:ext uri="{FF2B5EF4-FFF2-40B4-BE49-F238E27FC236}">
                    <a16:creationId xmlns:a16="http://schemas.microsoft.com/office/drawing/2014/main" id="{71759BBF-A77C-470B-984D-E82D18142547}"/>
                  </a:ext>
                </a:extLst>
              </p:cNvPr>
              <p:cNvSpPr txBox="1"/>
              <p:nvPr/>
            </p:nvSpPr>
            <p:spPr>
              <a:xfrm>
                <a:off x="6607343" y="2229132"/>
                <a:ext cx="5176162" cy="2365055"/>
              </a:xfrm>
              <a:prstGeom prst="rect">
                <a:avLst/>
              </a:prstGeom>
              <a:noFill/>
              <a:ln>
                <a:noFill/>
              </a:ln>
            </p:spPr>
            <p:txBody>
              <a:bodyPr wrap="square" lIns="179285" tIns="143407" rIns="224106"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2000" b="1" i="0" u="none" strike="noStrike" kern="0" cap="none" spc="0" normalizeH="0" baseline="0" noProof="0" dirty="0">
                    <a:ln w="3175">
                      <a:noFill/>
                    </a:ln>
                    <a:solidFill>
                      <a:srgbClr val="191A1F"/>
                    </a:solidFill>
                    <a:effectLst/>
                    <a:uLnTx/>
                    <a:uFillTx/>
                    <a:latin typeface="Segoe UI Semibold"/>
                    <a:ea typeface="Segoe UI Semilight" charset="0"/>
                    <a:cs typeface="Segoe UI Semilight" charset="0"/>
                  </a:rPr>
                  <a:t>Natural Language Processing</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Key Phrase Extraction </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Sentiment Analysis</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Organization Entity Extraction</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Location Entity Extraction </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Persons Entity Extraction</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Language Detection</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Text Translation</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endPar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endParaRPr>
              </a:p>
            </p:txBody>
          </p:sp>
          <p:grpSp>
            <p:nvGrpSpPr>
              <p:cNvPr id="14" name="Group 13">
                <a:extLst>
                  <a:ext uri="{FF2B5EF4-FFF2-40B4-BE49-F238E27FC236}">
                    <a16:creationId xmlns:a16="http://schemas.microsoft.com/office/drawing/2014/main" id="{DFDAEBF6-6DCB-4282-A422-D6CD5E2CA436}"/>
                  </a:ext>
                </a:extLst>
              </p:cNvPr>
              <p:cNvGrpSpPr/>
              <p:nvPr/>
            </p:nvGrpSpPr>
            <p:grpSpPr>
              <a:xfrm>
                <a:off x="5528826" y="2449868"/>
                <a:ext cx="987530" cy="987528"/>
                <a:chOff x="5528826" y="2449868"/>
                <a:chExt cx="987530" cy="987528"/>
              </a:xfrm>
            </p:grpSpPr>
            <p:sp>
              <p:nvSpPr>
                <p:cNvPr id="15" name="Oval 14">
                  <a:extLst>
                    <a:ext uri="{FF2B5EF4-FFF2-40B4-BE49-F238E27FC236}">
                      <a16:creationId xmlns:a16="http://schemas.microsoft.com/office/drawing/2014/main" id="{5DC999FD-BC11-4DD6-AFA0-5F4A70E3CB3F}"/>
                    </a:ext>
                  </a:extLst>
                </p:cNvPr>
                <p:cNvSpPr/>
                <p:nvPr/>
              </p:nvSpPr>
              <p:spPr bwMode="auto">
                <a:xfrm>
                  <a:off x="5528826" y="2449868"/>
                  <a:ext cx="987530" cy="987528"/>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people_23" title="Icon of a person with a chat bubble above them">
                  <a:extLst>
                    <a:ext uri="{FF2B5EF4-FFF2-40B4-BE49-F238E27FC236}">
                      <a16:creationId xmlns:a16="http://schemas.microsoft.com/office/drawing/2014/main" id="{A5625B8C-314D-4F06-96AC-02ACFDEC9F41}"/>
                    </a:ext>
                  </a:extLst>
                </p:cNvPr>
                <p:cNvSpPr>
                  <a:spLocks noChangeAspect="1" noEditPoints="1"/>
                </p:cNvSpPr>
                <p:nvPr/>
              </p:nvSpPr>
              <p:spPr bwMode="auto">
                <a:xfrm>
                  <a:off x="5748928" y="2672865"/>
                  <a:ext cx="547326" cy="541534"/>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222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5" name="TextBox 4">
              <a:extLst>
                <a:ext uri="{FF2B5EF4-FFF2-40B4-BE49-F238E27FC236}">
                  <a16:creationId xmlns:a16="http://schemas.microsoft.com/office/drawing/2014/main" id="{799457F9-91A4-4706-8BC0-7D1D987704A9}"/>
                </a:ext>
              </a:extLst>
            </p:cNvPr>
            <p:cNvSpPr txBox="1"/>
            <p:nvPr/>
          </p:nvSpPr>
          <p:spPr>
            <a:xfrm>
              <a:off x="7709752" y="2735018"/>
              <a:ext cx="5388183" cy="2143456"/>
            </a:xfrm>
            <a:prstGeom prst="rect">
              <a:avLst/>
            </a:prstGeom>
            <a:noFill/>
            <a:ln>
              <a:noFill/>
            </a:ln>
          </p:spPr>
          <p:txBody>
            <a:bodyPr wrap="square" lIns="179259" tIns="143407" rIns="179259"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2000" b="0" i="0" u="none" strike="noStrike" kern="0" cap="none" spc="0" normalizeH="0" baseline="0" noProof="0" dirty="0">
                  <a:ln w="3175">
                    <a:noFill/>
                  </a:ln>
                  <a:solidFill>
                    <a:srgbClr val="191A1F"/>
                  </a:solidFill>
                  <a:effectLst/>
                  <a:uLnTx/>
                  <a:uFillTx/>
                  <a:latin typeface="Segoe UI Semibold"/>
                  <a:ea typeface="Segoe UI Semilight" charset="0"/>
                  <a:cs typeface="Segoe UI Semilight" charset="0"/>
                </a:rPr>
                <a:t>Image Processing</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Face Detection</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Tag Extraction</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Celebrity Recognition</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Landmark Detection</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Handwriting Recognition</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Printed Text Recognition</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endPar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endParaRPr>
            </a:p>
          </p:txBody>
        </p:sp>
        <p:grpSp>
          <p:nvGrpSpPr>
            <p:cNvPr id="6" name="Group 5">
              <a:extLst>
                <a:ext uri="{FF2B5EF4-FFF2-40B4-BE49-F238E27FC236}">
                  <a16:creationId xmlns:a16="http://schemas.microsoft.com/office/drawing/2014/main" id="{0F0208C7-7A75-4272-913F-C2667A38BC1A}"/>
                </a:ext>
              </a:extLst>
            </p:cNvPr>
            <p:cNvGrpSpPr/>
            <p:nvPr/>
          </p:nvGrpSpPr>
          <p:grpSpPr>
            <a:xfrm>
              <a:off x="6633607" y="4786664"/>
              <a:ext cx="5947660" cy="1700257"/>
              <a:chOff x="5531198" y="4688960"/>
              <a:chExt cx="5947660" cy="1700257"/>
            </a:xfrm>
          </p:grpSpPr>
          <p:sp>
            <p:nvSpPr>
              <p:cNvPr id="11" name="TextBox 10">
                <a:extLst>
                  <a:ext uri="{FF2B5EF4-FFF2-40B4-BE49-F238E27FC236}">
                    <a16:creationId xmlns:a16="http://schemas.microsoft.com/office/drawing/2014/main" id="{6AA5E9A5-4474-4C69-966B-F286A6FA2D60}"/>
                  </a:ext>
                </a:extLst>
              </p:cNvPr>
              <p:cNvSpPr txBox="1"/>
              <p:nvPr/>
            </p:nvSpPr>
            <p:spPr>
              <a:xfrm>
                <a:off x="6607343" y="4688960"/>
                <a:ext cx="4871515" cy="1700257"/>
              </a:xfrm>
              <a:prstGeom prst="rect">
                <a:avLst/>
              </a:prstGeom>
              <a:noFill/>
              <a:ln>
                <a:noFill/>
              </a:ln>
            </p:spPr>
            <p:txBody>
              <a:bodyPr wrap="square" lIns="224106" tIns="143407" rIns="179285"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2000" b="0" i="0" u="none" strike="noStrike" kern="0" cap="none" spc="0" normalizeH="0" baseline="0" noProof="0" dirty="0">
                    <a:ln w="3175">
                      <a:noFill/>
                    </a:ln>
                    <a:solidFill>
                      <a:srgbClr val="191A1F"/>
                    </a:solidFill>
                    <a:effectLst/>
                    <a:uLnTx/>
                    <a:uFillTx/>
                    <a:latin typeface="Segoe UI Semibold"/>
                    <a:ea typeface="Segoe UI Semilight" charset="0"/>
                    <a:cs typeface="Segoe UI Semilight" charset="0"/>
                  </a:rPr>
                  <a:t>Utilities</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Complex Type Shaping</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Text Merging</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Text Splitting</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t>Conditional Skill</a:t>
                </a:r>
                <a:br>
                  <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rPr>
                </a:br>
                <a:endParaRPr kumimoji="0" lang="en-US" sz="1600" b="0" i="0" u="none" strike="noStrike" kern="0" cap="none" spc="0" normalizeH="0" baseline="0" noProof="0" dirty="0">
                  <a:ln w="3175">
                    <a:noFill/>
                  </a:ln>
                  <a:solidFill>
                    <a:srgbClr val="191A1F"/>
                  </a:solidFill>
                  <a:effectLst/>
                  <a:uLnTx/>
                  <a:uFillTx/>
                  <a:latin typeface="Segoe UI Semilight" charset="0"/>
                  <a:ea typeface="Segoe UI Semilight" charset="0"/>
                  <a:cs typeface="Segoe UI Semilight" charset="0"/>
                </a:endParaRPr>
              </a:p>
            </p:txBody>
          </p:sp>
          <p:sp>
            <p:nvSpPr>
              <p:cNvPr id="12" name="Oval 11">
                <a:extLst>
                  <a:ext uri="{FF2B5EF4-FFF2-40B4-BE49-F238E27FC236}">
                    <a16:creationId xmlns:a16="http://schemas.microsoft.com/office/drawing/2014/main" id="{0C6D6C76-5074-4973-A5B5-5A3838511735}"/>
                  </a:ext>
                </a:extLst>
              </p:cNvPr>
              <p:cNvSpPr/>
              <p:nvPr/>
            </p:nvSpPr>
            <p:spPr bwMode="auto">
              <a:xfrm>
                <a:off x="5531198" y="4916901"/>
                <a:ext cx="982786" cy="982785"/>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C0C79973-7FD0-4935-A6C5-D935996B5750}"/>
                </a:ext>
              </a:extLst>
            </p:cNvPr>
            <p:cNvGrpSpPr/>
            <p:nvPr/>
          </p:nvGrpSpPr>
          <p:grpSpPr>
            <a:xfrm>
              <a:off x="6633607" y="2823960"/>
              <a:ext cx="982787" cy="982786"/>
              <a:chOff x="6633607" y="3232685"/>
              <a:chExt cx="982787" cy="982786"/>
            </a:xfrm>
          </p:grpSpPr>
          <p:sp>
            <p:nvSpPr>
              <p:cNvPr id="9" name="Oval 7">
                <a:extLst>
                  <a:ext uri="{FF2B5EF4-FFF2-40B4-BE49-F238E27FC236}">
                    <a16:creationId xmlns:a16="http://schemas.microsoft.com/office/drawing/2014/main" id="{66BEDE78-B1BE-48E5-9F34-70DDD53C3ACD}"/>
                  </a:ext>
                </a:extLst>
              </p:cNvPr>
              <p:cNvSpPr/>
              <p:nvPr/>
            </p:nvSpPr>
            <p:spPr bwMode="auto">
              <a:xfrm>
                <a:off x="6633607" y="3232685"/>
                <a:ext cx="982787" cy="982786"/>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Eye" title="Icon of an eye">
                <a:extLst>
                  <a:ext uri="{FF2B5EF4-FFF2-40B4-BE49-F238E27FC236}">
                    <a16:creationId xmlns:a16="http://schemas.microsoft.com/office/drawing/2014/main" id="{1266F7A7-6B87-49BF-99DC-A674988B27C8}"/>
                  </a:ext>
                </a:extLst>
              </p:cNvPr>
              <p:cNvSpPr>
                <a:spLocks noChangeAspect="1" noEditPoints="1"/>
              </p:cNvSpPr>
              <p:nvPr/>
            </p:nvSpPr>
            <p:spPr bwMode="auto">
              <a:xfrm>
                <a:off x="6823374" y="3560949"/>
                <a:ext cx="590918" cy="3262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 name="Freeform 96" title="Icon of a gear with a wrench">
              <a:extLst>
                <a:ext uri="{FF2B5EF4-FFF2-40B4-BE49-F238E27FC236}">
                  <a16:creationId xmlns:a16="http://schemas.microsoft.com/office/drawing/2014/main" id="{3AEBC6A6-F599-4993-9669-1CA4DBC1E4CC}"/>
                </a:ext>
              </a:extLst>
            </p:cNvPr>
            <p:cNvSpPr>
              <a:spLocks noChangeAspect="1" noEditPoints="1"/>
            </p:cNvSpPr>
            <p:nvPr/>
          </p:nvSpPr>
          <p:spPr bwMode="auto">
            <a:xfrm>
              <a:off x="6913858" y="5285221"/>
              <a:ext cx="487177" cy="44857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7" name="Rectangle 16">
            <a:extLst>
              <a:ext uri="{FF2B5EF4-FFF2-40B4-BE49-F238E27FC236}">
                <a16:creationId xmlns:a16="http://schemas.microsoft.com/office/drawing/2014/main" id="{A1795CAA-0C4F-49EB-BE66-EE5DB0EB32E0}"/>
              </a:ext>
            </a:extLst>
          </p:cNvPr>
          <p:cNvSpPr/>
          <p:nvPr/>
        </p:nvSpPr>
        <p:spPr bwMode="auto">
          <a:xfrm>
            <a:off x="0" y="0"/>
            <a:ext cx="4337050" cy="6858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19B5D02-FCF9-4549-B61C-C3989E6EFCFC}"/>
              </a:ext>
            </a:extLst>
          </p:cNvPr>
          <p:cNvSpPr>
            <a:spLocks noGrp="1"/>
          </p:cNvSpPr>
          <p:nvPr>
            <p:ph type="title"/>
          </p:nvPr>
        </p:nvSpPr>
        <p:spPr>
          <a:xfrm>
            <a:off x="588263" y="2403568"/>
            <a:ext cx="3108526" cy="1661993"/>
          </a:xfrm>
        </p:spPr>
        <p:txBody>
          <a:bodyPr/>
          <a:lstStyle/>
          <a:p>
            <a:r>
              <a:rPr lang="en-US" dirty="0">
                <a:solidFill>
                  <a:schemeClr val="bg1"/>
                </a:solidFill>
              </a:rPr>
              <a:t>Built-in Skills in Multiple Languages</a:t>
            </a:r>
          </a:p>
        </p:txBody>
      </p:sp>
    </p:spTree>
    <p:extLst>
      <p:ext uri="{BB962C8B-B14F-4D97-AF65-F5344CB8AC3E}">
        <p14:creationId xmlns:p14="http://schemas.microsoft.com/office/powerpoint/2010/main" val="4070609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accel="50000" decel="50000" fill="hold" nodeType="withEffect">
                                  <p:stCondLst>
                                    <p:cond delay="400"/>
                                  </p:stCondLst>
                                  <p:childTnLst>
                                    <p:animMotion origin="layout" path="M -2.70833E-6 4.44444E-6 L -0.07213 4.44444E-6 " pathEditMode="relative" rAng="0" ptsTypes="AA">
                                      <p:cBhvr>
                                        <p:cTn id="9" dur="500" spd="-100000" fill="hold"/>
                                        <p:tgtEl>
                                          <p:spTgt spid="3"/>
                                        </p:tgtEl>
                                        <p:attrNameLst>
                                          <p:attrName>ppt_x</p:attrName>
                                          <p:attrName>ppt_y</p:attrName>
                                        </p:attrNameLst>
                                      </p:cBhvr>
                                      <p:rCtr x="-360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96" title="Icon of a gear with a wrench">
            <a:extLst>
              <a:ext uri="{FF2B5EF4-FFF2-40B4-BE49-F238E27FC236}">
                <a16:creationId xmlns:a16="http://schemas.microsoft.com/office/drawing/2014/main" id="{2AD04DC5-10E1-4311-930F-DCA29F6DEBCE}"/>
              </a:ext>
            </a:extLst>
          </p:cNvPr>
          <p:cNvSpPr>
            <a:spLocks noChangeAspect="1" noEditPoints="1"/>
          </p:cNvSpPr>
          <p:nvPr/>
        </p:nvSpPr>
        <p:spPr bwMode="auto">
          <a:xfrm>
            <a:off x="7469585" y="3325068"/>
            <a:ext cx="392633" cy="36152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5CD700E5-58CD-4799-B932-CC3DB7913BF6}"/>
              </a:ext>
            </a:extLst>
          </p:cNvPr>
          <p:cNvSpPr>
            <a:spLocks noGrp="1"/>
          </p:cNvSpPr>
          <p:nvPr>
            <p:ph type="title"/>
          </p:nvPr>
        </p:nvSpPr>
        <p:spPr/>
        <p:txBody>
          <a:bodyPr/>
          <a:lstStyle/>
          <a:p>
            <a:r>
              <a:rPr lang="en-US" dirty="0"/>
              <a:t>Sample skillset</a:t>
            </a:r>
          </a:p>
        </p:txBody>
      </p:sp>
      <p:sp>
        <p:nvSpPr>
          <p:cNvPr id="10" name="Rectangle 9">
            <a:extLst>
              <a:ext uri="{FF2B5EF4-FFF2-40B4-BE49-F238E27FC236}">
                <a16:creationId xmlns:a16="http://schemas.microsoft.com/office/drawing/2014/main" id="{30D7DADC-9C5C-4CF9-A0A5-7C8EB7ABB5FE}"/>
              </a:ext>
            </a:extLst>
          </p:cNvPr>
          <p:cNvSpPr/>
          <p:nvPr/>
        </p:nvSpPr>
        <p:spPr bwMode="auto">
          <a:xfrm>
            <a:off x="1092842" y="2343760"/>
            <a:ext cx="2685090" cy="62179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text</a:t>
            </a:r>
          </a:p>
        </p:txBody>
      </p:sp>
      <p:sp>
        <p:nvSpPr>
          <p:cNvPr id="13" name="Rectangle 12">
            <a:extLst>
              <a:ext uri="{FF2B5EF4-FFF2-40B4-BE49-F238E27FC236}">
                <a16:creationId xmlns:a16="http://schemas.microsoft.com/office/drawing/2014/main" id="{C15BB4DA-010E-4A0A-94ED-86D28F989198}"/>
              </a:ext>
            </a:extLst>
          </p:cNvPr>
          <p:cNvSpPr/>
          <p:nvPr/>
        </p:nvSpPr>
        <p:spPr bwMode="auto">
          <a:xfrm>
            <a:off x="1092842" y="4299255"/>
            <a:ext cx="2685090" cy="6217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normalized_images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a:extLst>
              <a:ext uri="{FF2B5EF4-FFF2-40B4-BE49-F238E27FC236}">
                <a16:creationId xmlns:a16="http://schemas.microsoft.com/office/drawing/2014/main" id="{327A9A4C-F7DF-4113-84FF-536C7C39FD23}"/>
              </a:ext>
            </a:extLst>
          </p:cNvPr>
          <p:cNvGrpSpPr/>
          <p:nvPr/>
        </p:nvGrpSpPr>
        <p:grpSpPr>
          <a:xfrm>
            <a:off x="4469946" y="4074627"/>
            <a:ext cx="1329018" cy="1104897"/>
            <a:chOff x="2805951" y="4267946"/>
            <a:chExt cx="1329018" cy="1104897"/>
          </a:xfrm>
          <a:noFill/>
        </p:grpSpPr>
        <p:sp>
          <p:nvSpPr>
            <p:cNvPr id="33" name="Rectangle: Rounded Corners 32">
              <a:extLst>
                <a:ext uri="{FF2B5EF4-FFF2-40B4-BE49-F238E27FC236}">
                  <a16:creationId xmlns:a16="http://schemas.microsoft.com/office/drawing/2014/main" id="{9D9D3152-61BF-4BBF-9F44-80FA192EF489}"/>
                </a:ext>
              </a:extLst>
            </p:cNvPr>
            <p:cNvSpPr/>
            <p:nvPr/>
          </p:nvSpPr>
          <p:spPr bwMode="auto">
            <a:xfrm>
              <a:off x="2805951" y="4267946"/>
              <a:ext cx="1329018" cy="1104897"/>
            </a:xfrm>
            <a:prstGeom prst="roundRect">
              <a:avLst/>
            </a:pr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14" name="Group 13">
              <a:extLst>
                <a:ext uri="{FF2B5EF4-FFF2-40B4-BE49-F238E27FC236}">
                  <a16:creationId xmlns:a16="http://schemas.microsoft.com/office/drawing/2014/main" id="{4F8B0CC2-8544-4D2C-887A-32E3771A8D29}"/>
                </a:ext>
              </a:extLst>
            </p:cNvPr>
            <p:cNvGrpSpPr/>
            <p:nvPr/>
          </p:nvGrpSpPr>
          <p:grpSpPr>
            <a:xfrm>
              <a:off x="3338694" y="4391720"/>
              <a:ext cx="263532" cy="322598"/>
              <a:chOff x="965200" y="3436897"/>
              <a:chExt cx="528881" cy="647424"/>
            </a:xfrm>
            <a:grpFill/>
          </p:grpSpPr>
          <p:grpSp>
            <p:nvGrpSpPr>
              <p:cNvPr id="15" name="Group 14">
                <a:extLst>
                  <a:ext uri="{FF2B5EF4-FFF2-40B4-BE49-F238E27FC236}">
                    <a16:creationId xmlns:a16="http://schemas.microsoft.com/office/drawing/2014/main" id="{A0BC71E3-A43A-43AB-850B-84AF7AB3D1D4}"/>
                  </a:ext>
                </a:extLst>
              </p:cNvPr>
              <p:cNvGrpSpPr/>
              <p:nvPr/>
            </p:nvGrpSpPr>
            <p:grpSpPr>
              <a:xfrm flipH="1">
                <a:off x="965200" y="3436897"/>
                <a:ext cx="528881" cy="647424"/>
                <a:chOff x="3003960" y="3685414"/>
                <a:chExt cx="403310" cy="493707"/>
              </a:xfrm>
              <a:grpFill/>
            </p:grpSpPr>
            <p:sp>
              <p:nvSpPr>
                <p:cNvPr id="20" name="Snip Single Corner Rectangle 26">
                  <a:extLst>
                    <a:ext uri="{FF2B5EF4-FFF2-40B4-BE49-F238E27FC236}">
                      <a16:creationId xmlns:a16="http://schemas.microsoft.com/office/drawing/2014/main" id="{78DC6E9C-7B1C-42D9-9146-0329919B1C6D}"/>
                    </a:ext>
                  </a:extLst>
                </p:cNvPr>
                <p:cNvSpPr/>
                <p:nvPr/>
              </p:nvSpPr>
              <p:spPr bwMode="auto">
                <a:xfrm flipH="1">
                  <a:off x="3003960" y="3685414"/>
                  <a:ext cx="403310" cy="493707"/>
                </a:xfrm>
                <a:prstGeom prst="snip1Rect">
                  <a:avLst>
                    <a:gd name="adj" fmla="val 28736"/>
                  </a:avLst>
                </a:prstGeom>
                <a:grpFill/>
                <a:ln w="127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riangle 27">
                  <a:extLst>
                    <a:ext uri="{FF2B5EF4-FFF2-40B4-BE49-F238E27FC236}">
                      <a16:creationId xmlns:a16="http://schemas.microsoft.com/office/drawing/2014/main" id="{E34C9A29-9867-4B63-8043-600FA222765C}"/>
                    </a:ext>
                  </a:extLst>
                </p:cNvPr>
                <p:cNvSpPr/>
                <p:nvPr/>
              </p:nvSpPr>
              <p:spPr bwMode="auto">
                <a:xfrm rot="8100000">
                  <a:off x="3012552" y="3733609"/>
                  <a:ext cx="160049" cy="80930"/>
                </a:xfrm>
                <a:prstGeom prst="triangle">
                  <a:avLst/>
                </a:prstGeom>
                <a:grpFill/>
                <a:ln w="12700">
                  <a:solidFill>
                    <a:schemeClr val="accent3"/>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 name="Straight Connector 15">
                <a:extLst>
                  <a:ext uri="{FF2B5EF4-FFF2-40B4-BE49-F238E27FC236}">
                    <a16:creationId xmlns:a16="http://schemas.microsoft.com/office/drawing/2014/main" id="{33F71218-6BA0-4AD1-879B-B1A954DFF3D0}"/>
                  </a:ext>
                </a:extLst>
              </p:cNvPr>
              <p:cNvCxnSpPr/>
              <p:nvPr/>
            </p:nvCxnSpPr>
            <p:spPr>
              <a:xfrm>
                <a:off x="1047750" y="3578225"/>
                <a:ext cx="215900" cy="0"/>
              </a:xfrm>
              <a:prstGeom prst="line">
                <a:avLst/>
              </a:prstGeom>
              <a:grpFill/>
              <a:ln w="12700" cap="rnd">
                <a:solidFill>
                  <a:schemeClr val="accent3"/>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9A8CD87-4B88-4101-904D-023B444197DC}"/>
                  </a:ext>
                </a:extLst>
              </p:cNvPr>
              <p:cNvCxnSpPr/>
              <p:nvPr/>
            </p:nvCxnSpPr>
            <p:spPr>
              <a:xfrm>
                <a:off x="1047750" y="3697817"/>
                <a:ext cx="368300" cy="0"/>
              </a:xfrm>
              <a:prstGeom prst="line">
                <a:avLst/>
              </a:prstGeom>
              <a:grpFill/>
              <a:ln w="12700" cap="rnd">
                <a:solidFill>
                  <a:schemeClr val="accent3"/>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E0CCD6-E817-4D89-A2D9-623B643C7C9C}"/>
                  </a:ext>
                </a:extLst>
              </p:cNvPr>
              <p:cNvCxnSpPr/>
              <p:nvPr/>
            </p:nvCxnSpPr>
            <p:spPr>
              <a:xfrm>
                <a:off x="1047750" y="3817409"/>
                <a:ext cx="368300" cy="0"/>
              </a:xfrm>
              <a:prstGeom prst="line">
                <a:avLst/>
              </a:prstGeom>
              <a:grpFill/>
              <a:ln w="12700" cap="rnd">
                <a:solidFill>
                  <a:schemeClr val="accent3"/>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CB0B9E-4598-4372-8867-6F356A773FD8}"/>
                  </a:ext>
                </a:extLst>
              </p:cNvPr>
              <p:cNvCxnSpPr/>
              <p:nvPr/>
            </p:nvCxnSpPr>
            <p:spPr>
              <a:xfrm>
                <a:off x="1047750" y="3937000"/>
                <a:ext cx="368300" cy="0"/>
              </a:xfrm>
              <a:prstGeom prst="line">
                <a:avLst/>
              </a:prstGeom>
              <a:grpFill/>
              <a:ln w="12700" cap="rnd">
                <a:solidFill>
                  <a:schemeClr val="accent3"/>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0808B593-E8DF-46CA-AE3F-2C58B1007192}"/>
                </a:ext>
              </a:extLst>
            </p:cNvPr>
            <p:cNvSpPr txBox="1"/>
            <p:nvPr/>
          </p:nvSpPr>
          <p:spPr>
            <a:xfrm>
              <a:off x="2968784" y="4748147"/>
              <a:ext cx="1003352" cy="461665"/>
            </a:xfrm>
            <a:prstGeom prst="rect">
              <a:avLst/>
            </a:prstGeom>
            <a:grp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OCR (text</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recognition)</a:t>
              </a:r>
            </a:p>
          </p:txBody>
        </p:sp>
      </p:grpSp>
      <p:cxnSp>
        <p:nvCxnSpPr>
          <p:cNvPr id="23" name="Straight Arrow Connector 22">
            <a:extLst>
              <a:ext uri="{FF2B5EF4-FFF2-40B4-BE49-F238E27FC236}">
                <a16:creationId xmlns:a16="http://schemas.microsoft.com/office/drawing/2014/main" id="{0673D022-0D4F-4795-B0EB-5E8324F06114}"/>
              </a:ext>
            </a:extLst>
          </p:cNvPr>
          <p:cNvCxnSpPr>
            <a:cxnSpLocks/>
          </p:cNvCxnSpPr>
          <p:nvPr/>
        </p:nvCxnSpPr>
        <p:spPr>
          <a:xfrm>
            <a:off x="3949090" y="4618732"/>
            <a:ext cx="432391"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517F134-D9C5-4937-8FAD-2E6D61D6C055}"/>
              </a:ext>
            </a:extLst>
          </p:cNvPr>
          <p:cNvGrpSpPr/>
          <p:nvPr/>
        </p:nvGrpSpPr>
        <p:grpSpPr>
          <a:xfrm>
            <a:off x="9589236" y="2026091"/>
            <a:ext cx="1329018" cy="1126532"/>
            <a:chOff x="7588691" y="1527260"/>
            <a:chExt cx="1329018" cy="1126532"/>
          </a:xfrm>
        </p:grpSpPr>
        <p:grpSp>
          <p:nvGrpSpPr>
            <p:cNvPr id="97" name="Group 96">
              <a:extLst>
                <a:ext uri="{FF2B5EF4-FFF2-40B4-BE49-F238E27FC236}">
                  <a16:creationId xmlns:a16="http://schemas.microsoft.com/office/drawing/2014/main" id="{F2C1B4B6-7348-4F09-85F3-8AECD67332A5}"/>
                </a:ext>
              </a:extLst>
            </p:cNvPr>
            <p:cNvGrpSpPr/>
            <p:nvPr/>
          </p:nvGrpSpPr>
          <p:grpSpPr>
            <a:xfrm>
              <a:off x="8081433" y="1708625"/>
              <a:ext cx="343534" cy="271610"/>
              <a:chOff x="967154" y="1481462"/>
              <a:chExt cx="5331069" cy="4214950"/>
            </a:xfrm>
          </p:grpSpPr>
          <p:cxnSp>
            <p:nvCxnSpPr>
              <p:cNvPr id="98" name="Straight Connector 97">
                <a:extLst>
                  <a:ext uri="{FF2B5EF4-FFF2-40B4-BE49-F238E27FC236}">
                    <a16:creationId xmlns:a16="http://schemas.microsoft.com/office/drawing/2014/main" id="{7FEB0833-FCEB-4A39-8C06-BD56539CB8D2}"/>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E829C256-2ADC-4A05-BD02-8C2BFE96244E}"/>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B9D2D3A4-EFAD-421E-B046-20F201BB0501}"/>
                  </a:ext>
                </a:extLst>
              </p:cNvPr>
              <p:cNvSpPr/>
              <p:nvPr/>
            </p:nvSpPr>
            <p:spPr bwMode="auto">
              <a:xfrm>
                <a:off x="2225919" y="4700954"/>
                <a:ext cx="914400" cy="99545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Shape 404">
                <a:extLst>
                  <a:ext uri="{FF2B5EF4-FFF2-40B4-BE49-F238E27FC236}">
                    <a16:creationId xmlns:a16="http://schemas.microsoft.com/office/drawing/2014/main" id="{9788D59A-96AA-41C1-B5BF-94C5DA9C631B}"/>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Shape 405">
                <a:extLst>
                  <a:ext uri="{FF2B5EF4-FFF2-40B4-BE49-F238E27FC236}">
                    <a16:creationId xmlns:a16="http://schemas.microsoft.com/office/drawing/2014/main" id="{CCBC646D-6B00-4505-875B-47DC39A31E4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Rectangle: Rounded Corners 35">
              <a:extLst>
                <a:ext uri="{FF2B5EF4-FFF2-40B4-BE49-F238E27FC236}">
                  <a16:creationId xmlns:a16="http://schemas.microsoft.com/office/drawing/2014/main" id="{E92F244D-4432-4A59-A49F-925708309658}"/>
                </a:ext>
              </a:extLst>
            </p:cNvPr>
            <p:cNvSpPr/>
            <p:nvPr/>
          </p:nvSpPr>
          <p:spPr bwMode="auto">
            <a:xfrm>
              <a:off x="7588691" y="1527260"/>
              <a:ext cx="1329018" cy="1104897"/>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TextBox 37">
              <a:extLst>
                <a:ext uri="{FF2B5EF4-FFF2-40B4-BE49-F238E27FC236}">
                  <a16:creationId xmlns:a16="http://schemas.microsoft.com/office/drawing/2014/main" id="{B446741C-E354-4874-AE4D-3D83689C0B84}"/>
                </a:ext>
              </a:extLst>
            </p:cNvPr>
            <p:cNvSpPr txBox="1"/>
            <p:nvPr/>
          </p:nvSpPr>
          <p:spPr>
            <a:xfrm>
              <a:off x="7716260" y="2007461"/>
              <a:ext cx="1073884" cy="646331"/>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a:gradFill>
                    <a:gsLst>
                      <a:gs pos="2917">
                        <a:srgbClr val="1A1A1A"/>
                      </a:gs>
                      <a:gs pos="30000">
                        <a:srgbClr val="1A1A1A"/>
                      </a:gs>
                    </a:gsLst>
                    <a:lin ang="5400000" scaled="0"/>
                  </a:gradFill>
                  <a:latin typeface="Segoe UI"/>
                </a:rPr>
                <a:t>organization </a:t>
              </a:r>
              <a:br>
                <a:rPr lang="en-US" sz="1200">
                  <a:gradFill>
                    <a:gsLst>
                      <a:gs pos="2917">
                        <a:srgbClr val="1A1A1A"/>
                      </a:gs>
                      <a:gs pos="30000">
                        <a:srgbClr val="1A1A1A"/>
                      </a:gs>
                    </a:gsLst>
                    <a:lin ang="5400000" scaled="0"/>
                  </a:gradFill>
                  <a:latin typeface="Segoe UI"/>
                </a:rPr>
              </a:br>
              <a:r>
                <a:rPr lang="en-US" sz="1200">
                  <a:gradFill>
                    <a:gsLst>
                      <a:gs pos="2917">
                        <a:srgbClr val="1A1A1A"/>
                      </a:gs>
                      <a:gs pos="30000">
                        <a:srgbClr val="1A1A1A"/>
                      </a:gs>
                    </a:gsLst>
                    <a:lin ang="5400000" scaled="0"/>
                  </a:gradFill>
                  <a:latin typeface="Segoe UI"/>
                </a:rPr>
                <a:t>entity</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recognition</a:t>
              </a:r>
            </a:p>
          </p:txBody>
        </p:sp>
      </p:grpSp>
      <p:sp>
        <p:nvSpPr>
          <p:cNvPr id="55" name="Rectangle: Rounded Corners 54">
            <a:extLst>
              <a:ext uri="{FF2B5EF4-FFF2-40B4-BE49-F238E27FC236}">
                <a16:creationId xmlns:a16="http://schemas.microsoft.com/office/drawing/2014/main" id="{B0B1582E-1239-4C6C-838A-F6AE03137872}"/>
              </a:ext>
            </a:extLst>
          </p:cNvPr>
          <p:cNvSpPr/>
          <p:nvPr/>
        </p:nvSpPr>
        <p:spPr bwMode="auto">
          <a:xfrm>
            <a:off x="7001392" y="3093504"/>
            <a:ext cx="1329018" cy="1104897"/>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TextBox 55">
            <a:extLst>
              <a:ext uri="{FF2B5EF4-FFF2-40B4-BE49-F238E27FC236}">
                <a16:creationId xmlns:a16="http://schemas.microsoft.com/office/drawing/2014/main" id="{AB0FA75A-A8F4-4C3B-AD65-E80F4D543CBE}"/>
              </a:ext>
            </a:extLst>
          </p:cNvPr>
          <p:cNvSpPr txBox="1"/>
          <p:nvPr/>
        </p:nvSpPr>
        <p:spPr>
          <a:xfrm>
            <a:off x="7207314" y="3672765"/>
            <a:ext cx="91717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a:gradFill>
                  <a:gsLst>
                    <a:gs pos="2917">
                      <a:srgbClr val="1A1A1A"/>
                    </a:gs>
                    <a:gs pos="30000">
                      <a:srgbClr val="1A1A1A"/>
                    </a:gs>
                  </a:gsLst>
                  <a:lin ang="5400000" scaled="0"/>
                </a:gradFill>
                <a:latin typeface="Segoe UI"/>
              </a:rPr>
              <a:t>merge text</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9" name="Group 58">
            <a:extLst>
              <a:ext uri="{FF2B5EF4-FFF2-40B4-BE49-F238E27FC236}">
                <a16:creationId xmlns:a16="http://schemas.microsoft.com/office/drawing/2014/main" id="{A610F299-1028-48EA-A341-B3005244A00D}"/>
              </a:ext>
            </a:extLst>
          </p:cNvPr>
          <p:cNvGrpSpPr/>
          <p:nvPr/>
        </p:nvGrpSpPr>
        <p:grpSpPr>
          <a:xfrm>
            <a:off x="9589236" y="3823239"/>
            <a:ext cx="1329018" cy="1104897"/>
            <a:chOff x="5431491" y="4267945"/>
            <a:chExt cx="1329018" cy="1104897"/>
          </a:xfrm>
        </p:grpSpPr>
        <p:sp>
          <p:nvSpPr>
            <p:cNvPr id="60" name="Rectangle: Rounded Corners 59">
              <a:extLst>
                <a:ext uri="{FF2B5EF4-FFF2-40B4-BE49-F238E27FC236}">
                  <a16:creationId xmlns:a16="http://schemas.microsoft.com/office/drawing/2014/main" id="{8BB5BD5D-C5D8-4BE5-8E3B-FE43ADAFE818}"/>
                </a:ext>
              </a:extLst>
            </p:cNvPr>
            <p:cNvSpPr/>
            <p:nvPr/>
          </p:nvSpPr>
          <p:spPr bwMode="auto">
            <a:xfrm>
              <a:off x="5431491" y="4267945"/>
              <a:ext cx="1329018" cy="1104897"/>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1" name="TextBox 60">
              <a:extLst>
                <a:ext uri="{FF2B5EF4-FFF2-40B4-BE49-F238E27FC236}">
                  <a16:creationId xmlns:a16="http://schemas.microsoft.com/office/drawing/2014/main" id="{FF1A467D-E3F7-42FB-98BE-B48479A6CDC5}"/>
                </a:ext>
              </a:extLst>
            </p:cNvPr>
            <p:cNvSpPr txBox="1"/>
            <p:nvPr/>
          </p:nvSpPr>
          <p:spPr>
            <a:xfrm>
              <a:off x="5520363" y="4748146"/>
              <a:ext cx="1151277" cy="461665"/>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a:gradFill>
                    <a:gsLst>
                      <a:gs pos="2917">
                        <a:srgbClr val="1A1A1A"/>
                      </a:gs>
                      <a:gs pos="30000">
                        <a:srgbClr val="1A1A1A"/>
                      </a:gs>
                    </a:gsLst>
                    <a:lin ang="5400000" scaled="0"/>
                  </a:gradFill>
                  <a:latin typeface="Segoe UI"/>
                </a:rPr>
                <a:t>location entity</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recognition</a:t>
              </a:r>
            </a:p>
          </p:txBody>
        </p:sp>
        <p:sp>
          <p:nvSpPr>
            <p:cNvPr id="62" name="Freeform 5">
              <a:extLst>
                <a:ext uri="{FF2B5EF4-FFF2-40B4-BE49-F238E27FC236}">
                  <a16:creationId xmlns:a16="http://schemas.microsoft.com/office/drawing/2014/main" id="{F8C1B231-E670-4624-9211-5D4EF891B20A}"/>
                </a:ext>
              </a:extLst>
            </p:cNvPr>
            <p:cNvSpPr>
              <a:spLocks noEditPoints="1"/>
            </p:cNvSpPr>
            <p:nvPr/>
          </p:nvSpPr>
          <p:spPr bwMode="auto">
            <a:xfrm>
              <a:off x="5984865" y="4391719"/>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69" name="Connector: Elbow 68">
            <a:extLst>
              <a:ext uri="{FF2B5EF4-FFF2-40B4-BE49-F238E27FC236}">
                <a16:creationId xmlns:a16="http://schemas.microsoft.com/office/drawing/2014/main" id="{D7AFDCFF-A9AA-4705-A592-86ACB9AF5141}"/>
              </a:ext>
            </a:extLst>
          </p:cNvPr>
          <p:cNvCxnSpPr>
            <a:cxnSpLocks/>
          </p:cNvCxnSpPr>
          <p:nvPr/>
        </p:nvCxnSpPr>
        <p:spPr>
          <a:xfrm>
            <a:off x="3949090" y="2654656"/>
            <a:ext cx="2772680" cy="762000"/>
          </a:xfrm>
          <a:prstGeom prst="bentConnector3">
            <a:avLst>
              <a:gd name="adj1" fmla="val 91052"/>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0873F7F-F06F-4939-A276-2E29CA0953FF}"/>
              </a:ext>
            </a:extLst>
          </p:cNvPr>
          <p:cNvCxnSpPr>
            <a:cxnSpLocks/>
          </p:cNvCxnSpPr>
          <p:nvPr/>
        </p:nvCxnSpPr>
        <p:spPr>
          <a:xfrm flipV="1">
            <a:off x="5960209" y="3993335"/>
            <a:ext cx="772778" cy="616816"/>
          </a:xfrm>
          <a:prstGeom prst="bentConnector3">
            <a:avLst>
              <a:gd name="adj1" fmla="val 6602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37FC690-D7D0-4F04-858C-17833E1F8DAD}"/>
              </a:ext>
            </a:extLst>
          </p:cNvPr>
          <p:cNvCxnSpPr>
            <a:cxnSpLocks/>
          </p:cNvCxnSpPr>
          <p:nvPr/>
        </p:nvCxnSpPr>
        <p:spPr>
          <a:xfrm>
            <a:off x="8979195" y="2584143"/>
            <a:ext cx="0" cy="1812617"/>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0030223-B83B-4A41-9984-389660FB2C05}"/>
              </a:ext>
            </a:extLst>
          </p:cNvPr>
          <p:cNvCxnSpPr>
            <a:cxnSpLocks/>
          </p:cNvCxnSpPr>
          <p:nvPr/>
        </p:nvCxnSpPr>
        <p:spPr>
          <a:xfrm flipV="1">
            <a:off x="8979195" y="2580947"/>
            <a:ext cx="425452" cy="3196"/>
          </a:xfrm>
          <a:prstGeom prst="straightConnector1">
            <a:avLst/>
          </a:prstGeom>
          <a:ln w="19050" cap="rnd">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10D605-FE17-4A5E-9C82-415F6762868F}"/>
              </a:ext>
            </a:extLst>
          </p:cNvPr>
          <p:cNvCxnSpPr>
            <a:cxnSpLocks/>
          </p:cNvCxnSpPr>
          <p:nvPr/>
        </p:nvCxnSpPr>
        <p:spPr>
          <a:xfrm>
            <a:off x="8979195" y="4396760"/>
            <a:ext cx="432391" cy="0"/>
          </a:xfrm>
          <a:prstGeom prst="straightConnector1">
            <a:avLst/>
          </a:prstGeom>
          <a:ln w="19050" cap="rnd">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8DE8004-78FD-4FC1-B507-3C1BE5925733}"/>
              </a:ext>
            </a:extLst>
          </p:cNvPr>
          <p:cNvCxnSpPr>
            <a:cxnSpLocks/>
          </p:cNvCxnSpPr>
          <p:nvPr/>
        </p:nvCxnSpPr>
        <p:spPr>
          <a:xfrm>
            <a:off x="8539865" y="3690844"/>
            <a:ext cx="432391" cy="0"/>
          </a:xfrm>
          <a:prstGeom prst="straightConnector1">
            <a:avLst/>
          </a:prstGeom>
          <a:ln w="19050">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20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586E8-7C3C-40E2-9F73-3E440C392FF7}"/>
              </a:ext>
            </a:extLst>
          </p:cNvPr>
          <p:cNvSpPr>
            <a:spLocks noGrp="1"/>
          </p:cNvSpPr>
          <p:nvPr>
            <p:ph type="title"/>
          </p:nvPr>
        </p:nvSpPr>
        <p:spPr/>
        <p:txBody>
          <a:bodyPr/>
          <a:lstStyle/>
          <a:p>
            <a:r>
              <a:rPr lang="en-US" dirty="0">
                <a:solidFill>
                  <a:schemeClr val="tx1"/>
                </a:solidFill>
              </a:rPr>
              <a:t>Demo: Portal Enrichments</a:t>
            </a:r>
          </a:p>
        </p:txBody>
      </p:sp>
      <p:sp>
        <p:nvSpPr>
          <p:cNvPr id="4" name="Text Placeholder 3">
            <a:extLst>
              <a:ext uri="{FF2B5EF4-FFF2-40B4-BE49-F238E27FC236}">
                <a16:creationId xmlns:a16="http://schemas.microsoft.com/office/drawing/2014/main" id="{A84DD3B1-BA66-4B30-B95A-5BFBC4C48B1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439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a:extLst>
              <a:ext uri="{FF2B5EF4-FFF2-40B4-BE49-F238E27FC236}">
                <a16:creationId xmlns:a16="http://schemas.microsoft.com/office/drawing/2014/main" id="{04F35474-8910-44E4-9151-8A5EB7F90EB4}"/>
              </a:ext>
            </a:extLst>
          </p:cNvPr>
          <p:cNvSpPr/>
          <p:nvPr/>
        </p:nvSpPr>
        <p:spPr bwMode="auto">
          <a:xfrm>
            <a:off x="1042014" y="1450124"/>
            <a:ext cx="5969502" cy="46166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2400">
                <a:latin typeface="Segoe UI Semibold" panose="020B0702040204020203" pitchFamily="34" charset="0"/>
                <a:cs typeface="Segoe UI Semibold" panose="020B0702040204020203" pitchFamily="34" charset="0"/>
              </a:rPr>
              <a:t>Built-in</a:t>
            </a:r>
            <a:r>
              <a:rPr kumimoji="0" lang="en-US" sz="2400" b="0" i="0" u="none" strike="noStrike" kern="1200" cap="none" spc="0" normalizeH="0" baseline="0" noProof="0">
                <a:ln>
                  <a:noFill/>
                </a:ln>
                <a:effectLst/>
                <a:uLnTx/>
                <a:uFillTx/>
                <a:latin typeface="Segoe UI Semibold"/>
                <a:ea typeface="+mn-ea"/>
                <a:cs typeface="+mn-cs"/>
              </a:rPr>
              <a:t> skills</a:t>
            </a:r>
          </a:p>
        </p:txBody>
      </p:sp>
      <p:sp>
        <p:nvSpPr>
          <p:cNvPr id="19" name="Left Bracket 18">
            <a:extLst>
              <a:ext uri="{FF2B5EF4-FFF2-40B4-BE49-F238E27FC236}">
                <a16:creationId xmlns:a16="http://schemas.microsoft.com/office/drawing/2014/main" id="{6E567BAE-00DD-49E2-AE17-ACB2A71765C4}"/>
              </a:ext>
            </a:extLst>
          </p:cNvPr>
          <p:cNvSpPr/>
          <p:nvPr/>
        </p:nvSpPr>
        <p:spPr>
          <a:xfrm>
            <a:off x="646697" y="1662408"/>
            <a:ext cx="375402" cy="4323355"/>
          </a:xfrm>
          <a:prstGeom prst="leftBracket">
            <a:avLst>
              <a:gd name="adj" fmla="val 0"/>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5" name="Left Bracket 314">
            <a:extLst>
              <a:ext uri="{FF2B5EF4-FFF2-40B4-BE49-F238E27FC236}">
                <a16:creationId xmlns:a16="http://schemas.microsoft.com/office/drawing/2014/main" id="{76E8997F-109A-4C35-AB30-8784FF3DBF8B}"/>
              </a:ext>
            </a:extLst>
          </p:cNvPr>
          <p:cNvSpPr/>
          <p:nvPr/>
        </p:nvSpPr>
        <p:spPr>
          <a:xfrm flipH="1">
            <a:off x="6991602" y="1662408"/>
            <a:ext cx="375402" cy="4323355"/>
          </a:xfrm>
          <a:prstGeom prst="leftBracket">
            <a:avLst>
              <a:gd name="adj" fmla="val 0"/>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0" name="Freeform 5">
            <a:extLst>
              <a:ext uri="{FF2B5EF4-FFF2-40B4-BE49-F238E27FC236}">
                <a16:creationId xmlns:a16="http://schemas.microsoft.com/office/drawing/2014/main" id="{A0C7A20A-6385-448A-8F09-F545088F8CAC}"/>
              </a:ext>
            </a:extLst>
          </p:cNvPr>
          <p:cNvSpPr>
            <a:spLocks noEditPoints="1"/>
          </p:cNvSpPr>
          <p:nvPr/>
        </p:nvSpPr>
        <p:spPr bwMode="auto">
          <a:xfrm>
            <a:off x="4031286" y="2091643"/>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9" name="Freeform 5">
            <a:extLst>
              <a:ext uri="{FF2B5EF4-FFF2-40B4-BE49-F238E27FC236}">
                <a16:creationId xmlns:a16="http://schemas.microsoft.com/office/drawing/2014/main" id="{1DA2B5A9-7157-428C-811D-AC5CA7A6B39D}"/>
              </a:ext>
            </a:extLst>
          </p:cNvPr>
          <p:cNvSpPr>
            <a:spLocks noEditPoints="1"/>
          </p:cNvSpPr>
          <p:nvPr/>
        </p:nvSpPr>
        <p:spPr bwMode="auto">
          <a:xfrm>
            <a:off x="4009739" y="3133557"/>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1" name="building_5">
            <a:extLst>
              <a:ext uri="{FF2B5EF4-FFF2-40B4-BE49-F238E27FC236}">
                <a16:creationId xmlns:a16="http://schemas.microsoft.com/office/drawing/2014/main" id="{CEA95296-5E31-4A5C-9926-808C5918FFEC}"/>
              </a:ext>
            </a:extLst>
          </p:cNvPr>
          <p:cNvSpPr>
            <a:spLocks noChangeAspect="1" noEditPoints="1"/>
          </p:cNvSpPr>
          <p:nvPr/>
        </p:nvSpPr>
        <p:spPr bwMode="auto">
          <a:xfrm>
            <a:off x="3970654" y="5090059"/>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216" name="Group 215">
            <a:extLst>
              <a:ext uri="{FF2B5EF4-FFF2-40B4-BE49-F238E27FC236}">
                <a16:creationId xmlns:a16="http://schemas.microsoft.com/office/drawing/2014/main" id="{7159F964-4152-4595-A4E9-C65DE7E4DA62}"/>
              </a:ext>
            </a:extLst>
          </p:cNvPr>
          <p:cNvGrpSpPr/>
          <p:nvPr/>
        </p:nvGrpSpPr>
        <p:grpSpPr>
          <a:xfrm>
            <a:off x="4009712" y="4104123"/>
            <a:ext cx="265398" cy="334526"/>
            <a:chOff x="9006725" y="765957"/>
            <a:chExt cx="222999" cy="281085"/>
          </a:xfrm>
        </p:grpSpPr>
        <p:grpSp>
          <p:nvGrpSpPr>
            <p:cNvPr id="217" name="Group 216">
              <a:extLst>
                <a:ext uri="{FF2B5EF4-FFF2-40B4-BE49-F238E27FC236}">
                  <a16:creationId xmlns:a16="http://schemas.microsoft.com/office/drawing/2014/main" id="{FB04BA8B-350F-4DAD-A1F0-FBFB558E16A2}"/>
                </a:ext>
              </a:extLst>
            </p:cNvPr>
            <p:cNvGrpSpPr/>
            <p:nvPr/>
          </p:nvGrpSpPr>
          <p:grpSpPr>
            <a:xfrm>
              <a:off x="9006725" y="765957"/>
              <a:ext cx="222999" cy="281085"/>
              <a:chOff x="9049397" y="3538221"/>
              <a:chExt cx="843714" cy="1063479"/>
            </a:xfrm>
          </p:grpSpPr>
          <p:sp>
            <p:nvSpPr>
              <p:cNvPr id="228" name="Delay 472">
                <a:extLst>
                  <a:ext uri="{FF2B5EF4-FFF2-40B4-BE49-F238E27FC236}">
                    <a16:creationId xmlns:a16="http://schemas.microsoft.com/office/drawing/2014/main" id="{87E86DD9-A240-4AE5-88E9-6D4F85E5EE40}"/>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9" name="Group 228">
                <a:extLst>
                  <a:ext uri="{FF2B5EF4-FFF2-40B4-BE49-F238E27FC236}">
                    <a16:creationId xmlns:a16="http://schemas.microsoft.com/office/drawing/2014/main" id="{D7E13FE4-3524-4B12-B4E9-CEBF5095B555}"/>
                  </a:ext>
                </a:extLst>
              </p:cNvPr>
              <p:cNvGrpSpPr/>
              <p:nvPr/>
            </p:nvGrpSpPr>
            <p:grpSpPr>
              <a:xfrm>
                <a:off x="9049397" y="3679697"/>
                <a:ext cx="843714" cy="922003"/>
                <a:chOff x="7480331" y="4348086"/>
                <a:chExt cx="144649" cy="158071"/>
              </a:xfrm>
              <a:solidFill>
                <a:schemeClr val="bg1"/>
              </a:solidFill>
            </p:grpSpPr>
            <p:sp>
              <p:nvSpPr>
                <p:cNvPr id="230" name="Oval 9">
                  <a:extLst>
                    <a:ext uri="{FF2B5EF4-FFF2-40B4-BE49-F238E27FC236}">
                      <a16:creationId xmlns:a16="http://schemas.microsoft.com/office/drawing/2014/main" id="{2DAB4E05-4FFC-4422-BF7F-0619DEC823D0}"/>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1" name="Freeform 10">
                  <a:extLst>
                    <a:ext uri="{FF2B5EF4-FFF2-40B4-BE49-F238E27FC236}">
                      <a16:creationId xmlns:a16="http://schemas.microsoft.com/office/drawing/2014/main" id="{1BC2C488-0E1C-4062-839D-4CB1B4A2644B}"/>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25" name="Rounded Rectangle 442">
              <a:extLst>
                <a:ext uri="{FF2B5EF4-FFF2-40B4-BE49-F238E27FC236}">
                  <a16:creationId xmlns:a16="http://schemas.microsoft.com/office/drawing/2014/main" id="{95359E21-0D76-4EC1-BD49-F207B3CA855B}"/>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443">
              <a:extLst>
                <a:ext uri="{FF2B5EF4-FFF2-40B4-BE49-F238E27FC236}">
                  <a16:creationId xmlns:a16="http://schemas.microsoft.com/office/drawing/2014/main" id="{157A5372-7890-4EF3-BA91-97237E5836D3}"/>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Freeform 444">
              <a:extLst>
                <a:ext uri="{FF2B5EF4-FFF2-40B4-BE49-F238E27FC236}">
                  <a16:creationId xmlns:a16="http://schemas.microsoft.com/office/drawing/2014/main" id="{AD849B55-3F6D-4292-BEDB-744B338F362A}"/>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4" name="TextBox 233">
            <a:extLst>
              <a:ext uri="{FF2B5EF4-FFF2-40B4-BE49-F238E27FC236}">
                <a16:creationId xmlns:a16="http://schemas.microsoft.com/office/drawing/2014/main" id="{10D89A8E-3D59-4F08-A5F9-F8DF32B52347}"/>
              </a:ext>
            </a:extLst>
          </p:cNvPr>
          <p:cNvSpPr txBox="1"/>
          <p:nvPr/>
        </p:nvSpPr>
        <p:spPr>
          <a:xfrm>
            <a:off x="3171643" y="2491060"/>
            <a:ext cx="1941557" cy="276999"/>
          </a:xfrm>
          <a:prstGeom prst="rect">
            <a:avLst/>
          </a:prstGeom>
          <a:noFill/>
        </p:spPr>
        <p:txBody>
          <a:bodyPr wrap="none" lIns="91440" tIns="45720" rIns="91440" bIns="45720" rtlCol="0">
            <a:spAutoFit/>
          </a:bodyPr>
          <a:lstStyle/>
          <a:p>
            <a:pPr algn="ctr" defTabSz="914400">
              <a:spcAft>
                <a:spcPts val="1200"/>
              </a:spcAft>
              <a:defRPr/>
            </a:pPr>
            <a:r>
              <a:rPr lang="en-US" sz="1200">
                <a:latin typeface="Segoe UI"/>
              </a:rPr>
              <a:t>Location entity extraction </a:t>
            </a:r>
          </a:p>
        </p:txBody>
      </p:sp>
      <p:sp>
        <p:nvSpPr>
          <p:cNvPr id="237" name="TextBox 236">
            <a:extLst>
              <a:ext uri="{FF2B5EF4-FFF2-40B4-BE49-F238E27FC236}">
                <a16:creationId xmlns:a16="http://schemas.microsoft.com/office/drawing/2014/main" id="{54B6E587-B384-4DB8-927B-32EA769A45DE}"/>
              </a:ext>
            </a:extLst>
          </p:cNvPr>
          <p:cNvSpPr txBox="1"/>
          <p:nvPr/>
        </p:nvSpPr>
        <p:spPr>
          <a:xfrm>
            <a:off x="3195679" y="3469374"/>
            <a:ext cx="1893484" cy="276999"/>
          </a:xfrm>
          <a:prstGeom prst="rect">
            <a:avLst/>
          </a:prstGeom>
          <a:noFill/>
        </p:spPr>
        <p:txBody>
          <a:bodyPr wrap="square" lIns="91440" tIns="45720" rIns="91440" bIns="45720" rtlCol="0">
            <a:spAutoFit/>
          </a:bodyPr>
          <a:lstStyle/>
          <a:p>
            <a:pPr algn="ctr" defTabSz="914400">
              <a:spcAft>
                <a:spcPts val="1200"/>
              </a:spcAft>
              <a:defRPr/>
            </a:pPr>
            <a:r>
              <a:rPr lang="en-US" sz="1200">
                <a:latin typeface="Segoe UI"/>
              </a:rPr>
              <a:t>Persons entity extraction</a:t>
            </a:r>
          </a:p>
        </p:txBody>
      </p:sp>
      <p:sp>
        <p:nvSpPr>
          <p:cNvPr id="240" name="TextBox 239">
            <a:extLst>
              <a:ext uri="{FF2B5EF4-FFF2-40B4-BE49-F238E27FC236}">
                <a16:creationId xmlns:a16="http://schemas.microsoft.com/office/drawing/2014/main" id="{EEF133C5-AF68-42EC-8B51-6CED49846917}"/>
              </a:ext>
            </a:extLst>
          </p:cNvPr>
          <p:cNvSpPr txBox="1"/>
          <p:nvPr/>
        </p:nvSpPr>
        <p:spPr>
          <a:xfrm>
            <a:off x="3344190" y="4447688"/>
            <a:ext cx="1596463" cy="276999"/>
          </a:xfrm>
          <a:prstGeom prst="rect">
            <a:avLst/>
          </a:prstGeom>
          <a:noFill/>
        </p:spPr>
        <p:txBody>
          <a:bodyPr wrap="none" lIns="91440" tIns="45720" rIns="91440" bIns="45720" rtlCol="0">
            <a:spAutoFit/>
          </a:bodyPr>
          <a:lstStyle/>
          <a:p>
            <a:pPr algn="ctr" defTabSz="914400">
              <a:spcAft>
                <a:spcPts val="1200"/>
              </a:spcAft>
              <a:defRPr/>
            </a:pPr>
            <a:r>
              <a:rPr lang="en-US" sz="1200">
                <a:latin typeface="Segoe UI"/>
              </a:rPr>
              <a:t>Celebrity recognition</a:t>
            </a:r>
          </a:p>
        </p:txBody>
      </p:sp>
      <p:sp>
        <p:nvSpPr>
          <p:cNvPr id="243" name="TextBox 242">
            <a:extLst>
              <a:ext uri="{FF2B5EF4-FFF2-40B4-BE49-F238E27FC236}">
                <a16:creationId xmlns:a16="http://schemas.microsoft.com/office/drawing/2014/main" id="{AF19F0AE-3E3F-4259-AFEA-A3EBDF26F487}"/>
              </a:ext>
            </a:extLst>
          </p:cNvPr>
          <p:cNvSpPr txBox="1"/>
          <p:nvPr/>
        </p:nvSpPr>
        <p:spPr>
          <a:xfrm>
            <a:off x="3374230" y="5426003"/>
            <a:ext cx="1536382" cy="276999"/>
          </a:xfrm>
          <a:prstGeom prst="rect">
            <a:avLst/>
          </a:prstGeom>
          <a:noFill/>
        </p:spPr>
        <p:txBody>
          <a:bodyPr wrap="none" lIns="91440" tIns="45720" rIns="91440" bIns="45720" rtlCol="0">
            <a:spAutoFit/>
          </a:bodyPr>
          <a:lstStyle/>
          <a:p>
            <a:pPr algn="ctr" defTabSz="914400">
              <a:spcAft>
                <a:spcPts val="1200"/>
              </a:spcAft>
              <a:defRPr/>
            </a:pPr>
            <a:r>
              <a:rPr lang="en-US" sz="1200">
                <a:latin typeface="Segoe UI"/>
              </a:rPr>
              <a:t>Landmark detection</a:t>
            </a:r>
          </a:p>
        </p:txBody>
      </p:sp>
      <p:grpSp>
        <p:nvGrpSpPr>
          <p:cNvPr id="202" name="Group 201">
            <a:extLst>
              <a:ext uri="{FF2B5EF4-FFF2-40B4-BE49-F238E27FC236}">
                <a16:creationId xmlns:a16="http://schemas.microsoft.com/office/drawing/2014/main" id="{269064F0-D23C-4279-BBB3-C9ADE53ECDB9}"/>
              </a:ext>
            </a:extLst>
          </p:cNvPr>
          <p:cNvGrpSpPr/>
          <p:nvPr/>
        </p:nvGrpSpPr>
        <p:grpSpPr>
          <a:xfrm>
            <a:off x="6046272" y="5069576"/>
            <a:ext cx="263532" cy="322598"/>
            <a:chOff x="965200" y="3436897"/>
            <a:chExt cx="528881" cy="647424"/>
          </a:xfrm>
        </p:grpSpPr>
        <p:grpSp>
          <p:nvGrpSpPr>
            <p:cNvPr id="203" name="Group 202">
              <a:extLst>
                <a:ext uri="{FF2B5EF4-FFF2-40B4-BE49-F238E27FC236}">
                  <a16:creationId xmlns:a16="http://schemas.microsoft.com/office/drawing/2014/main" id="{331F88C3-F9EC-433E-8CB7-4E4484531A9F}"/>
                </a:ext>
              </a:extLst>
            </p:cNvPr>
            <p:cNvGrpSpPr/>
            <p:nvPr/>
          </p:nvGrpSpPr>
          <p:grpSpPr>
            <a:xfrm flipH="1">
              <a:off x="965200" y="3436897"/>
              <a:ext cx="528881" cy="647424"/>
              <a:chOff x="3003960" y="3685414"/>
              <a:chExt cx="403310" cy="493707"/>
            </a:xfrm>
          </p:grpSpPr>
          <p:sp>
            <p:nvSpPr>
              <p:cNvPr id="213" name="Snip Single Corner Rectangle 26">
                <a:extLst>
                  <a:ext uri="{FF2B5EF4-FFF2-40B4-BE49-F238E27FC236}">
                    <a16:creationId xmlns:a16="http://schemas.microsoft.com/office/drawing/2014/main" id="{24AA3B99-8773-487D-8B6F-45BB98325D02}"/>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Triangle 27">
                <a:extLst>
                  <a:ext uri="{FF2B5EF4-FFF2-40B4-BE49-F238E27FC236}">
                    <a16:creationId xmlns:a16="http://schemas.microsoft.com/office/drawing/2014/main" id="{2ED52557-F6CB-4799-93BC-E2D70732C36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D6DE2C-224F-4DD7-BE94-135087D7F631}"/>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2D8C1DB-E332-49AD-9D14-F91EE1DB5312}"/>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F452AD6-849F-4CF3-B8EA-70FC3F370B29}"/>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AAC8886-21A2-48AA-94EB-A1589E207D9B}"/>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32" name="Smiley Face 4">
            <a:extLst>
              <a:ext uri="{FF2B5EF4-FFF2-40B4-BE49-F238E27FC236}">
                <a16:creationId xmlns:a16="http://schemas.microsoft.com/office/drawing/2014/main" id="{B1F35080-5236-416A-9E26-2A28B8E7D73F}"/>
              </a:ext>
            </a:extLst>
          </p:cNvPr>
          <p:cNvSpPr/>
          <p:nvPr/>
        </p:nvSpPr>
        <p:spPr bwMode="auto">
          <a:xfrm>
            <a:off x="6031142" y="2153373"/>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B082EC95-0659-42DB-9105-F0B0A44464BB}"/>
              </a:ext>
            </a:extLst>
          </p:cNvPr>
          <p:cNvSpPr txBox="1"/>
          <p:nvPr/>
        </p:nvSpPr>
        <p:spPr>
          <a:xfrm>
            <a:off x="5458129" y="2491060"/>
            <a:ext cx="1439817" cy="276999"/>
          </a:xfrm>
          <a:prstGeom prst="rect">
            <a:avLst/>
          </a:prstGeom>
          <a:noFill/>
        </p:spPr>
        <p:txBody>
          <a:bodyPr wrap="none" lIns="91440" tIns="45720" rIns="91440" bIns="45720" rtlCol="0">
            <a:spAutoFit/>
          </a:bodyPr>
          <a:lstStyle/>
          <a:p>
            <a:pPr algn="ctr" defTabSz="914400">
              <a:spcAft>
                <a:spcPts val="1200"/>
              </a:spcAft>
              <a:defRPr/>
            </a:pPr>
            <a:r>
              <a:rPr lang="en-US" sz="1200">
                <a:latin typeface="Segoe UI"/>
              </a:rPr>
              <a:t>Sentiment analysis</a:t>
            </a:r>
          </a:p>
        </p:txBody>
      </p:sp>
      <p:sp>
        <p:nvSpPr>
          <p:cNvPr id="238" name="TextBox 237">
            <a:extLst>
              <a:ext uri="{FF2B5EF4-FFF2-40B4-BE49-F238E27FC236}">
                <a16:creationId xmlns:a16="http://schemas.microsoft.com/office/drawing/2014/main" id="{D58C6D4A-0C0D-4AFB-8919-0BBAD59CBB8C}"/>
              </a:ext>
            </a:extLst>
          </p:cNvPr>
          <p:cNvSpPr txBox="1"/>
          <p:nvPr/>
        </p:nvSpPr>
        <p:spPr>
          <a:xfrm>
            <a:off x="5412251" y="3469374"/>
            <a:ext cx="1531573" cy="276999"/>
          </a:xfrm>
          <a:prstGeom prst="rect">
            <a:avLst/>
          </a:prstGeom>
          <a:noFill/>
        </p:spPr>
        <p:txBody>
          <a:bodyPr wrap="none" lIns="91440" tIns="45720" rIns="91440" bIns="45720" rtlCol="0">
            <a:spAutoFit/>
          </a:bodyPr>
          <a:lstStyle/>
          <a:p>
            <a:pPr algn="ctr" defTabSz="914400">
              <a:spcAft>
                <a:spcPts val="1200"/>
              </a:spcAft>
              <a:defRPr/>
            </a:pPr>
            <a:r>
              <a:rPr lang="en-US" sz="1200">
                <a:latin typeface="Segoe UI"/>
              </a:rPr>
              <a:t>Language detection</a:t>
            </a:r>
          </a:p>
        </p:txBody>
      </p:sp>
      <p:sp>
        <p:nvSpPr>
          <p:cNvPr id="241" name="TextBox 240">
            <a:extLst>
              <a:ext uri="{FF2B5EF4-FFF2-40B4-BE49-F238E27FC236}">
                <a16:creationId xmlns:a16="http://schemas.microsoft.com/office/drawing/2014/main" id="{5FF67768-776C-47C6-A8B7-7710F8E1DEBC}"/>
              </a:ext>
            </a:extLst>
          </p:cNvPr>
          <p:cNvSpPr txBox="1"/>
          <p:nvPr/>
        </p:nvSpPr>
        <p:spPr>
          <a:xfrm>
            <a:off x="5384393" y="4447688"/>
            <a:ext cx="1587294" cy="276999"/>
          </a:xfrm>
          <a:prstGeom prst="rect">
            <a:avLst/>
          </a:prstGeom>
          <a:noFill/>
        </p:spPr>
        <p:txBody>
          <a:bodyPr wrap="none" lIns="91440" tIns="45720" rIns="91440" bIns="45720" rtlCol="0">
            <a:spAutoFit/>
          </a:bodyPr>
          <a:lstStyle/>
          <a:p>
            <a:pPr algn="ctr" defTabSz="914400">
              <a:spcAft>
                <a:spcPts val="1200"/>
              </a:spcAft>
              <a:defRPr/>
            </a:pPr>
            <a:r>
              <a:rPr lang="en-US" sz="1200">
                <a:latin typeface="Segoe UI"/>
              </a:rPr>
              <a:t>Image tag extraction</a:t>
            </a:r>
          </a:p>
        </p:txBody>
      </p:sp>
      <p:sp>
        <p:nvSpPr>
          <p:cNvPr id="244" name="TextBox 243">
            <a:extLst>
              <a:ext uri="{FF2B5EF4-FFF2-40B4-BE49-F238E27FC236}">
                <a16:creationId xmlns:a16="http://schemas.microsoft.com/office/drawing/2014/main" id="{B1284594-AD71-4158-AE93-93F7C98766D1}"/>
              </a:ext>
            </a:extLst>
          </p:cNvPr>
          <p:cNvSpPr txBox="1"/>
          <p:nvPr/>
        </p:nvSpPr>
        <p:spPr>
          <a:xfrm>
            <a:off x="5287248" y="5426003"/>
            <a:ext cx="1781578" cy="276999"/>
          </a:xfrm>
          <a:prstGeom prst="rect">
            <a:avLst/>
          </a:prstGeom>
          <a:noFill/>
        </p:spPr>
        <p:txBody>
          <a:bodyPr wrap="none" lIns="91440" tIns="45720" rIns="91440" bIns="45720" rtlCol="0">
            <a:spAutoFit/>
          </a:bodyPr>
          <a:lstStyle/>
          <a:p>
            <a:pPr algn="ctr" defTabSz="914400">
              <a:spcAft>
                <a:spcPts val="1200"/>
              </a:spcAft>
              <a:defRPr/>
            </a:pPr>
            <a:r>
              <a:rPr lang="en-US" sz="1200">
                <a:latin typeface="Segoe UI"/>
              </a:rPr>
              <a:t>Printed text recognition</a:t>
            </a:r>
          </a:p>
        </p:txBody>
      </p:sp>
      <p:grpSp>
        <p:nvGrpSpPr>
          <p:cNvPr id="245" name="Group 244">
            <a:extLst>
              <a:ext uri="{FF2B5EF4-FFF2-40B4-BE49-F238E27FC236}">
                <a16:creationId xmlns:a16="http://schemas.microsoft.com/office/drawing/2014/main" id="{9ED59AE0-3B8E-46CC-AD5E-3C1C781505EB}"/>
              </a:ext>
            </a:extLst>
          </p:cNvPr>
          <p:cNvGrpSpPr/>
          <p:nvPr/>
        </p:nvGrpSpPr>
        <p:grpSpPr>
          <a:xfrm>
            <a:off x="6068309" y="4156519"/>
            <a:ext cx="219456" cy="259624"/>
            <a:chOff x="10049477" y="4977630"/>
            <a:chExt cx="667988" cy="790257"/>
          </a:xfrm>
        </p:grpSpPr>
        <p:cxnSp>
          <p:nvCxnSpPr>
            <p:cNvPr id="246" name="Straight Connector 245">
              <a:extLst>
                <a:ext uri="{FF2B5EF4-FFF2-40B4-BE49-F238E27FC236}">
                  <a16:creationId xmlns:a16="http://schemas.microsoft.com/office/drawing/2014/main" id="{DB9DBD39-5548-45A5-854F-F4065580B2EA}"/>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7" name="Straight Connector 246">
              <a:extLst>
                <a:ext uri="{FF2B5EF4-FFF2-40B4-BE49-F238E27FC236}">
                  <a16:creationId xmlns:a16="http://schemas.microsoft.com/office/drawing/2014/main" id="{BD79D728-78EF-4123-8523-E1E5D22EE5C3}"/>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a:ext uri="{FF2B5EF4-FFF2-40B4-BE49-F238E27FC236}">
                  <a16:creationId xmlns:a16="http://schemas.microsoft.com/office/drawing/2014/main" id="{C60C076D-D88F-4547-83E2-7927D6B983ED}"/>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a:ext uri="{FF2B5EF4-FFF2-40B4-BE49-F238E27FC236}">
                  <a16:creationId xmlns:a16="http://schemas.microsoft.com/office/drawing/2014/main" id="{9687A8F3-FC99-42F5-BD8E-CD41973A2E74}"/>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50" name="Graphic 569">
            <a:extLst>
              <a:ext uri="{FF2B5EF4-FFF2-40B4-BE49-F238E27FC236}">
                <a16:creationId xmlns:a16="http://schemas.microsoft.com/office/drawing/2014/main" id="{F69B0392-1B5A-456F-9A6C-8E5D0823A564}"/>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19126" y="3133557"/>
            <a:ext cx="317823" cy="294280"/>
          </a:xfrm>
          <a:prstGeom prst="rect">
            <a:avLst/>
          </a:prstGeom>
        </p:spPr>
      </p:pic>
      <p:grpSp>
        <p:nvGrpSpPr>
          <p:cNvPr id="181" name="Group 180">
            <a:extLst>
              <a:ext uri="{FF2B5EF4-FFF2-40B4-BE49-F238E27FC236}">
                <a16:creationId xmlns:a16="http://schemas.microsoft.com/office/drawing/2014/main" id="{0DF4343A-5F87-42FA-B45B-4FF7B1ACD19A}"/>
              </a:ext>
            </a:extLst>
          </p:cNvPr>
          <p:cNvGrpSpPr/>
          <p:nvPr/>
        </p:nvGrpSpPr>
        <p:grpSpPr>
          <a:xfrm>
            <a:off x="1720848" y="3158443"/>
            <a:ext cx="343534" cy="271610"/>
            <a:chOff x="967154" y="1481462"/>
            <a:chExt cx="5331069" cy="4214950"/>
          </a:xfrm>
        </p:grpSpPr>
        <p:cxnSp>
          <p:nvCxnSpPr>
            <p:cNvPr id="182" name="Straight Connector 181">
              <a:extLst>
                <a:ext uri="{FF2B5EF4-FFF2-40B4-BE49-F238E27FC236}">
                  <a16:creationId xmlns:a16="http://schemas.microsoft.com/office/drawing/2014/main" id="{3AE4CD96-D34D-410B-886A-36C74CDE61D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578B7FA7-C0B0-4ED8-B6B4-88CDA9ACBB01}"/>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9A21CDD4-61C0-4DAE-AAB1-6E816C70EBC3}"/>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404">
              <a:extLst>
                <a:ext uri="{FF2B5EF4-FFF2-40B4-BE49-F238E27FC236}">
                  <a16:creationId xmlns:a16="http://schemas.microsoft.com/office/drawing/2014/main" id="{09492E2F-A4F5-492E-9D74-987867DC6595}"/>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Freeform: Shape 405">
              <a:extLst>
                <a:ext uri="{FF2B5EF4-FFF2-40B4-BE49-F238E27FC236}">
                  <a16:creationId xmlns:a16="http://schemas.microsoft.com/office/drawing/2014/main" id="{B210802E-C5EA-494C-AB2F-B79074F1A72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3" name="TextBox 232">
            <a:extLst>
              <a:ext uri="{FF2B5EF4-FFF2-40B4-BE49-F238E27FC236}">
                <a16:creationId xmlns:a16="http://schemas.microsoft.com/office/drawing/2014/main" id="{0F628AA5-CD2D-4813-BF27-0284C8DEF75F}"/>
              </a:ext>
            </a:extLst>
          </p:cNvPr>
          <p:cNvSpPr txBox="1"/>
          <p:nvPr/>
        </p:nvSpPr>
        <p:spPr>
          <a:xfrm>
            <a:off x="1055912" y="2491060"/>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Key Phrase extraction </a:t>
            </a:r>
          </a:p>
        </p:txBody>
      </p:sp>
      <p:sp>
        <p:nvSpPr>
          <p:cNvPr id="236" name="TextBox 235">
            <a:extLst>
              <a:ext uri="{FF2B5EF4-FFF2-40B4-BE49-F238E27FC236}">
                <a16:creationId xmlns:a16="http://schemas.microsoft.com/office/drawing/2014/main" id="{9647D84E-98AF-4F4B-9A0A-31EE4762A2C6}"/>
              </a:ext>
            </a:extLst>
          </p:cNvPr>
          <p:cNvSpPr txBox="1"/>
          <p:nvPr/>
        </p:nvSpPr>
        <p:spPr>
          <a:xfrm>
            <a:off x="787636" y="3469374"/>
            <a:ext cx="2209958" cy="276999"/>
          </a:xfrm>
          <a:prstGeom prst="rect">
            <a:avLst/>
          </a:prstGeom>
          <a:noFill/>
        </p:spPr>
        <p:txBody>
          <a:bodyPr wrap="square" lIns="91440" tIns="45720" rIns="91440" bIns="45720" rtlCol="0">
            <a:spAutoFit/>
          </a:bodyPr>
          <a:lstStyle/>
          <a:p>
            <a:pPr algn="ctr" defTabSz="914400">
              <a:spcAft>
                <a:spcPts val="1200"/>
              </a:spcAft>
              <a:defRPr/>
            </a:pPr>
            <a:r>
              <a:rPr lang="en-US" sz="1200">
                <a:latin typeface="Segoe UI"/>
              </a:rPr>
              <a:t>Organization entity extraction</a:t>
            </a:r>
          </a:p>
        </p:txBody>
      </p:sp>
      <p:sp>
        <p:nvSpPr>
          <p:cNvPr id="239" name="TextBox 238">
            <a:extLst>
              <a:ext uri="{FF2B5EF4-FFF2-40B4-BE49-F238E27FC236}">
                <a16:creationId xmlns:a16="http://schemas.microsoft.com/office/drawing/2014/main" id="{9E3CB7D3-2F0F-4AE1-9904-141D6A6E2749}"/>
              </a:ext>
            </a:extLst>
          </p:cNvPr>
          <p:cNvSpPr txBox="1"/>
          <p:nvPr/>
        </p:nvSpPr>
        <p:spPr>
          <a:xfrm>
            <a:off x="1310020" y="4447688"/>
            <a:ext cx="1165191" cy="276999"/>
          </a:xfrm>
          <a:prstGeom prst="rect">
            <a:avLst/>
          </a:prstGeom>
          <a:noFill/>
        </p:spPr>
        <p:txBody>
          <a:bodyPr wrap="none" lIns="91440" tIns="45720" rIns="91440" bIns="45720" rtlCol="0">
            <a:spAutoFit/>
          </a:bodyPr>
          <a:lstStyle/>
          <a:p>
            <a:pPr algn="ctr" defTabSz="914400">
              <a:spcAft>
                <a:spcPts val="1200"/>
              </a:spcAft>
              <a:defRPr/>
            </a:pPr>
            <a:r>
              <a:rPr lang="en-US" sz="1200">
                <a:latin typeface="Segoe UI"/>
              </a:rPr>
              <a:t>Face detection</a:t>
            </a:r>
          </a:p>
        </p:txBody>
      </p:sp>
      <p:sp>
        <p:nvSpPr>
          <p:cNvPr id="242" name="TextBox 241">
            <a:extLst>
              <a:ext uri="{FF2B5EF4-FFF2-40B4-BE49-F238E27FC236}">
                <a16:creationId xmlns:a16="http://schemas.microsoft.com/office/drawing/2014/main" id="{B7B566E4-D2FE-4A29-B358-398EC5B13CF9}"/>
              </a:ext>
            </a:extLst>
          </p:cNvPr>
          <p:cNvSpPr txBox="1"/>
          <p:nvPr/>
        </p:nvSpPr>
        <p:spPr>
          <a:xfrm>
            <a:off x="1393027" y="5426003"/>
            <a:ext cx="999184" cy="276999"/>
          </a:xfrm>
          <a:prstGeom prst="rect">
            <a:avLst/>
          </a:prstGeom>
          <a:noFill/>
        </p:spPr>
        <p:txBody>
          <a:bodyPr wrap="none" lIns="91440" tIns="45720" rIns="91440" bIns="45720" rtlCol="0">
            <a:spAutoFit/>
          </a:bodyPr>
          <a:lstStyle/>
          <a:p>
            <a:pPr algn="ctr" defTabSz="914400">
              <a:spcAft>
                <a:spcPts val="1200"/>
              </a:spcAft>
              <a:defRPr/>
            </a:pPr>
            <a:r>
              <a:rPr lang="en-US" sz="1200">
                <a:latin typeface="Segoe UI"/>
              </a:rPr>
              <a:t>Text Utilities</a:t>
            </a:r>
          </a:p>
        </p:txBody>
      </p:sp>
      <p:grpSp>
        <p:nvGrpSpPr>
          <p:cNvPr id="14" name="Group 13">
            <a:extLst>
              <a:ext uri="{FF2B5EF4-FFF2-40B4-BE49-F238E27FC236}">
                <a16:creationId xmlns:a16="http://schemas.microsoft.com/office/drawing/2014/main" id="{A8F51FCC-10A8-43E5-B978-14A620DC5A16}"/>
              </a:ext>
            </a:extLst>
          </p:cNvPr>
          <p:cNvGrpSpPr/>
          <p:nvPr/>
        </p:nvGrpSpPr>
        <p:grpSpPr>
          <a:xfrm>
            <a:off x="1714719" y="4059225"/>
            <a:ext cx="331079" cy="385141"/>
            <a:chOff x="3803869" y="4376725"/>
            <a:chExt cx="331079" cy="385141"/>
          </a:xfrm>
        </p:grpSpPr>
        <p:sp>
          <p:nvSpPr>
            <p:cNvPr id="118" name="people_4">
              <a:extLst>
                <a:ext uri="{FF2B5EF4-FFF2-40B4-BE49-F238E27FC236}">
                  <a16:creationId xmlns:a16="http://schemas.microsoft.com/office/drawing/2014/main" id="{68163BB0-3F92-47E7-8E35-826B96D6FD22}"/>
                </a:ext>
              </a:extLst>
            </p:cNvPr>
            <p:cNvSpPr>
              <a:spLocks noChangeAspect="1" noEditPoints="1"/>
            </p:cNvSpPr>
            <p:nvPr/>
          </p:nvSpPr>
          <p:spPr bwMode="auto">
            <a:xfrm>
              <a:off x="3803869" y="439610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442C459A-4E5B-4449-8E23-0CB99268FEAD}"/>
                </a:ext>
              </a:extLst>
            </p:cNvPr>
            <p:cNvSpPr/>
            <p:nvPr/>
          </p:nvSpPr>
          <p:spPr bwMode="auto">
            <a:xfrm rot="5400000">
              <a:off x="3815682" y="4376726"/>
              <a:ext cx="54890" cy="54888"/>
            </a:xfrm>
            <a:custGeom>
              <a:avLst/>
              <a:gdLst>
                <a:gd name="connsiteX0" fmla="*/ 0 w 111588"/>
                <a:gd name="connsiteY0" fmla="*/ 111588 h 111588"/>
                <a:gd name="connsiteX1" fmla="*/ 0 w 111588"/>
                <a:gd name="connsiteY1" fmla="*/ 0 h 111588"/>
                <a:gd name="connsiteX2" fmla="*/ 111588 w 111588"/>
                <a:gd name="connsiteY2" fmla="*/ 0 h 111588"/>
                <a:gd name="connsiteX3" fmla="*/ 111588 w 111588"/>
                <a:gd name="connsiteY3" fmla="*/ 111588 h 111588"/>
                <a:gd name="connsiteX4" fmla="*/ 0 w 111588"/>
                <a:gd name="connsiteY4" fmla="*/ 111588 h 111588"/>
                <a:gd name="connsiteX0" fmla="*/ 111588 w 203028"/>
                <a:gd name="connsiteY0" fmla="*/ 0 h 111588"/>
                <a:gd name="connsiteX1" fmla="*/ 111588 w 203028"/>
                <a:gd name="connsiteY1" fmla="*/ 111588 h 111588"/>
                <a:gd name="connsiteX2" fmla="*/ 0 w 203028"/>
                <a:gd name="connsiteY2" fmla="*/ 111588 h 111588"/>
                <a:gd name="connsiteX3" fmla="*/ 0 w 203028"/>
                <a:gd name="connsiteY3" fmla="*/ 0 h 111588"/>
                <a:gd name="connsiteX4" fmla="*/ 203028 w 203028"/>
                <a:gd name="connsiteY4" fmla="*/ 91440 h 111588"/>
                <a:gd name="connsiteX0" fmla="*/ 111588 w 111588"/>
                <a:gd name="connsiteY0" fmla="*/ 0 h 111588"/>
                <a:gd name="connsiteX1" fmla="*/ 111588 w 111588"/>
                <a:gd name="connsiteY1" fmla="*/ 111588 h 111588"/>
                <a:gd name="connsiteX2" fmla="*/ 0 w 111588"/>
                <a:gd name="connsiteY2" fmla="*/ 111588 h 111588"/>
                <a:gd name="connsiteX3" fmla="*/ 0 w 111588"/>
                <a:gd name="connsiteY3" fmla="*/ 0 h 111588"/>
                <a:gd name="connsiteX0" fmla="*/ 111588 w 111588"/>
                <a:gd name="connsiteY0" fmla="*/ 111588 h 111588"/>
                <a:gd name="connsiteX1" fmla="*/ 0 w 111588"/>
                <a:gd name="connsiteY1" fmla="*/ 111588 h 111588"/>
                <a:gd name="connsiteX2" fmla="*/ 0 w 111588"/>
                <a:gd name="connsiteY2" fmla="*/ 0 h 111588"/>
              </a:gdLst>
              <a:ahLst/>
              <a:cxnLst>
                <a:cxn ang="0">
                  <a:pos x="connsiteX0" y="connsiteY0"/>
                </a:cxn>
                <a:cxn ang="0">
                  <a:pos x="connsiteX1" y="connsiteY1"/>
                </a:cxn>
                <a:cxn ang="0">
                  <a:pos x="connsiteX2" y="connsiteY2"/>
                </a:cxn>
              </a:cxnLst>
              <a:rect l="l" t="t" r="r" b="b"/>
              <a:pathLst>
                <a:path w="111588" h="111588">
                  <a:moveTo>
                    <a:pt x="111588" y="111588"/>
                  </a:moveTo>
                  <a:lnTo>
                    <a:pt x="0" y="111588"/>
                  </a:ln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D65495DB-EA06-4A8C-806E-3ABC87422548}"/>
                </a:ext>
              </a:extLst>
            </p:cNvPr>
            <p:cNvSpPr/>
            <p:nvPr/>
          </p:nvSpPr>
          <p:spPr bwMode="auto">
            <a:xfrm rot="5400000">
              <a:off x="4080059" y="4376727"/>
              <a:ext cx="54890" cy="54888"/>
            </a:xfrm>
            <a:custGeom>
              <a:avLst/>
              <a:gdLst>
                <a:gd name="connsiteX0" fmla="*/ 0 w 111588"/>
                <a:gd name="connsiteY0" fmla="*/ 111587 h 111587"/>
                <a:gd name="connsiteX1" fmla="*/ 0 w 111588"/>
                <a:gd name="connsiteY1" fmla="*/ 0 h 111587"/>
                <a:gd name="connsiteX2" fmla="*/ 111588 w 111588"/>
                <a:gd name="connsiteY2" fmla="*/ 0 h 111587"/>
                <a:gd name="connsiteX3" fmla="*/ 111588 w 111588"/>
                <a:gd name="connsiteY3" fmla="*/ 111587 h 111587"/>
                <a:gd name="connsiteX4" fmla="*/ 0 w 111588"/>
                <a:gd name="connsiteY4" fmla="*/ 111587 h 111587"/>
                <a:gd name="connsiteX0" fmla="*/ 111588 w 203028"/>
                <a:gd name="connsiteY0" fmla="*/ 111587 h 203027"/>
                <a:gd name="connsiteX1" fmla="*/ 0 w 203028"/>
                <a:gd name="connsiteY1" fmla="*/ 111587 h 203027"/>
                <a:gd name="connsiteX2" fmla="*/ 0 w 203028"/>
                <a:gd name="connsiteY2" fmla="*/ 0 h 203027"/>
                <a:gd name="connsiteX3" fmla="*/ 111588 w 203028"/>
                <a:gd name="connsiteY3" fmla="*/ 0 h 203027"/>
                <a:gd name="connsiteX4" fmla="*/ 203028 w 203028"/>
                <a:gd name="connsiteY4" fmla="*/ 203027 h 203027"/>
                <a:gd name="connsiteX0" fmla="*/ 111588 w 111588"/>
                <a:gd name="connsiteY0" fmla="*/ 111587 h 111587"/>
                <a:gd name="connsiteX1" fmla="*/ 0 w 111588"/>
                <a:gd name="connsiteY1" fmla="*/ 111587 h 111587"/>
                <a:gd name="connsiteX2" fmla="*/ 0 w 111588"/>
                <a:gd name="connsiteY2" fmla="*/ 0 h 111587"/>
                <a:gd name="connsiteX3" fmla="*/ 111588 w 111588"/>
                <a:gd name="connsiteY3" fmla="*/ 0 h 111587"/>
                <a:gd name="connsiteX0" fmla="*/ 0 w 111588"/>
                <a:gd name="connsiteY0" fmla="*/ 111587 h 111587"/>
                <a:gd name="connsiteX1" fmla="*/ 0 w 111588"/>
                <a:gd name="connsiteY1" fmla="*/ 0 h 111587"/>
                <a:gd name="connsiteX2" fmla="*/ 111588 w 111588"/>
                <a:gd name="connsiteY2" fmla="*/ 0 h 111587"/>
              </a:gdLst>
              <a:ahLst/>
              <a:cxnLst>
                <a:cxn ang="0">
                  <a:pos x="connsiteX0" y="connsiteY0"/>
                </a:cxn>
                <a:cxn ang="0">
                  <a:pos x="connsiteX1" y="connsiteY1"/>
                </a:cxn>
                <a:cxn ang="0">
                  <a:pos x="connsiteX2" y="connsiteY2"/>
                </a:cxn>
              </a:cxnLst>
              <a:rect l="l" t="t" r="r" b="b"/>
              <a:pathLst>
                <a:path w="111588" h="111587">
                  <a:moveTo>
                    <a:pt x="0" y="111587"/>
                  </a:moveTo>
                  <a:lnTo>
                    <a:pt x="0" y="0"/>
                  </a:lnTo>
                  <a:lnTo>
                    <a:pt x="111588"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24" name="Freeform: Shape 123">
              <a:extLst>
                <a:ext uri="{FF2B5EF4-FFF2-40B4-BE49-F238E27FC236}">
                  <a16:creationId xmlns:a16="http://schemas.microsoft.com/office/drawing/2014/main" id="{E09CC433-F975-4765-8820-0C6C8C117520}"/>
                </a:ext>
              </a:extLst>
            </p:cNvPr>
            <p:cNvSpPr/>
            <p:nvPr/>
          </p:nvSpPr>
          <p:spPr bwMode="auto">
            <a:xfrm rot="5400000">
              <a:off x="3815684" y="4545009"/>
              <a:ext cx="54888" cy="54888"/>
            </a:xfrm>
            <a:custGeom>
              <a:avLst/>
              <a:gdLst>
                <a:gd name="connsiteX0" fmla="*/ 0 w 111587"/>
                <a:gd name="connsiteY0" fmla="*/ 111588 h 111588"/>
                <a:gd name="connsiteX1" fmla="*/ 0 w 111587"/>
                <a:gd name="connsiteY1" fmla="*/ 0 h 111588"/>
                <a:gd name="connsiteX2" fmla="*/ 111587 w 111587"/>
                <a:gd name="connsiteY2" fmla="*/ 0 h 111588"/>
                <a:gd name="connsiteX3" fmla="*/ 111587 w 111587"/>
                <a:gd name="connsiteY3" fmla="*/ 111588 h 111588"/>
                <a:gd name="connsiteX4" fmla="*/ 0 w 111587"/>
                <a:gd name="connsiteY4" fmla="*/ 111588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4" fmla="*/ 91440 w 111587"/>
                <a:gd name="connsiteY4" fmla="*/ 91440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0" fmla="*/ 111587 w 111587"/>
                <a:gd name="connsiteY0" fmla="*/ 0 h 111588"/>
                <a:gd name="connsiteX1" fmla="*/ 111587 w 111587"/>
                <a:gd name="connsiteY1" fmla="*/ 111588 h 111588"/>
                <a:gd name="connsiteX2" fmla="*/ 0 w 111587"/>
                <a:gd name="connsiteY2" fmla="*/ 111588 h 111588"/>
              </a:gdLst>
              <a:ahLst/>
              <a:cxnLst>
                <a:cxn ang="0">
                  <a:pos x="connsiteX0" y="connsiteY0"/>
                </a:cxn>
                <a:cxn ang="0">
                  <a:pos x="connsiteX1" y="connsiteY1"/>
                </a:cxn>
                <a:cxn ang="0">
                  <a:pos x="connsiteX2" y="connsiteY2"/>
                </a:cxn>
              </a:cxnLst>
              <a:rect l="l" t="t" r="r" b="b"/>
              <a:pathLst>
                <a:path w="111587" h="111588">
                  <a:moveTo>
                    <a:pt x="111587" y="0"/>
                  </a:moveTo>
                  <a:lnTo>
                    <a:pt x="111587" y="111588"/>
                  </a:lnTo>
                  <a:lnTo>
                    <a:pt x="0" y="1115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23" name="Freeform: Shape 122">
              <a:extLst>
                <a:ext uri="{FF2B5EF4-FFF2-40B4-BE49-F238E27FC236}">
                  <a16:creationId xmlns:a16="http://schemas.microsoft.com/office/drawing/2014/main" id="{09A6266F-A11C-4BBC-B916-13FDF6CC1D4E}"/>
                </a:ext>
              </a:extLst>
            </p:cNvPr>
            <p:cNvSpPr/>
            <p:nvPr/>
          </p:nvSpPr>
          <p:spPr bwMode="auto">
            <a:xfrm rot="5400000">
              <a:off x="4080060" y="4545009"/>
              <a:ext cx="54888" cy="54888"/>
            </a:xfrm>
            <a:custGeom>
              <a:avLst/>
              <a:gdLst>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4" fmla="*/ 0 w 111587"/>
                <a:gd name="connsiteY4" fmla="*/ 111587 h 111587"/>
                <a:gd name="connsiteX0" fmla="*/ 0 w 111587"/>
                <a:gd name="connsiteY0" fmla="*/ 111587 h 203027"/>
                <a:gd name="connsiteX1" fmla="*/ 0 w 111587"/>
                <a:gd name="connsiteY1" fmla="*/ 0 h 203027"/>
                <a:gd name="connsiteX2" fmla="*/ 111587 w 111587"/>
                <a:gd name="connsiteY2" fmla="*/ 0 h 203027"/>
                <a:gd name="connsiteX3" fmla="*/ 111587 w 111587"/>
                <a:gd name="connsiteY3" fmla="*/ 111587 h 203027"/>
                <a:gd name="connsiteX4" fmla="*/ 91440 w 111587"/>
                <a:gd name="connsiteY4" fmla="*/ 203027 h 203027"/>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0" fmla="*/ 0 w 111587"/>
                <a:gd name="connsiteY0" fmla="*/ 0 h 111587"/>
                <a:gd name="connsiteX1" fmla="*/ 111587 w 111587"/>
                <a:gd name="connsiteY1" fmla="*/ 0 h 111587"/>
                <a:gd name="connsiteX2" fmla="*/ 111587 w 111587"/>
                <a:gd name="connsiteY2" fmla="*/ 111587 h 111587"/>
              </a:gdLst>
              <a:ahLst/>
              <a:cxnLst>
                <a:cxn ang="0">
                  <a:pos x="connsiteX0" y="connsiteY0"/>
                </a:cxn>
                <a:cxn ang="0">
                  <a:pos x="connsiteX1" y="connsiteY1"/>
                </a:cxn>
                <a:cxn ang="0">
                  <a:pos x="connsiteX2" y="connsiteY2"/>
                </a:cxn>
              </a:cxnLst>
              <a:rect l="l" t="t" r="r" b="b"/>
              <a:pathLst>
                <a:path w="111587" h="111587">
                  <a:moveTo>
                    <a:pt x="0" y="0"/>
                  </a:moveTo>
                  <a:lnTo>
                    <a:pt x="111587" y="0"/>
                  </a:lnTo>
                  <a:lnTo>
                    <a:pt x="111587" y="111587"/>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sp>
        <p:nvSpPr>
          <p:cNvPr id="140" name="Oval 139">
            <a:extLst>
              <a:ext uri="{FF2B5EF4-FFF2-40B4-BE49-F238E27FC236}">
                <a16:creationId xmlns:a16="http://schemas.microsoft.com/office/drawing/2014/main" id="{AC5A9DDC-BDB3-47FE-9289-747C57739705}"/>
              </a:ext>
            </a:extLst>
          </p:cNvPr>
          <p:cNvSpPr/>
          <p:nvPr/>
        </p:nvSpPr>
        <p:spPr bwMode="auto">
          <a:xfrm>
            <a:off x="1703173" y="2087458"/>
            <a:ext cx="378372" cy="378372"/>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509ABCB6-EC9C-4D2B-9133-6643848F373C}"/>
              </a:ext>
            </a:extLst>
          </p:cNvPr>
          <p:cNvGrpSpPr/>
          <p:nvPr/>
        </p:nvGrpSpPr>
        <p:grpSpPr>
          <a:xfrm>
            <a:off x="1714330" y="2229194"/>
            <a:ext cx="353260" cy="0"/>
            <a:chOff x="3463938" y="2353021"/>
            <a:chExt cx="353260" cy="0"/>
          </a:xfrm>
        </p:grpSpPr>
        <p:cxnSp>
          <p:nvCxnSpPr>
            <p:cNvPr id="21" name="Straight Connector 20">
              <a:extLst>
                <a:ext uri="{FF2B5EF4-FFF2-40B4-BE49-F238E27FC236}">
                  <a16:creationId xmlns:a16="http://schemas.microsoft.com/office/drawing/2014/main" id="{4C32300C-A0E5-4443-AD3F-9C51C832F4D9}"/>
                </a:ext>
              </a:extLst>
            </p:cNvPr>
            <p:cNvCxnSpPr>
              <a:cxnSpLocks/>
            </p:cNvCxnSpPr>
            <p:nvPr/>
          </p:nvCxnSpPr>
          <p:spPr>
            <a:xfrm>
              <a:off x="3463938" y="2353021"/>
              <a:ext cx="83907"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D340A9BA-990B-43DE-841B-A3771C1B4555}"/>
                </a:ext>
              </a:extLst>
            </p:cNvPr>
            <p:cNvCxnSpPr>
              <a:cxnSpLocks/>
            </p:cNvCxnSpPr>
            <p:nvPr/>
          </p:nvCxnSpPr>
          <p:spPr>
            <a:xfrm>
              <a:off x="3559514" y="2353021"/>
              <a:ext cx="4329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8" name="Straight Connector 147">
              <a:extLst>
                <a:ext uri="{FF2B5EF4-FFF2-40B4-BE49-F238E27FC236}">
                  <a16:creationId xmlns:a16="http://schemas.microsoft.com/office/drawing/2014/main" id="{6FFCD806-46DA-488F-A8BB-6B507FB985C0}"/>
                </a:ext>
              </a:extLst>
            </p:cNvPr>
            <p:cNvCxnSpPr>
              <a:cxnSpLocks/>
            </p:cNvCxnSpPr>
            <p:nvPr/>
          </p:nvCxnSpPr>
          <p:spPr>
            <a:xfrm>
              <a:off x="3614482" y="2353021"/>
              <a:ext cx="74788"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1" name="Straight Connector 150">
              <a:extLst>
                <a:ext uri="{FF2B5EF4-FFF2-40B4-BE49-F238E27FC236}">
                  <a16:creationId xmlns:a16="http://schemas.microsoft.com/office/drawing/2014/main" id="{F8F29E9E-544D-4DD6-9027-8AD0239283FE}"/>
                </a:ext>
              </a:extLst>
            </p:cNvPr>
            <p:cNvCxnSpPr>
              <a:cxnSpLocks/>
            </p:cNvCxnSpPr>
            <p:nvPr/>
          </p:nvCxnSpPr>
          <p:spPr>
            <a:xfrm>
              <a:off x="3700939" y="235302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3" name="Straight Connector 152">
              <a:extLst>
                <a:ext uri="{FF2B5EF4-FFF2-40B4-BE49-F238E27FC236}">
                  <a16:creationId xmlns:a16="http://schemas.microsoft.com/office/drawing/2014/main" id="{81CF602B-9F17-4D3C-B7CE-A061A6E821FA}"/>
                </a:ext>
              </a:extLst>
            </p:cNvPr>
            <p:cNvCxnSpPr>
              <a:cxnSpLocks/>
            </p:cNvCxnSpPr>
            <p:nvPr/>
          </p:nvCxnSpPr>
          <p:spPr>
            <a:xfrm>
              <a:off x="3743581" y="235302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4" name="Straight Connector 153">
              <a:extLst>
                <a:ext uri="{FF2B5EF4-FFF2-40B4-BE49-F238E27FC236}">
                  <a16:creationId xmlns:a16="http://schemas.microsoft.com/office/drawing/2014/main" id="{5E9799CA-381C-44D5-A5FC-2D2C3D2C5BC1}"/>
                </a:ext>
              </a:extLst>
            </p:cNvPr>
            <p:cNvCxnSpPr>
              <a:cxnSpLocks/>
            </p:cNvCxnSpPr>
            <p:nvPr/>
          </p:nvCxnSpPr>
          <p:spPr>
            <a:xfrm>
              <a:off x="3786225" y="235302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0" name="Group 99">
            <a:extLst>
              <a:ext uri="{FF2B5EF4-FFF2-40B4-BE49-F238E27FC236}">
                <a16:creationId xmlns:a16="http://schemas.microsoft.com/office/drawing/2014/main" id="{9CA28F12-E56F-49D3-A718-7ED5E067ACB2}"/>
              </a:ext>
            </a:extLst>
          </p:cNvPr>
          <p:cNvGrpSpPr/>
          <p:nvPr/>
        </p:nvGrpSpPr>
        <p:grpSpPr>
          <a:xfrm>
            <a:off x="1702899" y="2266447"/>
            <a:ext cx="370826" cy="0"/>
            <a:chOff x="3452507" y="2396835"/>
            <a:chExt cx="370826" cy="0"/>
          </a:xfrm>
        </p:grpSpPr>
        <p:cxnSp>
          <p:nvCxnSpPr>
            <p:cNvPr id="157" name="Straight Connector 156">
              <a:extLst>
                <a:ext uri="{FF2B5EF4-FFF2-40B4-BE49-F238E27FC236}">
                  <a16:creationId xmlns:a16="http://schemas.microsoft.com/office/drawing/2014/main" id="{93A50F06-3117-4030-AA2D-C2E764DFED8B}"/>
                </a:ext>
              </a:extLst>
            </p:cNvPr>
            <p:cNvCxnSpPr>
              <a:cxnSpLocks/>
            </p:cNvCxnSpPr>
            <p:nvPr/>
          </p:nvCxnSpPr>
          <p:spPr>
            <a:xfrm flipH="1">
              <a:off x="3735253" y="2396835"/>
              <a:ext cx="88080"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45D14D86-62C7-4F27-BECB-47974C56D2C3}"/>
                </a:ext>
              </a:extLst>
            </p:cNvPr>
            <p:cNvCxnSpPr>
              <a:cxnSpLocks/>
            </p:cNvCxnSpPr>
            <p:nvPr/>
          </p:nvCxnSpPr>
          <p:spPr>
            <a:xfrm flipH="1">
              <a:off x="3677552" y="2396835"/>
              <a:ext cx="4545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FCCEEA8-6A33-4E7B-B3AE-B32D6925D435}"/>
                </a:ext>
              </a:extLst>
            </p:cNvPr>
            <p:cNvCxnSpPr>
              <a:cxnSpLocks/>
            </p:cNvCxnSpPr>
            <p:nvPr/>
          </p:nvCxnSpPr>
          <p:spPr>
            <a:xfrm flipH="1">
              <a:off x="3586796" y="2396835"/>
              <a:ext cx="7850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D1FA8B88-8AF3-48DB-BFF2-E30D9DAB5F3C}"/>
                </a:ext>
              </a:extLst>
            </p:cNvPr>
            <p:cNvCxnSpPr>
              <a:cxnSpLocks/>
            </p:cNvCxnSpPr>
            <p:nvPr/>
          </p:nvCxnSpPr>
          <p:spPr>
            <a:xfrm flipH="1">
              <a:off x="3542033" y="2396835"/>
              <a:ext cx="3251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DE603525-A42E-4E08-B7BA-03042DD4AF88}"/>
                </a:ext>
              </a:extLst>
            </p:cNvPr>
            <p:cNvCxnSpPr>
              <a:cxnSpLocks/>
            </p:cNvCxnSpPr>
            <p:nvPr/>
          </p:nvCxnSpPr>
          <p:spPr>
            <a:xfrm flipH="1">
              <a:off x="3452507" y="2396835"/>
              <a:ext cx="7555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1" name="Group 100">
            <a:extLst>
              <a:ext uri="{FF2B5EF4-FFF2-40B4-BE49-F238E27FC236}">
                <a16:creationId xmlns:a16="http://schemas.microsoft.com/office/drawing/2014/main" id="{CC813F7B-FD6C-428B-94DB-D22D306B8BB6}"/>
              </a:ext>
            </a:extLst>
          </p:cNvPr>
          <p:cNvGrpSpPr/>
          <p:nvPr/>
        </p:nvGrpSpPr>
        <p:grpSpPr>
          <a:xfrm>
            <a:off x="1723483" y="2303700"/>
            <a:ext cx="352994" cy="0"/>
            <a:chOff x="3442611" y="2435232"/>
            <a:chExt cx="352994" cy="0"/>
          </a:xfrm>
        </p:grpSpPr>
        <p:cxnSp>
          <p:nvCxnSpPr>
            <p:cNvPr id="165" name="Straight Connector 164">
              <a:extLst>
                <a:ext uri="{FF2B5EF4-FFF2-40B4-BE49-F238E27FC236}">
                  <a16:creationId xmlns:a16="http://schemas.microsoft.com/office/drawing/2014/main" id="{BB2A3F4C-9893-4301-BFB6-99B2AD270D5C}"/>
                </a:ext>
              </a:extLst>
            </p:cNvPr>
            <p:cNvCxnSpPr>
              <a:cxnSpLocks/>
            </p:cNvCxnSpPr>
            <p:nvPr/>
          </p:nvCxnSpPr>
          <p:spPr>
            <a:xfrm>
              <a:off x="3442611" y="2435232"/>
              <a:ext cx="4353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663D6C5F-3664-49EA-BD5D-D5BE70DDFC95}"/>
                </a:ext>
              </a:extLst>
            </p:cNvPr>
            <p:cNvCxnSpPr>
              <a:cxnSpLocks/>
            </p:cNvCxnSpPr>
            <p:nvPr/>
          </p:nvCxnSpPr>
          <p:spPr>
            <a:xfrm>
              <a:off x="3499485" y="2435232"/>
              <a:ext cx="81897"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08A700D9-ACDB-4D3D-A4E8-2D5D2918D225}"/>
                </a:ext>
              </a:extLst>
            </p:cNvPr>
            <p:cNvCxnSpPr>
              <a:cxnSpLocks/>
            </p:cNvCxnSpPr>
            <p:nvPr/>
          </p:nvCxnSpPr>
          <p:spPr>
            <a:xfrm>
              <a:off x="3593042" y="2435232"/>
              <a:ext cx="74732"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6C9F22AA-2D15-4A8F-AE79-3D902BBEA22E}"/>
                </a:ext>
              </a:extLst>
            </p:cNvPr>
            <p:cNvCxnSpPr>
              <a:cxnSpLocks/>
            </p:cNvCxnSpPr>
            <p:nvPr/>
          </p:nvCxnSpPr>
          <p:spPr>
            <a:xfrm>
              <a:off x="3679434" y="2435232"/>
              <a:ext cx="30950"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97A8FFC0-C828-43FC-892D-D7FB4BD3A13A}"/>
                </a:ext>
              </a:extLst>
            </p:cNvPr>
            <p:cNvCxnSpPr>
              <a:cxnSpLocks/>
            </p:cNvCxnSpPr>
            <p:nvPr/>
          </p:nvCxnSpPr>
          <p:spPr>
            <a:xfrm>
              <a:off x="3723686" y="2435232"/>
              <a:ext cx="7191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2" name="Group 101">
            <a:extLst>
              <a:ext uri="{FF2B5EF4-FFF2-40B4-BE49-F238E27FC236}">
                <a16:creationId xmlns:a16="http://schemas.microsoft.com/office/drawing/2014/main" id="{4DE8E033-4833-4B02-86D2-7E1D39338893}"/>
              </a:ext>
            </a:extLst>
          </p:cNvPr>
          <p:cNvGrpSpPr/>
          <p:nvPr/>
        </p:nvGrpSpPr>
        <p:grpSpPr>
          <a:xfrm>
            <a:off x="1720044" y="2340953"/>
            <a:ext cx="353260" cy="0"/>
            <a:chOff x="3452507" y="2474941"/>
            <a:chExt cx="353260" cy="0"/>
          </a:xfrm>
        </p:grpSpPr>
        <p:cxnSp>
          <p:nvCxnSpPr>
            <p:cNvPr id="175" name="Straight Connector 174">
              <a:extLst>
                <a:ext uri="{FF2B5EF4-FFF2-40B4-BE49-F238E27FC236}">
                  <a16:creationId xmlns:a16="http://schemas.microsoft.com/office/drawing/2014/main" id="{74E185FC-A6E6-482F-A7A4-E2EC08D4C2CC}"/>
                </a:ext>
              </a:extLst>
            </p:cNvPr>
            <p:cNvCxnSpPr>
              <a:cxnSpLocks/>
            </p:cNvCxnSpPr>
            <p:nvPr/>
          </p:nvCxnSpPr>
          <p:spPr>
            <a:xfrm>
              <a:off x="3452507" y="2474941"/>
              <a:ext cx="8390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7" name="Straight Connector 186">
              <a:extLst>
                <a:ext uri="{FF2B5EF4-FFF2-40B4-BE49-F238E27FC236}">
                  <a16:creationId xmlns:a16="http://schemas.microsoft.com/office/drawing/2014/main" id="{EC2DE8AE-22D1-4899-AD77-2F925F2C56EA}"/>
                </a:ext>
              </a:extLst>
            </p:cNvPr>
            <p:cNvCxnSpPr>
              <a:cxnSpLocks/>
            </p:cNvCxnSpPr>
            <p:nvPr/>
          </p:nvCxnSpPr>
          <p:spPr>
            <a:xfrm>
              <a:off x="3548083" y="2474941"/>
              <a:ext cx="4329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8" name="Straight Connector 187">
              <a:extLst>
                <a:ext uri="{FF2B5EF4-FFF2-40B4-BE49-F238E27FC236}">
                  <a16:creationId xmlns:a16="http://schemas.microsoft.com/office/drawing/2014/main" id="{38561A0B-ABD8-414A-B7A7-A473F1ED339D}"/>
                </a:ext>
              </a:extLst>
            </p:cNvPr>
            <p:cNvCxnSpPr>
              <a:cxnSpLocks/>
            </p:cNvCxnSpPr>
            <p:nvPr/>
          </p:nvCxnSpPr>
          <p:spPr>
            <a:xfrm>
              <a:off x="3603051" y="2474941"/>
              <a:ext cx="74788"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9" name="Straight Connector 188">
              <a:extLst>
                <a:ext uri="{FF2B5EF4-FFF2-40B4-BE49-F238E27FC236}">
                  <a16:creationId xmlns:a16="http://schemas.microsoft.com/office/drawing/2014/main" id="{9307A39F-EF21-49B2-82BE-48C86366AA13}"/>
                </a:ext>
              </a:extLst>
            </p:cNvPr>
            <p:cNvCxnSpPr>
              <a:cxnSpLocks/>
            </p:cNvCxnSpPr>
            <p:nvPr/>
          </p:nvCxnSpPr>
          <p:spPr>
            <a:xfrm>
              <a:off x="3689508" y="247494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0" name="Straight Connector 189">
              <a:extLst>
                <a:ext uri="{FF2B5EF4-FFF2-40B4-BE49-F238E27FC236}">
                  <a16:creationId xmlns:a16="http://schemas.microsoft.com/office/drawing/2014/main" id="{BB72D56A-59D4-44A9-B42E-0D706A4648A4}"/>
                </a:ext>
              </a:extLst>
            </p:cNvPr>
            <p:cNvCxnSpPr>
              <a:cxnSpLocks/>
            </p:cNvCxnSpPr>
            <p:nvPr/>
          </p:nvCxnSpPr>
          <p:spPr>
            <a:xfrm>
              <a:off x="3732150" y="247494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1" name="Straight Connector 190">
              <a:extLst>
                <a:ext uri="{FF2B5EF4-FFF2-40B4-BE49-F238E27FC236}">
                  <a16:creationId xmlns:a16="http://schemas.microsoft.com/office/drawing/2014/main" id="{BAEBD23E-CF3B-4989-B585-FD98A7857E05}"/>
                </a:ext>
              </a:extLst>
            </p:cNvPr>
            <p:cNvCxnSpPr>
              <a:cxnSpLocks/>
            </p:cNvCxnSpPr>
            <p:nvPr/>
          </p:nvCxnSpPr>
          <p:spPr>
            <a:xfrm>
              <a:off x="3774794" y="2474941"/>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3" name="Group 102">
            <a:extLst>
              <a:ext uri="{FF2B5EF4-FFF2-40B4-BE49-F238E27FC236}">
                <a16:creationId xmlns:a16="http://schemas.microsoft.com/office/drawing/2014/main" id="{DFA17B67-9335-4CA8-BF59-1223CD085E26}"/>
              </a:ext>
            </a:extLst>
          </p:cNvPr>
          <p:cNvGrpSpPr/>
          <p:nvPr/>
        </p:nvGrpSpPr>
        <p:grpSpPr>
          <a:xfrm>
            <a:off x="1739900" y="2378206"/>
            <a:ext cx="309062" cy="0"/>
            <a:chOff x="3489508" y="2518755"/>
            <a:chExt cx="309062" cy="0"/>
          </a:xfrm>
        </p:grpSpPr>
        <p:cxnSp>
          <p:nvCxnSpPr>
            <p:cNvPr id="193" name="Straight Connector 192">
              <a:extLst>
                <a:ext uri="{FF2B5EF4-FFF2-40B4-BE49-F238E27FC236}">
                  <a16:creationId xmlns:a16="http://schemas.microsoft.com/office/drawing/2014/main" id="{E0152BFF-F3DF-4A17-A73B-BB5B62E232C5}"/>
                </a:ext>
              </a:extLst>
            </p:cNvPr>
            <p:cNvCxnSpPr>
              <a:cxnSpLocks/>
            </p:cNvCxnSpPr>
            <p:nvPr/>
          </p:nvCxnSpPr>
          <p:spPr>
            <a:xfrm flipH="1">
              <a:off x="3720897" y="2518755"/>
              <a:ext cx="776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4" name="Straight Connector 193">
              <a:extLst>
                <a:ext uri="{FF2B5EF4-FFF2-40B4-BE49-F238E27FC236}">
                  <a16:creationId xmlns:a16="http://schemas.microsoft.com/office/drawing/2014/main" id="{FA3ACCAF-0B69-4B62-991E-3ECEA0262C9B}"/>
                </a:ext>
              </a:extLst>
            </p:cNvPr>
            <p:cNvCxnSpPr>
              <a:cxnSpLocks/>
            </p:cNvCxnSpPr>
            <p:nvPr/>
          </p:nvCxnSpPr>
          <p:spPr>
            <a:xfrm flipH="1">
              <a:off x="3670013" y="2518755"/>
              <a:ext cx="4008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5" name="Straight Connector 194">
              <a:extLst>
                <a:ext uri="{FF2B5EF4-FFF2-40B4-BE49-F238E27FC236}">
                  <a16:creationId xmlns:a16="http://schemas.microsoft.com/office/drawing/2014/main" id="{45EB3855-16FA-492E-93F8-5E5472588EC8}"/>
                </a:ext>
              </a:extLst>
            </p:cNvPr>
            <p:cNvCxnSpPr>
              <a:cxnSpLocks/>
            </p:cNvCxnSpPr>
            <p:nvPr/>
          </p:nvCxnSpPr>
          <p:spPr>
            <a:xfrm flipH="1">
              <a:off x="3589980" y="2518755"/>
              <a:ext cx="69231"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6" name="Straight Connector 195">
              <a:extLst>
                <a:ext uri="{FF2B5EF4-FFF2-40B4-BE49-F238E27FC236}">
                  <a16:creationId xmlns:a16="http://schemas.microsoft.com/office/drawing/2014/main" id="{ABD06FB7-C4BB-44EB-8F78-D220F9223A7E}"/>
                </a:ext>
              </a:extLst>
            </p:cNvPr>
            <p:cNvCxnSpPr>
              <a:cxnSpLocks/>
            </p:cNvCxnSpPr>
            <p:nvPr/>
          </p:nvCxnSpPr>
          <p:spPr>
            <a:xfrm flipH="1">
              <a:off x="3550506" y="2518755"/>
              <a:ext cx="2867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7" name="Straight Connector 196">
              <a:extLst>
                <a:ext uri="{FF2B5EF4-FFF2-40B4-BE49-F238E27FC236}">
                  <a16:creationId xmlns:a16="http://schemas.microsoft.com/office/drawing/2014/main" id="{93689FC5-620D-4B7F-BE39-2A43A6211DCB}"/>
                </a:ext>
              </a:extLst>
            </p:cNvPr>
            <p:cNvCxnSpPr>
              <a:cxnSpLocks/>
            </p:cNvCxnSpPr>
            <p:nvPr/>
          </p:nvCxnSpPr>
          <p:spPr>
            <a:xfrm flipH="1">
              <a:off x="3511033" y="2518755"/>
              <a:ext cx="2867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8" name="Straight Connector 197">
              <a:extLst>
                <a:ext uri="{FF2B5EF4-FFF2-40B4-BE49-F238E27FC236}">
                  <a16:creationId xmlns:a16="http://schemas.microsoft.com/office/drawing/2014/main" id="{40475273-1DE2-46DD-A750-EE4E34BC8886}"/>
                </a:ext>
              </a:extLst>
            </p:cNvPr>
            <p:cNvCxnSpPr>
              <a:cxnSpLocks/>
            </p:cNvCxnSpPr>
            <p:nvPr/>
          </p:nvCxnSpPr>
          <p:spPr>
            <a:xfrm flipH="1">
              <a:off x="3489508" y="2518755"/>
              <a:ext cx="10721"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4" name="Group 103">
            <a:extLst>
              <a:ext uri="{FF2B5EF4-FFF2-40B4-BE49-F238E27FC236}">
                <a16:creationId xmlns:a16="http://schemas.microsoft.com/office/drawing/2014/main" id="{79D4EFA7-0209-4907-BC43-2BCC8702769D}"/>
              </a:ext>
            </a:extLst>
          </p:cNvPr>
          <p:cNvGrpSpPr/>
          <p:nvPr/>
        </p:nvGrpSpPr>
        <p:grpSpPr>
          <a:xfrm>
            <a:off x="1761958" y="2415459"/>
            <a:ext cx="259882" cy="0"/>
            <a:chOff x="3511566" y="2568285"/>
            <a:chExt cx="259882" cy="0"/>
          </a:xfrm>
        </p:grpSpPr>
        <p:cxnSp>
          <p:nvCxnSpPr>
            <p:cNvPr id="205" name="Straight Connector 204">
              <a:extLst>
                <a:ext uri="{FF2B5EF4-FFF2-40B4-BE49-F238E27FC236}">
                  <a16:creationId xmlns:a16="http://schemas.microsoft.com/office/drawing/2014/main" id="{2A14B258-3489-4469-9834-C8910FAC9D27}"/>
                </a:ext>
              </a:extLst>
            </p:cNvPr>
            <p:cNvCxnSpPr>
              <a:cxnSpLocks/>
            </p:cNvCxnSpPr>
            <p:nvPr/>
          </p:nvCxnSpPr>
          <p:spPr>
            <a:xfrm>
              <a:off x="3511566" y="2568285"/>
              <a:ext cx="776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3EEE56F7-2D71-4ABD-93C9-CDD7BA6E12CC}"/>
                </a:ext>
              </a:extLst>
            </p:cNvPr>
            <p:cNvCxnSpPr>
              <a:cxnSpLocks/>
            </p:cNvCxnSpPr>
            <p:nvPr/>
          </p:nvCxnSpPr>
          <p:spPr>
            <a:xfrm>
              <a:off x="3600041" y="2568285"/>
              <a:ext cx="4008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DC8BDE51-AF5C-4FF5-BABA-1CAD2CF44D33}"/>
                </a:ext>
              </a:extLst>
            </p:cNvPr>
            <p:cNvCxnSpPr>
              <a:cxnSpLocks/>
            </p:cNvCxnSpPr>
            <p:nvPr/>
          </p:nvCxnSpPr>
          <p:spPr>
            <a:xfrm>
              <a:off x="3650925" y="2568285"/>
              <a:ext cx="69231"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0" name="Straight Connector 209">
              <a:extLst>
                <a:ext uri="{FF2B5EF4-FFF2-40B4-BE49-F238E27FC236}">
                  <a16:creationId xmlns:a16="http://schemas.microsoft.com/office/drawing/2014/main" id="{096CFA37-B042-4E37-83B5-B1F0BED4E1BD}"/>
                </a:ext>
              </a:extLst>
            </p:cNvPr>
            <p:cNvCxnSpPr>
              <a:cxnSpLocks/>
            </p:cNvCxnSpPr>
            <p:nvPr/>
          </p:nvCxnSpPr>
          <p:spPr>
            <a:xfrm>
              <a:off x="3730958" y="2568285"/>
              <a:ext cx="40490"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5" name="Group 104">
            <a:extLst>
              <a:ext uri="{FF2B5EF4-FFF2-40B4-BE49-F238E27FC236}">
                <a16:creationId xmlns:a16="http://schemas.microsoft.com/office/drawing/2014/main" id="{206BBCDE-27F7-4CBB-8CAF-A0C03A99FE73}"/>
              </a:ext>
            </a:extLst>
          </p:cNvPr>
          <p:cNvGrpSpPr/>
          <p:nvPr/>
        </p:nvGrpSpPr>
        <p:grpSpPr>
          <a:xfrm>
            <a:off x="1810385" y="2447000"/>
            <a:ext cx="160476" cy="0"/>
            <a:chOff x="3571423" y="2591145"/>
            <a:chExt cx="160476" cy="0"/>
          </a:xfrm>
        </p:grpSpPr>
        <p:cxnSp>
          <p:nvCxnSpPr>
            <p:cNvPr id="220" name="Straight Connector 219">
              <a:extLst>
                <a:ext uri="{FF2B5EF4-FFF2-40B4-BE49-F238E27FC236}">
                  <a16:creationId xmlns:a16="http://schemas.microsoft.com/office/drawing/2014/main" id="{E86BE01F-F8FE-435B-9794-7B8047E9B960}"/>
                </a:ext>
              </a:extLst>
            </p:cNvPr>
            <p:cNvCxnSpPr>
              <a:cxnSpLocks/>
            </p:cNvCxnSpPr>
            <p:nvPr/>
          </p:nvCxnSpPr>
          <p:spPr>
            <a:xfrm>
              <a:off x="3571423" y="2591145"/>
              <a:ext cx="69251"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1" name="Straight Connector 220">
              <a:extLst>
                <a:ext uri="{FF2B5EF4-FFF2-40B4-BE49-F238E27FC236}">
                  <a16:creationId xmlns:a16="http://schemas.microsoft.com/office/drawing/2014/main" id="{B076E468-4A3D-4C5A-8866-F47E89285B09}"/>
                </a:ext>
              </a:extLst>
            </p:cNvPr>
            <p:cNvCxnSpPr>
              <a:cxnSpLocks/>
            </p:cNvCxnSpPr>
            <p:nvPr/>
          </p:nvCxnSpPr>
          <p:spPr>
            <a:xfrm>
              <a:off x="3651476" y="2591145"/>
              <a:ext cx="4008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2" name="Straight Connector 221">
              <a:extLst>
                <a:ext uri="{FF2B5EF4-FFF2-40B4-BE49-F238E27FC236}">
                  <a16:creationId xmlns:a16="http://schemas.microsoft.com/office/drawing/2014/main" id="{2A13D591-6AD2-4EE6-82F0-A27CF0885855}"/>
                </a:ext>
              </a:extLst>
            </p:cNvPr>
            <p:cNvCxnSpPr>
              <a:cxnSpLocks/>
            </p:cNvCxnSpPr>
            <p:nvPr/>
          </p:nvCxnSpPr>
          <p:spPr>
            <a:xfrm>
              <a:off x="3702360" y="2591145"/>
              <a:ext cx="2953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8" name="Group 97">
            <a:extLst>
              <a:ext uri="{FF2B5EF4-FFF2-40B4-BE49-F238E27FC236}">
                <a16:creationId xmlns:a16="http://schemas.microsoft.com/office/drawing/2014/main" id="{2E8494CD-ECDE-414E-BD50-6150163815A6}"/>
              </a:ext>
            </a:extLst>
          </p:cNvPr>
          <p:cNvGrpSpPr/>
          <p:nvPr/>
        </p:nvGrpSpPr>
        <p:grpSpPr>
          <a:xfrm>
            <a:off x="1726565" y="2191941"/>
            <a:ext cx="339119" cy="0"/>
            <a:chOff x="3451408" y="2328256"/>
            <a:chExt cx="339119" cy="0"/>
          </a:xfrm>
        </p:grpSpPr>
        <p:cxnSp>
          <p:nvCxnSpPr>
            <p:cNvPr id="307" name="Straight Connector 306">
              <a:extLst>
                <a:ext uri="{FF2B5EF4-FFF2-40B4-BE49-F238E27FC236}">
                  <a16:creationId xmlns:a16="http://schemas.microsoft.com/office/drawing/2014/main" id="{A7CDD47B-40B5-4B26-BB33-124F7C11A1DE}"/>
                </a:ext>
              </a:extLst>
            </p:cNvPr>
            <p:cNvCxnSpPr>
              <a:cxnSpLocks/>
            </p:cNvCxnSpPr>
            <p:nvPr/>
          </p:nvCxnSpPr>
          <p:spPr>
            <a:xfrm>
              <a:off x="3451408" y="2328256"/>
              <a:ext cx="69766"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08" name="Straight Connector 307">
              <a:extLst>
                <a:ext uri="{FF2B5EF4-FFF2-40B4-BE49-F238E27FC236}">
                  <a16:creationId xmlns:a16="http://schemas.microsoft.com/office/drawing/2014/main" id="{C7D1337B-1A23-4F2F-9094-386EC35C11B1}"/>
                </a:ext>
              </a:extLst>
            </p:cNvPr>
            <p:cNvCxnSpPr>
              <a:cxnSpLocks/>
            </p:cNvCxnSpPr>
            <p:nvPr/>
          </p:nvCxnSpPr>
          <p:spPr>
            <a:xfrm>
              <a:off x="3532843" y="2328256"/>
              <a:ext cx="43299"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09" name="Straight Connector 308">
              <a:extLst>
                <a:ext uri="{FF2B5EF4-FFF2-40B4-BE49-F238E27FC236}">
                  <a16:creationId xmlns:a16="http://schemas.microsoft.com/office/drawing/2014/main" id="{2E9AE44E-2447-4C50-8E9A-EE1A225B0057}"/>
                </a:ext>
              </a:extLst>
            </p:cNvPr>
            <p:cNvCxnSpPr>
              <a:cxnSpLocks/>
            </p:cNvCxnSpPr>
            <p:nvPr/>
          </p:nvCxnSpPr>
          <p:spPr>
            <a:xfrm>
              <a:off x="3587811" y="2328256"/>
              <a:ext cx="7478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0" name="Straight Connector 309">
              <a:extLst>
                <a:ext uri="{FF2B5EF4-FFF2-40B4-BE49-F238E27FC236}">
                  <a16:creationId xmlns:a16="http://schemas.microsoft.com/office/drawing/2014/main" id="{9BAAFC5E-964B-4653-8A81-E764ABFB0AD4}"/>
                </a:ext>
              </a:extLst>
            </p:cNvPr>
            <p:cNvCxnSpPr>
              <a:cxnSpLocks/>
            </p:cNvCxnSpPr>
            <p:nvPr/>
          </p:nvCxnSpPr>
          <p:spPr>
            <a:xfrm>
              <a:off x="3674268" y="2328256"/>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1" name="Straight Connector 310">
              <a:extLst>
                <a:ext uri="{FF2B5EF4-FFF2-40B4-BE49-F238E27FC236}">
                  <a16:creationId xmlns:a16="http://schemas.microsoft.com/office/drawing/2014/main" id="{BCDF2794-5544-413A-ABBD-6D601EC2398A}"/>
                </a:ext>
              </a:extLst>
            </p:cNvPr>
            <p:cNvCxnSpPr>
              <a:cxnSpLocks/>
            </p:cNvCxnSpPr>
            <p:nvPr/>
          </p:nvCxnSpPr>
          <p:spPr>
            <a:xfrm>
              <a:off x="3716910" y="2328256"/>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2" name="Straight Connector 311">
              <a:extLst>
                <a:ext uri="{FF2B5EF4-FFF2-40B4-BE49-F238E27FC236}">
                  <a16:creationId xmlns:a16="http://schemas.microsoft.com/office/drawing/2014/main" id="{6028944B-5393-4610-81F3-F6A29E300B05}"/>
                </a:ext>
              </a:extLst>
            </p:cNvPr>
            <p:cNvCxnSpPr>
              <a:cxnSpLocks/>
            </p:cNvCxnSpPr>
            <p:nvPr/>
          </p:nvCxnSpPr>
          <p:spPr>
            <a:xfrm>
              <a:off x="3759554" y="2328256"/>
              <a:ext cx="309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7" name="Group 96">
            <a:extLst>
              <a:ext uri="{FF2B5EF4-FFF2-40B4-BE49-F238E27FC236}">
                <a16:creationId xmlns:a16="http://schemas.microsoft.com/office/drawing/2014/main" id="{12DE3DBA-A3F4-408A-8F53-63BDADF36E5A}"/>
              </a:ext>
            </a:extLst>
          </p:cNvPr>
          <p:cNvGrpSpPr/>
          <p:nvPr/>
        </p:nvGrpSpPr>
        <p:grpSpPr>
          <a:xfrm>
            <a:off x="1743710" y="2156593"/>
            <a:ext cx="297632" cy="0"/>
            <a:chOff x="3476173" y="2290155"/>
            <a:chExt cx="297632" cy="0"/>
          </a:xfrm>
        </p:grpSpPr>
        <p:cxnSp>
          <p:nvCxnSpPr>
            <p:cNvPr id="314" name="Straight Connector 313">
              <a:extLst>
                <a:ext uri="{FF2B5EF4-FFF2-40B4-BE49-F238E27FC236}">
                  <a16:creationId xmlns:a16="http://schemas.microsoft.com/office/drawing/2014/main" id="{F7FBD953-B7A8-4D80-99ED-3FF3FD393CAC}"/>
                </a:ext>
              </a:extLst>
            </p:cNvPr>
            <p:cNvCxnSpPr>
              <a:cxnSpLocks/>
            </p:cNvCxnSpPr>
            <p:nvPr/>
          </p:nvCxnSpPr>
          <p:spPr>
            <a:xfrm flipH="1">
              <a:off x="3696132" y="2290155"/>
              <a:ext cx="7767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6" name="Straight Connector 315">
              <a:extLst>
                <a:ext uri="{FF2B5EF4-FFF2-40B4-BE49-F238E27FC236}">
                  <a16:creationId xmlns:a16="http://schemas.microsoft.com/office/drawing/2014/main" id="{F08832F7-CD3B-43A2-844D-F970C5D5EF5D}"/>
                </a:ext>
              </a:extLst>
            </p:cNvPr>
            <p:cNvCxnSpPr>
              <a:cxnSpLocks/>
            </p:cNvCxnSpPr>
            <p:nvPr/>
          </p:nvCxnSpPr>
          <p:spPr>
            <a:xfrm flipH="1">
              <a:off x="3645248" y="2290155"/>
              <a:ext cx="4008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7" name="Straight Connector 316">
              <a:extLst>
                <a:ext uri="{FF2B5EF4-FFF2-40B4-BE49-F238E27FC236}">
                  <a16:creationId xmlns:a16="http://schemas.microsoft.com/office/drawing/2014/main" id="{0BD4FEFF-004A-41A0-BBB2-0E7F9F09E4CC}"/>
                </a:ext>
              </a:extLst>
            </p:cNvPr>
            <p:cNvCxnSpPr>
              <a:cxnSpLocks/>
            </p:cNvCxnSpPr>
            <p:nvPr/>
          </p:nvCxnSpPr>
          <p:spPr>
            <a:xfrm flipH="1">
              <a:off x="3565215" y="2290155"/>
              <a:ext cx="69231"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8" name="Straight Connector 317">
              <a:extLst>
                <a:ext uri="{FF2B5EF4-FFF2-40B4-BE49-F238E27FC236}">
                  <a16:creationId xmlns:a16="http://schemas.microsoft.com/office/drawing/2014/main" id="{1406CE0D-F534-4A14-A360-8452F39BB362}"/>
                </a:ext>
              </a:extLst>
            </p:cNvPr>
            <p:cNvCxnSpPr>
              <a:cxnSpLocks/>
            </p:cNvCxnSpPr>
            <p:nvPr/>
          </p:nvCxnSpPr>
          <p:spPr>
            <a:xfrm flipH="1">
              <a:off x="3525741" y="2290155"/>
              <a:ext cx="2867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19" name="Straight Connector 318">
              <a:extLst>
                <a:ext uri="{FF2B5EF4-FFF2-40B4-BE49-F238E27FC236}">
                  <a16:creationId xmlns:a16="http://schemas.microsoft.com/office/drawing/2014/main" id="{A93D1DE3-BE51-4283-8C15-324B3E8463B0}"/>
                </a:ext>
              </a:extLst>
            </p:cNvPr>
            <p:cNvCxnSpPr>
              <a:cxnSpLocks/>
            </p:cNvCxnSpPr>
            <p:nvPr/>
          </p:nvCxnSpPr>
          <p:spPr>
            <a:xfrm flipH="1">
              <a:off x="3476173" y="2290155"/>
              <a:ext cx="38767"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6" name="Group 95">
            <a:extLst>
              <a:ext uri="{FF2B5EF4-FFF2-40B4-BE49-F238E27FC236}">
                <a16:creationId xmlns:a16="http://schemas.microsoft.com/office/drawing/2014/main" id="{EE91D248-897B-4CBE-BF18-ACCDDC66F907}"/>
              </a:ext>
            </a:extLst>
          </p:cNvPr>
          <p:cNvGrpSpPr/>
          <p:nvPr/>
        </p:nvGrpSpPr>
        <p:grpSpPr>
          <a:xfrm>
            <a:off x="1790533" y="2117435"/>
            <a:ext cx="195112" cy="0"/>
            <a:chOff x="3551571" y="2255865"/>
            <a:chExt cx="195112" cy="0"/>
          </a:xfrm>
        </p:grpSpPr>
        <p:cxnSp>
          <p:nvCxnSpPr>
            <p:cNvPr id="322" name="Straight Connector 321">
              <a:extLst>
                <a:ext uri="{FF2B5EF4-FFF2-40B4-BE49-F238E27FC236}">
                  <a16:creationId xmlns:a16="http://schemas.microsoft.com/office/drawing/2014/main" id="{4757A519-E592-4FFD-BB5C-B6ABC0531569}"/>
                </a:ext>
              </a:extLst>
            </p:cNvPr>
            <p:cNvCxnSpPr>
              <a:cxnSpLocks/>
            </p:cNvCxnSpPr>
            <p:nvPr/>
          </p:nvCxnSpPr>
          <p:spPr>
            <a:xfrm>
              <a:off x="3551571" y="2255865"/>
              <a:ext cx="7767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3" name="Straight Connector 322">
              <a:extLst>
                <a:ext uri="{FF2B5EF4-FFF2-40B4-BE49-F238E27FC236}">
                  <a16:creationId xmlns:a16="http://schemas.microsoft.com/office/drawing/2014/main" id="{F0293BED-50A8-48EF-A226-F8A050BC7292}"/>
                </a:ext>
              </a:extLst>
            </p:cNvPr>
            <p:cNvCxnSpPr>
              <a:cxnSpLocks/>
            </p:cNvCxnSpPr>
            <p:nvPr/>
          </p:nvCxnSpPr>
          <p:spPr>
            <a:xfrm>
              <a:off x="3640046" y="2255865"/>
              <a:ext cx="40082"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4" name="Straight Connector 323">
              <a:extLst>
                <a:ext uri="{FF2B5EF4-FFF2-40B4-BE49-F238E27FC236}">
                  <a16:creationId xmlns:a16="http://schemas.microsoft.com/office/drawing/2014/main" id="{7F05A187-DCCE-432E-A65D-38E25C4B89ED}"/>
                </a:ext>
              </a:extLst>
            </p:cNvPr>
            <p:cNvCxnSpPr>
              <a:cxnSpLocks/>
            </p:cNvCxnSpPr>
            <p:nvPr/>
          </p:nvCxnSpPr>
          <p:spPr>
            <a:xfrm>
              <a:off x="3690930" y="2255865"/>
              <a:ext cx="55753" cy="0"/>
            </a:xfrm>
            <a:prstGeom prst="line">
              <a:avLst/>
            </a:prstGeom>
            <a:noFill/>
            <a:ln w="12700" cap="flat">
              <a:solidFill>
                <a:schemeClr val="accent1">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 name="Title 1">
            <a:extLst>
              <a:ext uri="{FF2B5EF4-FFF2-40B4-BE49-F238E27FC236}">
                <a16:creationId xmlns:a16="http://schemas.microsoft.com/office/drawing/2014/main" id="{63B28C6A-661D-44E0-BCFF-D8416B42F148}"/>
              </a:ext>
            </a:extLst>
          </p:cNvPr>
          <p:cNvSpPr>
            <a:spLocks noGrp="1"/>
          </p:cNvSpPr>
          <p:nvPr>
            <p:ph type="title"/>
          </p:nvPr>
        </p:nvSpPr>
        <p:spPr/>
        <p:txBody>
          <a:bodyPr/>
          <a:lstStyle/>
          <a:p>
            <a:r>
              <a:rPr lang="en-US"/>
              <a:t>Cognitive skills </a:t>
            </a:r>
          </a:p>
        </p:txBody>
      </p:sp>
      <p:grpSp>
        <p:nvGrpSpPr>
          <p:cNvPr id="5" name="Group 4">
            <a:extLst>
              <a:ext uri="{FF2B5EF4-FFF2-40B4-BE49-F238E27FC236}">
                <a16:creationId xmlns:a16="http://schemas.microsoft.com/office/drawing/2014/main" id="{D592FD64-5B5E-4C2A-8D64-9C1F2D064521}"/>
              </a:ext>
            </a:extLst>
          </p:cNvPr>
          <p:cNvGrpSpPr/>
          <p:nvPr/>
        </p:nvGrpSpPr>
        <p:grpSpPr>
          <a:xfrm>
            <a:off x="8038917" y="1452878"/>
            <a:ext cx="3625769" cy="4417574"/>
            <a:chOff x="8038917" y="1452878"/>
            <a:chExt cx="3625769" cy="4417574"/>
          </a:xfrm>
        </p:grpSpPr>
        <p:grpSp>
          <p:nvGrpSpPr>
            <p:cNvPr id="3" name="Group 2">
              <a:extLst>
                <a:ext uri="{FF2B5EF4-FFF2-40B4-BE49-F238E27FC236}">
                  <a16:creationId xmlns:a16="http://schemas.microsoft.com/office/drawing/2014/main" id="{1A145FE4-FBD9-4D58-A27B-C593DF573637}"/>
                </a:ext>
              </a:extLst>
            </p:cNvPr>
            <p:cNvGrpSpPr/>
            <p:nvPr/>
          </p:nvGrpSpPr>
          <p:grpSpPr>
            <a:xfrm>
              <a:off x="8041888" y="5026254"/>
              <a:ext cx="3622798" cy="844198"/>
              <a:chOff x="8041888" y="5026254"/>
              <a:chExt cx="3622798" cy="844198"/>
            </a:xfrm>
          </p:grpSpPr>
          <p:sp>
            <p:nvSpPr>
              <p:cNvPr id="390" name="Rectangle 389">
                <a:extLst>
                  <a:ext uri="{FF2B5EF4-FFF2-40B4-BE49-F238E27FC236}">
                    <a16:creationId xmlns:a16="http://schemas.microsoft.com/office/drawing/2014/main" id="{17B874AB-A19F-4010-ADB9-FBDD1C977483}"/>
                  </a:ext>
                </a:extLst>
              </p:cNvPr>
              <p:cNvSpPr/>
              <p:nvPr/>
            </p:nvSpPr>
            <p:spPr bwMode="auto">
              <a:xfrm>
                <a:off x="8041888" y="5026254"/>
                <a:ext cx="3581931"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1" name="Group 390">
                <a:extLst>
                  <a:ext uri="{FF2B5EF4-FFF2-40B4-BE49-F238E27FC236}">
                    <a16:creationId xmlns:a16="http://schemas.microsoft.com/office/drawing/2014/main" id="{3FFE58AA-0393-498A-8D45-B1A47A576460}"/>
                  </a:ext>
                </a:extLst>
              </p:cNvPr>
              <p:cNvGrpSpPr/>
              <p:nvPr/>
            </p:nvGrpSpPr>
            <p:grpSpPr>
              <a:xfrm>
                <a:off x="8042933" y="5111454"/>
                <a:ext cx="1020340" cy="674992"/>
                <a:chOff x="7286594" y="4073701"/>
                <a:chExt cx="1070924" cy="841034"/>
              </a:xfrm>
            </p:grpSpPr>
            <p:grpSp>
              <p:nvGrpSpPr>
                <p:cNvPr id="392" name="Group 391">
                  <a:extLst>
                    <a:ext uri="{FF2B5EF4-FFF2-40B4-BE49-F238E27FC236}">
                      <a16:creationId xmlns:a16="http://schemas.microsoft.com/office/drawing/2014/main" id="{39AF9ABD-1C56-4667-917E-47277F8A35E0}"/>
                    </a:ext>
                  </a:extLst>
                </p:cNvPr>
                <p:cNvGrpSpPr/>
                <p:nvPr/>
              </p:nvGrpSpPr>
              <p:grpSpPr>
                <a:xfrm>
                  <a:off x="7605655" y="4073701"/>
                  <a:ext cx="432803" cy="480989"/>
                  <a:chOff x="2378131" y="1581496"/>
                  <a:chExt cx="552649" cy="614178"/>
                </a:xfrm>
                <a:solidFill>
                  <a:schemeClr val="bg1"/>
                </a:solidFill>
              </p:grpSpPr>
              <p:sp>
                <p:nvSpPr>
                  <p:cNvPr id="394" name="Freeform: Shape 393">
                    <a:extLst>
                      <a:ext uri="{FF2B5EF4-FFF2-40B4-BE49-F238E27FC236}">
                        <a16:creationId xmlns:a16="http://schemas.microsoft.com/office/drawing/2014/main" id="{A1768D52-5C8D-4309-A0C1-EF52809C59D7}"/>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395" name="Freeform: Shape 394">
                    <a:extLst>
                      <a:ext uri="{FF2B5EF4-FFF2-40B4-BE49-F238E27FC236}">
                        <a16:creationId xmlns:a16="http://schemas.microsoft.com/office/drawing/2014/main" id="{E9BD2D6D-0026-47B2-8954-44B86B685F57}"/>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396" name="Freeform: Shape 395">
                    <a:extLst>
                      <a:ext uri="{FF2B5EF4-FFF2-40B4-BE49-F238E27FC236}">
                        <a16:creationId xmlns:a16="http://schemas.microsoft.com/office/drawing/2014/main" id="{934BE78A-FD21-43F0-ADC7-AAEDB603E1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397" name="Freeform: Shape 396">
                    <a:extLst>
                      <a:ext uri="{FF2B5EF4-FFF2-40B4-BE49-F238E27FC236}">
                        <a16:creationId xmlns:a16="http://schemas.microsoft.com/office/drawing/2014/main" id="{0CE57785-B389-4D34-B392-7C02DAFE1F7C}"/>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398" name="Freeform: Shape 397">
                    <a:extLst>
                      <a:ext uri="{FF2B5EF4-FFF2-40B4-BE49-F238E27FC236}">
                        <a16:creationId xmlns:a16="http://schemas.microsoft.com/office/drawing/2014/main" id="{50ED30E2-706F-45CA-9FE1-F44D27C44732}"/>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399" name="Freeform: Shape 398">
                    <a:extLst>
                      <a:ext uri="{FF2B5EF4-FFF2-40B4-BE49-F238E27FC236}">
                        <a16:creationId xmlns:a16="http://schemas.microsoft.com/office/drawing/2014/main" id="{AD4709FA-F767-476C-8263-D7A242E0D1AE}"/>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393" name="TextBox 392">
                  <a:extLst>
                    <a:ext uri="{FF2B5EF4-FFF2-40B4-BE49-F238E27FC236}">
                      <a16:creationId xmlns:a16="http://schemas.microsoft.com/office/drawing/2014/main" id="{EDB90E12-1158-4C76-AC71-69956B87F2F9}"/>
                    </a:ext>
                  </a:extLst>
                </p:cNvPr>
                <p:cNvSpPr txBox="1"/>
                <p:nvPr/>
              </p:nvSpPr>
              <p:spPr>
                <a:xfrm>
                  <a:off x="7286594" y="4573103"/>
                  <a:ext cx="1070924"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Databricks</a:t>
                  </a:r>
                </a:p>
              </p:txBody>
            </p:sp>
          </p:grpSp>
          <p:grpSp>
            <p:nvGrpSpPr>
              <p:cNvPr id="400" name="Group 399">
                <a:extLst>
                  <a:ext uri="{FF2B5EF4-FFF2-40B4-BE49-F238E27FC236}">
                    <a16:creationId xmlns:a16="http://schemas.microsoft.com/office/drawing/2014/main" id="{827891AC-9206-4D34-811A-7364D66ECBD8}"/>
                  </a:ext>
                </a:extLst>
              </p:cNvPr>
              <p:cNvGrpSpPr/>
              <p:nvPr/>
            </p:nvGrpSpPr>
            <p:grpSpPr>
              <a:xfrm>
                <a:off x="10447806" y="5102763"/>
                <a:ext cx="1216880" cy="683683"/>
                <a:chOff x="10329687" y="4128063"/>
                <a:chExt cx="1315630" cy="786672"/>
              </a:xfrm>
            </p:grpSpPr>
            <p:sp>
              <p:nvSpPr>
                <p:cNvPr id="401" name="TextBox 400">
                  <a:extLst>
                    <a:ext uri="{FF2B5EF4-FFF2-40B4-BE49-F238E27FC236}">
                      <a16:creationId xmlns:a16="http://schemas.microsoft.com/office/drawing/2014/main" id="{CB2A8F15-3DCC-46E3-BF45-BFDBC1EEA169}"/>
                    </a:ext>
                  </a:extLst>
                </p:cNvPr>
                <p:cNvSpPr txBox="1"/>
                <p:nvPr/>
              </p:nvSpPr>
              <p:spPr>
                <a:xfrm>
                  <a:off x="10329687"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VMs</a:t>
                  </a:r>
                </a:p>
              </p:txBody>
            </p:sp>
            <p:pic>
              <p:nvPicPr>
                <p:cNvPr id="402" name="Picture 401">
                  <a:extLst>
                    <a:ext uri="{FF2B5EF4-FFF2-40B4-BE49-F238E27FC236}">
                      <a16:creationId xmlns:a16="http://schemas.microsoft.com/office/drawing/2014/main" id="{DFDAE378-FA09-4680-A270-E2B7F51D71DF}"/>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03" name="Group 402">
                <a:extLst>
                  <a:ext uri="{FF2B5EF4-FFF2-40B4-BE49-F238E27FC236}">
                    <a16:creationId xmlns:a16="http://schemas.microsoft.com/office/drawing/2014/main" id="{DA802A53-C7F8-4A9D-8E34-2D52937002D0}"/>
                  </a:ext>
                </a:extLst>
              </p:cNvPr>
              <p:cNvGrpSpPr/>
              <p:nvPr/>
            </p:nvGrpSpPr>
            <p:grpSpPr>
              <a:xfrm>
                <a:off x="9270349" y="5170013"/>
                <a:ext cx="970381" cy="673576"/>
                <a:chOff x="8770011" y="4174476"/>
                <a:chExt cx="1315630" cy="808885"/>
              </a:xfrm>
            </p:grpSpPr>
            <p:sp>
              <p:nvSpPr>
                <p:cNvPr id="404" name="TextBox 403">
                  <a:extLst>
                    <a:ext uri="{FF2B5EF4-FFF2-40B4-BE49-F238E27FC236}">
                      <a16:creationId xmlns:a16="http://schemas.microsoft.com/office/drawing/2014/main" id="{A01D9D0E-9FD0-4E30-8D5F-72FFD3B4017F}"/>
                    </a:ext>
                  </a:extLst>
                </p:cNvPr>
                <p:cNvSpPr txBox="1"/>
                <p:nvPr/>
              </p:nvSpPr>
              <p:spPr>
                <a:xfrm>
                  <a:off x="8770011" y="4573102"/>
                  <a:ext cx="1315630" cy="410259"/>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Machine Learning</a:t>
                  </a:r>
                </a:p>
              </p:txBody>
            </p:sp>
            <p:pic>
              <p:nvPicPr>
                <p:cNvPr id="405" name="Picture 404">
                  <a:extLst>
                    <a:ext uri="{FF2B5EF4-FFF2-40B4-BE49-F238E27FC236}">
                      <a16:creationId xmlns:a16="http://schemas.microsoft.com/office/drawing/2014/main" id="{FD6A3632-0583-4AE3-BC42-FF630849081A}"/>
                    </a:ext>
                  </a:extLst>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grpSp>
          <p:nvGrpSpPr>
            <p:cNvPr id="4" name="Group 3">
              <a:extLst>
                <a:ext uri="{FF2B5EF4-FFF2-40B4-BE49-F238E27FC236}">
                  <a16:creationId xmlns:a16="http://schemas.microsoft.com/office/drawing/2014/main" id="{2BC9A1D9-7A86-4909-8667-0D14508AD425}"/>
                </a:ext>
              </a:extLst>
            </p:cNvPr>
            <p:cNvGrpSpPr/>
            <p:nvPr/>
          </p:nvGrpSpPr>
          <p:grpSpPr>
            <a:xfrm>
              <a:off x="8038917" y="1452878"/>
              <a:ext cx="3584902" cy="3271810"/>
              <a:chOff x="8038917" y="1452878"/>
              <a:chExt cx="3584902" cy="3271810"/>
            </a:xfrm>
          </p:grpSpPr>
          <p:sp>
            <p:nvSpPr>
              <p:cNvPr id="171" name="Rectangle 170">
                <a:extLst>
                  <a:ext uri="{FF2B5EF4-FFF2-40B4-BE49-F238E27FC236}">
                    <a16:creationId xmlns:a16="http://schemas.microsoft.com/office/drawing/2014/main" id="{83F5CA53-F351-4E14-A871-3A56577AE0DD}"/>
                  </a:ext>
                </a:extLst>
              </p:cNvPr>
              <p:cNvSpPr/>
              <p:nvPr/>
            </p:nvSpPr>
            <p:spPr bwMode="auto">
              <a:xfrm>
                <a:off x="8414319" y="1452878"/>
                <a:ext cx="2710880" cy="461665"/>
              </a:xfrm>
              <a:prstGeom prst="rect">
                <a:avLst/>
              </a:prstGeom>
            </p:spPr>
            <p:txBody>
              <a:bodyPr vert="horz" wrap="square" lIns="91440" tIns="45720" rIns="91440" bIns="45720" rtlCol="0" anchor="t">
                <a:spAutoFit/>
              </a:bodyPr>
              <a:lstStyle/>
              <a:p>
                <a:pPr algn="ctr" defTabSz="932742">
                  <a:spcBef>
                    <a:spcPct val="0"/>
                  </a:spcBef>
                  <a:defRPr/>
                </a:pPr>
                <a:r>
                  <a:rPr lang="en-US" sz="2400">
                    <a:latin typeface="Segoe UI Semibold" panose="020B0702040204020203" pitchFamily="34" charset="0"/>
                    <a:cs typeface="Segoe UI Semibold" panose="020B0702040204020203" pitchFamily="34" charset="0"/>
                  </a:rPr>
                  <a:t>Custom skills</a:t>
                </a:r>
              </a:p>
            </p:txBody>
          </p:sp>
          <p:sp>
            <p:nvSpPr>
              <p:cNvPr id="172" name="Left Bracket 171">
                <a:extLst>
                  <a:ext uri="{FF2B5EF4-FFF2-40B4-BE49-F238E27FC236}">
                    <a16:creationId xmlns:a16="http://schemas.microsoft.com/office/drawing/2014/main" id="{5CFED85A-DA38-43B5-B44A-77D8E1F9EBCF}"/>
                  </a:ext>
                </a:extLst>
              </p:cNvPr>
              <p:cNvSpPr/>
              <p:nvPr/>
            </p:nvSpPr>
            <p:spPr>
              <a:xfrm>
                <a:off x="8038917" y="1662408"/>
                <a:ext cx="375402" cy="3062279"/>
              </a:xfrm>
              <a:prstGeom prst="leftBracket">
                <a:avLst>
                  <a:gd name="adj" fmla="val 0"/>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Left Bracket 172">
                <a:extLst>
                  <a:ext uri="{FF2B5EF4-FFF2-40B4-BE49-F238E27FC236}">
                    <a16:creationId xmlns:a16="http://schemas.microsoft.com/office/drawing/2014/main" id="{C6C757DD-618F-44DA-934B-ABF2EDA15F5F}"/>
                  </a:ext>
                </a:extLst>
              </p:cNvPr>
              <p:cNvSpPr/>
              <p:nvPr/>
            </p:nvSpPr>
            <p:spPr>
              <a:xfrm flipH="1">
                <a:off x="11248417" y="1645852"/>
                <a:ext cx="375402" cy="3078836"/>
              </a:xfrm>
              <a:prstGeom prst="leftBracket">
                <a:avLst>
                  <a:gd name="adj" fmla="val 0"/>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406" name="Group 405">
                <a:extLst>
                  <a:ext uri="{FF2B5EF4-FFF2-40B4-BE49-F238E27FC236}">
                    <a16:creationId xmlns:a16="http://schemas.microsoft.com/office/drawing/2014/main" id="{72683702-7C06-4988-A145-A5CB9CDA1463}"/>
                  </a:ext>
                </a:extLst>
              </p:cNvPr>
              <p:cNvGrpSpPr/>
              <p:nvPr/>
            </p:nvGrpSpPr>
            <p:grpSpPr>
              <a:xfrm>
                <a:off x="9185160" y="2710388"/>
                <a:ext cx="1329018" cy="1104897"/>
                <a:chOff x="9585985" y="3514824"/>
                <a:chExt cx="1329018" cy="1104897"/>
              </a:xfrm>
            </p:grpSpPr>
            <p:sp>
              <p:nvSpPr>
                <p:cNvPr id="407" name="Rectangle: Rounded Corners 406">
                  <a:extLst>
                    <a:ext uri="{FF2B5EF4-FFF2-40B4-BE49-F238E27FC236}">
                      <a16:creationId xmlns:a16="http://schemas.microsoft.com/office/drawing/2014/main" id="{3A950BED-4FEF-4440-B017-95BDEBC1BC78}"/>
                    </a:ext>
                  </a:extLst>
                </p:cNvPr>
                <p:cNvSpPr/>
                <p:nvPr/>
              </p:nvSpPr>
              <p:spPr bwMode="auto">
                <a:xfrm>
                  <a:off x="9585985" y="3514824"/>
                  <a:ext cx="1329018" cy="1104897"/>
                </a:xfrm>
                <a:prstGeom prst="roundRect">
                  <a:avLst/>
                </a:prstGeom>
                <a:solidFill>
                  <a:srgbClr val="0078D4"/>
                </a:solidFill>
                <a:ln>
                  <a:solidFill>
                    <a:srgbClr val="2C3D5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8" name="TextBox 407">
                  <a:extLst>
                    <a:ext uri="{FF2B5EF4-FFF2-40B4-BE49-F238E27FC236}">
                      <a16:creationId xmlns:a16="http://schemas.microsoft.com/office/drawing/2014/main" id="{049EA776-9E88-4E40-8226-7CF48BAEC766}"/>
                    </a:ext>
                  </a:extLst>
                </p:cNvPr>
                <p:cNvSpPr txBox="1"/>
                <p:nvPr/>
              </p:nvSpPr>
              <p:spPr>
                <a:xfrm>
                  <a:off x="9655846" y="3995025"/>
                  <a:ext cx="1189301" cy="461665"/>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a:solidFill>
                        <a:schemeClr val="bg1"/>
                      </a:solidFill>
                      <a:latin typeface="Segoe UI"/>
                    </a:rPr>
                    <a:t>Your custom</a:t>
                  </a:r>
                  <a:br>
                    <a:rPr lang="en-US" sz="1200">
                      <a:solidFill>
                        <a:schemeClr val="bg1"/>
                      </a:solidFill>
                      <a:latin typeface="Segoe UI"/>
                    </a:rPr>
                  </a:br>
                  <a:r>
                    <a:rPr lang="en-US" sz="1200">
                      <a:solidFill>
                        <a:schemeClr val="bg1"/>
                      </a:solidFill>
                      <a:latin typeface="Segoe UI"/>
                    </a:rPr>
                    <a:t>skill goes here!</a:t>
                  </a:r>
                  <a:endParaRPr kumimoji="0" lang="en-US" sz="1200" b="0" i="0" u="none" strike="noStrike" kern="1200" cap="none" spc="0" normalizeH="0" baseline="0" noProof="0">
                    <a:ln>
                      <a:noFill/>
                    </a:ln>
                    <a:solidFill>
                      <a:schemeClr val="bg1"/>
                    </a:solidFill>
                    <a:effectLst/>
                    <a:uLnTx/>
                    <a:uFillTx/>
                    <a:latin typeface="Segoe UI"/>
                  </a:endParaRPr>
                </a:p>
              </p:txBody>
            </p:sp>
            <p:sp>
              <p:nvSpPr>
                <p:cNvPr id="409" name="DeveloperTools_EC7A">
                  <a:extLst>
                    <a:ext uri="{FF2B5EF4-FFF2-40B4-BE49-F238E27FC236}">
                      <a16:creationId xmlns:a16="http://schemas.microsoft.com/office/drawing/2014/main" id="{9D6B5F99-D731-440F-9F24-7E58EB8D1E3C}"/>
                    </a:ext>
                  </a:extLst>
                </p:cNvPr>
                <p:cNvSpPr>
                  <a:spLocks noChangeAspect="1" noEditPoints="1"/>
                </p:cNvSpPr>
                <p:nvPr/>
              </p:nvSpPr>
              <p:spPr bwMode="auto">
                <a:xfrm>
                  <a:off x="10142289" y="364268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pic>
        <p:nvPicPr>
          <p:cNvPr id="6" name="Graphic 5" descr="Pocket knife">
            <a:extLst>
              <a:ext uri="{FF2B5EF4-FFF2-40B4-BE49-F238E27FC236}">
                <a16:creationId xmlns:a16="http://schemas.microsoft.com/office/drawing/2014/main" id="{FDDF98ED-ACD7-4D76-B0D8-BF2A97CACF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42145" y="5044035"/>
            <a:ext cx="522714" cy="522714"/>
          </a:xfrm>
          <a:prstGeom prst="rect">
            <a:avLst/>
          </a:prstGeom>
        </p:spPr>
      </p:pic>
    </p:spTree>
    <p:custDataLst>
      <p:tags r:id="rId1"/>
    </p:custDataLst>
    <p:extLst>
      <p:ext uri="{BB962C8B-B14F-4D97-AF65-F5344CB8AC3E}">
        <p14:creationId xmlns:p14="http://schemas.microsoft.com/office/powerpoint/2010/main" val="254180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00E5-58CD-4799-B932-CC3DB7913BF6}"/>
              </a:ext>
            </a:extLst>
          </p:cNvPr>
          <p:cNvSpPr>
            <a:spLocks noGrp="1"/>
          </p:cNvSpPr>
          <p:nvPr>
            <p:ph type="title"/>
          </p:nvPr>
        </p:nvSpPr>
        <p:spPr/>
        <p:txBody>
          <a:bodyPr/>
          <a:lstStyle/>
          <a:p>
            <a:r>
              <a:rPr lang="en-US" dirty="0"/>
              <a:t>Sample skillset with custom skills</a:t>
            </a:r>
          </a:p>
        </p:txBody>
      </p:sp>
      <p:pic>
        <p:nvPicPr>
          <p:cNvPr id="1026" name="Picture 2">
            <a:extLst>
              <a:ext uri="{FF2B5EF4-FFF2-40B4-BE49-F238E27FC236}">
                <a16:creationId xmlns:a16="http://schemas.microsoft.com/office/drawing/2014/main" id="{5A042E48-2C5F-4D5D-B67B-2077F50A21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7"/>
          <a:stretch/>
        </p:blipFill>
        <p:spPr bwMode="auto">
          <a:xfrm>
            <a:off x="243441" y="1713411"/>
            <a:ext cx="11736409" cy="468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364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5F09FA-5378-4823-ACE3-B266F72D04EC}"/>
              </a:ext>
            </a:extLst>
          </p:cNvPr>
          <p:cNvSpPr>
            <a:spLocks noGrp="1"/>
          </p:cNvSpPr>
          <p:nvPr>
            <p:ph type="title"/>
          </p:nvPr>
        </p:nvSpPr>
        <p:spPr>
          <a:xfrm>
            <a:off x="650875" y="1957540"/>
            <a:ext cx="9144000" cy="4247317"/>
          </a:xfrm>
        </p:spPr>
        <p:txBody>
          <a:bodyPr/>
          <a:lstStyle/>
          <a:p>
            <a:r>
              <a:rPr lang="en-US" sz="4400" dirty="0"/>
              <a:t>IMPORTANT!</a:t>
            </a:r>
            <a:br>
              <a:rPr lang="en-US" sz="4400" dirty="0"/>
            </a:br>
            <a:r>
              <a:rPr lang="en-US" sz="4400" dirty="0"/>
              <a:t>Did you do the workshop </a:t>
            </a:r>
            <a:br>
              <a:rPr lang="en-US" sz="4400" dirty="0"/>
            </a:br>
            <a:r>
              <a:rPr lang="en-US" sz="4400" dirty="0"/>
              <a:t>pre-requisites ?</a:t>
            </a:r>
            <a:br>
              <a:rPr lang="en-US" sz="4400" dirty="0"/>
            </a:br>
            <a:br>
              <a:rPr lang="en-US" dirty="0"/>
            </a:br>
            <a:r>
              <a:rPr lang="en-US" dirty="0">
                <a:hlinkClick r:id="rId2"/>
              </a:rPr>
              <a:t>https://aka.ms/kmw1</a:t>
            </a:r>
            <a:r>
              <a:rPr lang="en-US" dirty="0"/>
              <a:t>  (Module 0)</a:t>
            </a:r>
            <a:br>
              <a:rPr lang="en-US" dirty="0"/>
            </a:br>
            <a:br>
              <a:rPr lang="en-US" dirty="0"/>
            </a:b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0770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2" y="457200"/>
            <a:ext cx="4186937" cy="861774"/>
          </a:xfrm>
        </p:spPr>
        <p:txBody>
          <a:bodyPr/>
          <a:lstStyle/>
          <a:p>
            <a:r>
              <a:rPr lang="en-US" dirty="0">
                <a:solidFill>
                  <a:schemeClr val="tx1"/>
                </a:solidFill>
              </a:rPr>
              <a:t>Cognitive Search</a:t>
            </a:r>
            <a:br>
              <a:rPr lang="en-US" dirty="0">
                <a:solidFill>
                  <a:schemeClr val="tx1"/>
                </a:solidFill>
              </a:rPr>
            </a:br>
            <a:r>
              <a:rPr lang="en-US" sz="2000" dirty="0">
                <a:solidFill>
                  <a:schemeClr val="tx1"/>
                </a:solidFill>
              </a:rPr>
              <a:t>A new capability of Azure Search</a:t>
            </a:r>
            <a:endParaRPr lang="en-US" dirty="0">
              <a:solidFill>
                <a:schemeClr val="tx1"/>
              </a:solidFill>
            </a:endParaRPr>
          </a:p>
        </p:txBody>
      </p:sp>
      <p:grpSp>
        <p:nvGrpSpPr>
          <p:cNvPr id="4" name="Group 3">
            <a:extLst>
              <a:ext uri="{FF2B5EF4-FFF2-40B4-BE49-F238E27FC236}">
                <a16:creationId xmlns:a16="http://schemas.microsoft.com/office/drawing/2014/main" id="{0791C854-0F5E-421A-A876-D252E36C4E26}"/>
              </a:ext>
            </a:extLst>
          </p:cNvPr>
          <p:cNvGrpSpPr/>
          <p:nvPr/>
        </p:nvGrpSpPr>
        <p:grpSpPr>
          <a:xfrm>
            <a:off x="1062795" y="1841680"/>
            <a:ext cx="10447080" cy="2812681"/>
            <a:chOff x="1062795" y="1841680"/>
            <a:chExt cx="10447080" cy="2812681"/>
          </a:xfrm>
        </p:grpSpPr>
        <p:sp>
          <p:nvSpPr>
            <p:cNvPr id="135" name="Arrow: Pentagon 134">
              <a:extLst>
                <a:ext uri="{FF2B5EF4-FFF2-40B4-BE49-F238E27FC236}">
                  <a16:creationId xmlns:a16="http://schemas.microsoft.com/office/drawing/2014/main" id="{440A2E41-E241-486B-9619-BD7CADEE51D9}"/>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Pentagon 137">
              <a:extLst>
                <a:ext uri="{FF2B5EF4-FFF2-40B4-BE49-F238E27FC236}">
                  <a16:creationId xmlns:a16="http://schemas.microsoft.com/office/drawing/2014/main" id="{0E48AB0F-621F-4E44-B9FD-0DF28B32889F}"/>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2501379" y="3008840"/>
              <a:ext cx="2064146" cy="1116637"/>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Enriched Documents</a:t>
              </a:r>
            </a:p>
          </p:txBody>
        </p:sp>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Source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5126944" y="184168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38" name="Picture 37">
              <a:extLst>
                <a:ext uri="{FF2B5EF4-FFF2-40B4-BE49-F238E27FC236}">
                  <a16:creationId xmlns:a16="http://schemas.microsoft.com/office/drawing/2014/main" id="{37E146F8-CD43-487F-87F5-3CA304965C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Search Index</a:t>
              </a:r>
            </a:p>
          </p:txBody>
        </p:sp>
        <p:grpSp>
          <p:nvGrpSpPr>
            <p:cNvPr id="24" name="Group 23">
              <a:extLst>
                <a:ext uri="{FF2B5EF4-FFF2-40B4-BE49-F238E27FC236}">
                  <a16:creationId xmlns:a16="http://schemas.microsoft.com/office/drawing/2014/main" id="{73301F15-3B55-4A4F-A5E5-8F20484E7245}"/>
                </a:ext>
              </a:extLst>
            </p:cNvPr>
            <p:cNvGrpSpPr/>
            <p:nvPr/>
          </p:nvGrpSpPr>
          <p:grpSpPr>
            <a:xfrm>
              <a:off x="7993688" y="3190875"/>
              <a:ext cx="628165" cy="671581"/>
              <a:chOff x="7599285" y="1947047"/>
              <a:chExt cx="1137344" cy="1035689"/>
            </a:xfrm>
          </p:grpSpPr>
          <p:sp>
            <p:nvSpPr>
              <p:cNvPr id="3" name="Rectangle 2">
                <a:extLst>
                  <a:ext uri="{FF2B5EF4-FFF2-40B4-BE49-F238E27FC236}">
                    <a16:creationId xmlns:a16="http://schemas.microsoft.com/office/drawing/2014/main" id="{37D3DAD7-CA4F-4827-A0B9-ADDC1D9AC95F}"/>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14A84F0-AF13-4F5A-8B51-6F5A82400B6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ABB9D82B-33EE-4E8C-9C76-0D3807AA158E}"/>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CE8ED75A-D246-4C2A-9304-A699FE64845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034AC8E4-46B9-4AA9-84E8-E40FD7825A08}"/>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FD66460D-6B13-467D-927A-3671E3F840E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Rectangle 47">
                <a:extLst>
                  <a:ext uri="{FF2B5EF4-FFF2-40B4-BE49-F238E27FC236}">
                    <a16:creationId xmlns:a16="http://schemas.microsoft.com/office/drawing/2014/main" id="{B6E9B1C1-86A8-45B2-8EEC-F63CE504B658}"/>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3D92171E-1324-4AE4-AF61-7A4A44E6A0E9}"/>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8EEFBCB1-FA61-4E20-8FD3-B739035B0EB4}"/>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062791E0-9CCE-4EAD-83B0-8CAD0A9C6C92}"/>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8964F59-917E-458D-9F3D-998E08F5D1F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8" name="Rectangle 57">
                <a:extLst>
                  <a:ext uri="{FF2B5EF4-FFF2-40B4-BE49-F238E27FC236}">
                    <a16:creationId xmlns:a16="http://schemas.microsoft.com/office/drawing/2014/main" id="{AF2F46B7-6317-44DC-82EE-C76E8D14A304}"/>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88711D41-0DCB-4ADD-B187-47FA88AB0C8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AD2364A4-7F42-46E7-8AC7-1A6BA7C86D65}"/>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D8E28A66-6F02-4BA9-A81C-C7D8F7F1563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DEFF559-3074-4DEE-B1D3-54DD5134A869}"/>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B89974D-9469-48BA-857C-29F559BAD8EC}"/>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88741453-CEF9-45F0-93C2-7DA3B272C0A1}"/>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82" name="Rectangle 81">
            <a:extLst>
              <a:ext uri="{FF2B5EF4-FFF2-40B4-BE49-F238E27FC236}">
                <a16:creationId xmlns:a16="http://schemas.microsoft.com/office/drawing/2014/main" id="{35155197-5967-4AED-B2CD-5BC4459F70C3}"/>
              </a:ext>
            </a:extLst>
          </p:cNvPr>
          <p:cNvSpPr/>
          <p:nvPr/>
        </p:nvSpPr>
        <p:spPr bwMode="auto">
          <a:xfrm>
            <a:off x="0" y="6226310"/>
            <a:ext cx="4497308"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83" name="Rectangle 82">
            <a:extLst>
              <a:ext uri="{FF2B5EF4-FFF2-40B4-BE49-F238E27FC236}">
                <a16:creationId xmlns:a16="http://schemas.microsoft.com/office/drawing/2014/main" id="{58A88EBF-07DD-4DD1-9EDD-37CA29E3E547}"/>
              </a:ext>
            </a:extLst>
          </p:cNvPr>
          <p:cNvSpPr/>
          <p:nvPr/>
        </p:nvSpPr>
        <p:spPr bwMode="auto">
          <a:xfrm>
            <a:off x="4565525" y="6226310"/>
            <a:ext cx="4761719"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85" name="Rectangle 84">
            <a:extLst>
              <a:ext uri="{FF2B5EF4-FFF2-40B4-BE49-F238E27FC236}">
                <a16:creationId xmlns:a16="http://schemas.microsoft.com/office/drawing/2014/main" id="{72B02A67-67BC-41E2-8AD4-1E9AF8F17671}"/>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
        <p:nvSpPr>
          <p:cNvPr id="5" name="Rectangle 4">
            <a:extLst>
              <a:ext uri="{FF2B5EF4-FFF2-40B4-BE49-F238E27FC236}">
                <a16:creationId xmlns:a16="http://schemas.microsoft.com/office/drawing/2014/main" id="{86FAF05C-A90C-4C9E-B45B-FC76B8E79A70}"/>
              </a:ext>
            </a:extLst>
          </p:cNvPr>
          <p:cNvSpPr/>
          <p:nvPr/>
        </p:nvSpPr>
        <p:spPr bwMode="auto">
          <a:xfrm>
            <a:off x="-96677" y="1735805"/>
            <a:ext cx="9787298" cy="5292011"/>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39404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586E8-7C3C-40E2-9F73-3E440C392FF7}"/>
              </a:ext>
            </a:extLst>
          </p:cNvPr>
          <p:cNvSpPr>
            <a:spLocks noGrp="1"/>
          </p:cNvSpPr>
          <p:nvPr>
            <p:ph type="title"/>
          </p:nvPr>
        </p:nvSpPr>
        <p:spPr/>
        <p:txBody>
          <a:bodyPr/>
          <a:lstStyle/>
          <a:p>
            <a:r>
              <a:rPr lang="en-US" dirty="0">
                <a:solidFill>
                  <a:schemeClr val="tx1"/>
                </a:solidFill>
              </a:rPr>
              <a:t>Cognitive Search Demos</a:t>
            </a:r>
          </a:p>
        </p:txBody>
      </p:sp>
      <p:sp>
        <p:nvSpPr>
          <p:cNvPr id="2" name="Text Placeholder 1">
            <a:extLst>
              <a:ext uri="{FF2B5EF4-FFF2-40B4-BE49-F238E27FC236}">
                <a16:creationId xmlns:a16="http://schemas.microsoft.com/office/drawing/2014/main" id="{9C5409F7-2915-4D8F-801C-6A3FB5C90959}"/>
              </a:ext>
            </a:extLst>
          </p:cNvPr>
          <p:cNvSpPr>
            <a:spLocks noGrp="1"/>
          </p:cNvSpPr>
          <p:nvPr>
            <p:ph type="body" sz="quarter" idx="12"/>
          </p:nvPr>
        </p:nvSpPr>
        <p:spPr/>
        <p:txBody>
          <a:bodyPr/>
          <a:lstStyle/>
          <a:p>
            <a:r>
              <a:rPr lang="en-US" dirty="0"/>
              <a:t>JFK, WK, Met</a:t>
            </a:r>
          </a:p>
        </p:txBody>
      </p:sp>
    </p:spTree>
    <p:extLst>
      <p:ext uri="{BB962C8B-B14F-4D97-AF65-F5344CB8AC3E}">
        <p14:creationId xmlns:p14="http://schemas.microsoft.com/office/powerpoint/2010/main" val="11951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5942-16B4-45BF-9CB5-341514A058B6}"/>
              </a:ext>
            </a:extLst>
          </p:cNvPr>
          <p:cNvSpPr>
            <a:spLocks noGrp="1"/>
          </p:cNvSpPr>
          <p:nvPr>
            <p:ph type="title"/>
          </p:nvPr>
        </p:nvSpPr>
        <p:spPr/>
        <p:txBody>
          <a:bodyPr/>
          <a:lstStyle/>
          <a:p>
            <a:r>
              <a:rPr lang="en-US" dirty="0"/>
              <a:t>Common Scenarios</a:t>
            </a:r>
          </a:p>
        </p:txBody>
      </p:sp>
    </p:spTree>
    <p:extLst>
      <p:ext uri="{BB962C8B-B14F-4D97-AF65-F5344CB8AC3E}">
        <p14:creationId xmlns:p14="http://schemas.microsoft.com/office/powerpoint/2010/main" val="184880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844-9813-40CA-A8A3-D6D3BD2D1E2D}"/>
              </a:ext>
            </a:extLst>
          </p:cNvPr>
          <p:cNvSpPr>
            <a:spLocks noGrp="1"/>
          </p:cNvSpPr>
          <p:nvPr>
            <p:ph type="title"/>
          </p:nvPr>
        </p:nvSpPr>
        <p:spPr/>
        <p:txBody>
          <a:bodyPr/>
          <a:lstStyle/>
          <a:p>
            <a:r>
              <a:rPr lang="en-US">
                <a:solidFill>
                  <a:schemeClr val="tx1"/>
                </a:solidFill>
              </a:rPr>
              <a:t>Auto Trader</a:t>
            </a:r>
          </a:p>
        </p:txBody>
      </p:sp>
      <p:pic>
        <p:nvPicPr>
          <p:cNvPr id="3" name="Picture 2">
            <a:extLst>
              <a:ext uri="{FF2B5EF4-FFF2-40B4-BE49-F238E27FC236}">
                <a16:creationId xmlns:a16="http://schemas.microsoft.com/office/drawing/2014/main" id="{79E9E865-564D-4106-A383-9D47AE93D90D}"/>
              </a:ext>
            </a:extLst>
          </p:cNvPr>
          <p:cNvPicPr>
            <a:picLocks noChangeAspect="1"/>
          </p:cNvPicPr>
          <p:nvPr/>
        </p:nvPicPr>
        <p:blipFill>
          <a:blip r:embed="rId3"/>
          <a:stretch>
            <a:fillRect/>
          </a:stretch>
        </p:blipFill>
        <p:spPr>
          <a:xfrm>
            <a:off x="819842" y="1369630"/>
            <a:ext cx="10363512" cy="4812406"/>
          </a:xfrm>
          <a:prstGeom prst="rect">
            <a:avLst/>
          </a:prstGeom>
        </p:spPr>
      </p:pic>
    </p:spTree>
    <p:extLst>
      <p:ext uri="{BB962C8B-B14F-4D97-AF65-F5344CB8AC3E}">
        <p14:creationId xmlns:p14="http://schemas.microsoft.com/office/powerpoint/2010/main" val="8056029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69E429-F458-47AA-99D2-848EB58DD9D6}"/>
              </a:ext>
            </a:extLst>
          </p:cNvPr>
          <p:cNvSpPr/>
          <p:nvPr/>
        </p:nvSpPr>
        <p:spPr bwMode="auto">
          <a:xfrm>
            <a:off x="-1" y="5963741"/>
            <a:ext cx="12192001" cy="8942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E25C45A2-346D-4106-ACBE-67FDC4B14DCD}"/>
              </a:ext>
            </a:extLst>
          </p:cNvPr>
          <p:cNvSpPr/>
          <p:nvPr/>
        </p:nvSpPr>
        <p:spPr>
          <a:xfrm>
            <a:off x="8134001" y="4236176"/>
            <a:ext cx="1311276"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Web App</a:t>
            </a:r>
          </a:p>
        </p:txBody>
      </p:sp>
      <p:sp>
        <p:nvSpPr>
          <p:cNvPr id="27" name="Right Bracket 26">
            <a:extLst>
              <a:ext uri="{FF2B5EF4-FFF2-40B4-BE49-F238E27FC236}">
                <a16:creationId xmlns:a16="http://schemas.microsoft.com/office/drawing/2014/main" id="{3D28665C-BECA-4DA6-81C1-52927D59D5C1}"/>
              </a:ext>
            </a:extLst>
          </p:cNvPr>
          <p:cNvSpPr/>
          <p:nvPr/>
        </p:nvSpPr>
        <p:spPr>
          <a:xfrm>
            <a:off x="4191302" y="2662879"/>
            <a:ext cx="120493" cy="1791192"/>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1670E5CA-E52B-4604-89E5-26A5790748EA}"/>
              </a:ext>
            </a:extLst>
          </p:cNvPr>
          <p:cNvSpPr txBox="1"/>
          <p:nvPr/>
        </p:nvSpPr>
        <p:spPr>
          <a:xfrm>
            <a:off x="2770828" y="3113787"/>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Products, pricing catalogue, orders</a:t>
            </a:r>
          </a:p>
        </p:txBody>
      </p:sp>
      <p:sp>
        <p:nvSpPr>
          <p:cNvPr id="29" name="Rectangle 28">
            <a:extLst>
              <a:ext uri="{FF2B5EF4-FFF2-40B4-BE49-F238E27FC236}">
                <a16:creationId xmlns:a16="http://schemas.microsoft.com/office/drawing/2014/main" id="{65AC649C-DA08-46C6-959F-1DE16BBDA53A}"/>
              </a:ext>
            </a:extLst>
          </p:cNvPr>
          <p:cNvSpPr/>
          <p:nvPr/>
        </p:nvSpPr>
        <p:spPr>
          <a:xfrm>
            <a:off x="2770828" y="2121879"/>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Ingest</a:t>
            </a:r>
          </a:p>
        </p:txBody>
      </p:sp>
      <p:cxnSp>
        <p:nvCxnSpPr>
          <p:cNvPr id="79" name="Straight Arrow Connector 78">
            <a:extLst>
              <a:ext uri="{FF2B5EF4-FFF2-40B4-BE49-F238E27FC236}">
                <a16:creationId xmlns:a16="http://schemas.microsoft.com/office/drawing/2014/main" id="{4C3E52EF-8FE6-4BF1-8A42-8D864CE29F0F}"/>
              </a:ext>
            </a:extLst>
          </p:cNvPr>
          <p:cNvCxnSpPr>
            <a:cxnSpLocks/>
          </p:cNvCxnSpPr>
          <p:nvPr/>
        </p:nvCxnSpPr>
        <p:spPr>
          <a:xfrm>
            <a:off x="4311795" y="3653402"/>
            <a:ext cx="79055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ADACD7A-357C-4D8A-B1E6-606FEBD1CA64}"/>
              </a:ext>
            </a:extLst>
          </p:cNvPr>
          <p:cNvCxnSpPr>
            <a:cxnSpLocks/>
          </p:cNvCxnSpPr>
          <p:nvPr/>
        </p:nvCxnSpPr>
        <p:spPr>
          <a:xfrm>
            <a:off x="6821961" y="3564092"/>
            <a:ext cx="868134"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E5744810-87D4-4350-B383-29C66C8C239F}"/>
              </a:ext>
            </a:extLst>
          </p:cNvPr>
          <p:cNvSpPr txBox="1"/>
          <p:nvPr/>
        </p:nvSpPr>
        <p:spPr>
          <a:xfrm>
            <a:off x="2865472" y="4154538"/>
            <a:ext cx="1285784"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Invoicing sales</a:t>
            </a:r>
          </a:p>
        </p:txBody>
      </p:sp>
      <p:sp>
        <p:nvSpPr>
          <p:cNvPr id="122" name="Rectangle 121">
            <a:extLst>
              <a:ext uri="{FF2B5EF4-FFF2-40B4-BE49-F238E27FC236}">
                <a16:creationId xmlns:a16="http://schemas.microsoft.com/office/drawing/2014/main" id="{B0022912-9830-422A-8CBE-D708D63AEE61}"/>
              </a:ext>
            </a:extLst>
          </p:cNvPr>
          <p:cNvSpPr/>
          <p:nvPr/>
        </p:nvSpPr>
        <p:spPr>
          <a:xfrm>
            <a:off x="5239873" y="2102909"/>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Search index</a:t>
            </a:r>
          </a:p>
        </p:txBody>
      </p:sp>
      <p:sp>
        <p:nvSpPr>
          <p:cNvPr id="123" name="Rectangle 122">
            <a:extLst>
              <a:ext uri="{FF2B5EF4-FFF2-40B4-BE49-F238E27FC236}">
                <a16:creationId xmlns:a16="http://schemas.microsoft.com/office/drawing/2014/main" id="{8973C5A9-92F9-487A-AC93-0E8C3E69DEDD}"/>
              </a:ext>
            </a:extLst>
          </p:cNvPr>
          <p:cNvSpPr/>
          <p:nvPr/>
        </p:nvSpPr>
        <p:spPr>
          <a:xfrm>
            <a:off x="7857529" y="2121879"/>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Explore</a:t>
            </a:r>
          </a:p>
        </p:txBody>
      </p:sp>
      <p:sp>
        <p:nvSpPr>
          <p:cNvPr id="57" name="Rectangle 56">
            <a:extLst>
              <a:ext uri="{FF2B5EF4-FFF2-40B4-BE49-F238E27FC236}">
                <a16:creationId xmlns:a16="http://schemas.microsoft.com/office/drawing/2014/main" id="{0833F378-50DA-4BC3-B358-D6317FB092A7}"/>
              </a:ext>
            </a:extLst>
          </p:cNvPr>
          <p:cNvSpPr/>
          <p:nvPr/>
        </p:nvSpPr>
        <p:spPr>
          <a:xfrm>
            <a:off x="4085171" y="1540390"/>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Azure search</a:t>
            </a:r>
          </a:p>
        </p:txBody>
      </p:sp>
      <p:sp>
        <p:nvSpPr>
          <p:cNvPr id="2" name="Title 1">
            <a:extLst>
              <a:ext uri="{FF2B5EF4-FFF2-40B4-BE49-F238E27FC236}">
                <a16:creationId xmlns:a16="http://schemas.microsoft.com/office/drawing/2014/main" id="{917590F2-A101-4405-9D51-5E6AE3F5135F}"/>
              </a:ext>
            </a:extLst>
          </p:cNvPr>
          <p:cNvSpPr>
            <a:spLocks noGrp="1"/>
          </p:cNvSpPr>
          <p:nvPr>
            <p:ph type="title"/>
          </p:nvPr>
        </p:nvSpPr>
        <p:spPr>
          <a:xfrm>
            <a:off x="588263" y="457200"/>
            <a:ext cx="11018520" cy="553998"/>
          </a:xfrm>
        </p:spPr>
        <p:txBody>
          <a:bodyPr/>
          <a:lstStyle/>
          <a:p>
            <a:r>
              <a:rPr lang="en-US"/>
              <a:t>Catalogue search</a:t>
            </a:r>
          </a:p>
        </p:txBody>
      </p:sp>
      <p:sp>
        <p:nvSpPr>
          <p:cNvPr id="40" name="Rectangle 39">
            <a:extLst>
              <a:ext uri="{FF2B5EF4-FFF2-40B4-BE49-F238E27FC236}">
                <a16:creationId xmlns:a16="http://schemas.microsoft.com/office/drawing/2014/main" id="{469D8807-8463-469D-8372-57AD1C0D3E88}"/>
              </a:ext>
            </a:extLst>
          </p:cNvPr>
          <p:cNvSpPr/>
          <p:nvPr/>
        </p:nvSpPr>
        <p:spPr>
          <a:xfrm>
            <a:off x="585216" y="1011198"/>
            <a:ext cx="11018519" cy="276999"/>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10" normalizeH="0" baseline="0" noProof="0">
                <a:ln w="3175">
                  <a:noFill/>
                </a:ln>
                <a:solidFill>
                  <a:srgbClr val="0078D4"/>
                </a:solidFill>
                <a:effectLst/>
                <a:uLnTx/>
                <a:uFillTx/>
                <a:latin typeface="Segoe UI Semibold"/>
                <a:ea typeface="+mn-ea"/>
                <a:cs typeface="Segoe UI" pitchFamily="34" charset="0"/>
              </a:rPr>
              <a:t>Surface relevant product details for your customers</a:t>
            </a:r>
          </a:p>
        </p:txBody>
      </p:sp>
      <p:sp>
        <p:nvSpPr>
          <p:cNvPr id="42" name="Freeform 205">
            <a:extLst>
              <a:ext uri="{FF2B5EF4-FFF2-40B4-BE49-F238E27FC236}">
                <a16:creationId xmlns:a16="http://schemas.microsoft.com/office/drawing/2014/main" id="{BF74E383-5AC5-4204-BC34-662BC556CF25}"/>
              </a:ext>
            </a:extLst>
          </p:cNvPr>
          <p:cNvSpPr/>
          <p:nvPr/>
        </p:nvSpPr>
        <p:spPr bwMode="auto">
          <a:xfrm>
            <a:off x="11207571" y="457200"/>
            <a:ext cx="399212" cy="272483"/>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nvGrpSpPr>
          <p:cNvPr id="7" name="Group 6">
            <a:extLst>
              <a:ext uri="{FF2B5EF4-FFF2-40B4-BE49-F238E27FC236}">
                <a16:creationId xmlns:a16="http://schemas.microsoft.com/office/drawing/2014/main" id="{782B65E9-BFEF-4F5F-9F4A-246D287AB288}"/>
              </a:ext>
            </a:extLst>
          </p:cNvPr>
          <p:cNvGrpSpPr/>
          <p:nvPr/>
        </p:nvGrpSpPr>
        <p:grpSpPr>
          <a:xfrm>
            <a:off x="7983795" y="3134336"/>
            <a:ext cx="1222540" cy="958584"/>
            <a:chOff x="8598353" y="4344078"/>
            <a:chExt cx="944789" cy="740802"/>
          </a:xfrm>
        </p:grpSpPr>
        <p:sp>
          <p:nvSpPr>
            <p:cNvPr id="45" name="Freeform 5">
              <a:extLst>
                <a:ext uri="{FF2B5EF4-FFF2-40B4-BE49-F238E27FC236}">
                  <a16:creationId xmlns:a16="http://schemas.microsoft.com/office/drawing/2014/main" id="{AFD7EBAF-6C4F-4AB5-8342-42A1F4BB36DA}"/>
                </a:ext>
              </a:extLst>
            </p:cNvPr>
            <p:cNvSpPr>
              <a:spLocks/>
            </p:cNvSpPr>
            <p:nvPr/>
          </p:nvSpPr>
          <p:spPr bwMode="auto">
            <a:xfrm>
              <a:off x="8598353" y="4344078"/>
              <a:ext cx="944789" cy="74080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useBgFill="1">
          <p:nvSpPr>
            <p:cNvPr id="6" name="Rectangle 5">
              <a:extLst>
                <a:ext uri="{FF2B5EF4-FFF2-40B4-BE49-F238E27FC236}">
                  <a16:creationId xmlns:a16="http://schemas.microsoft.com/office/drawing/2014/main" id="{AC6EFE31-B33F-4D68-98A1-ACBAF8E1FD34}"/>
                </a:ext>
              </a:extLst>
            </p:cNvPr>
            <p:cNvSpPr/>
            <p:nvPr/>
          </p:nvSpPr>
          <p:spPr bwMode="auto">
            <a:xfrm>
              <a:off x="8658600" y="4406671"/>
              <a:ext cx="824296" cy="4714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8D77CADB-71BE-44A1-B255-5128A3B94055}"/>
              </a:ext>
            </a:extLst>
          </p:cNvPr>
          <p:cNvGrpSpPr/>
          <p:nvPr/>
        </p:nvGrpSpPr>
        <p:grpSpPr>
          <a:xfrm>
            <a:off x="8320456" y="3304937"/>
            <a:ext cx="549218" cy="430854"/>
            <a:chOff x="9152808" y="3451427"/>
            <a:chExt cx="493296" cy="386984"/>
          </a:xfrm>
        </p:grpSpPr>
        <p:grpSp>
          <p:nvGrpSpPr>
            <p:cNvPr id="8" name="Group 7">
              <a:extLst>
                <a:ext uri="{FF2B5EF4-FFF2-40B4-BE49-F238E27FC236}">
                  <a16:creationId xmlns:a16="http://schemas.microsoft.com/office/drawing/2014/main" id="{5F42D6DF-8D56-4CAB-9C3F-0CE5D123247F}"/>
                </a:ext>
              </a:extLst>
            </p:cNvPr>
            <p:cNvGrpSpPr/>
            <p:nvPr/>
          </p:nvGrpSpPr>
          <p:grpSpPr>
            <a:xfrm>
              <a:off x="9152808" y="3451427"/>
              <a:ext cx="493296" cy="386984"/>
              <a:chOff x="9215306" y="3500456"/>
              <a:chExt cx="368300" cy="288925"/>
            </a:xfrm>
          </p:grpSpPr>
          <p:sp>
            <p:nvSpPr>
              <p:cNvPr id="55" name="Freeform 283">
                <a:extLst>
                  <a:ext uri="{FF2B5EF4-FFF2-40B4-BE49-F238E27FC236}">
                    <a16:creationId xmlns:a16="http://schemas.microsoft.com/office/drawing/2014/main" id="{817819C3-8ACA-489F-B7C5-B5D5F67C53D4}"/>
                  </a:ext>
                </a:extLst>
              </p:cNvPr>
              <p:cNvSpPr>
                <a:spLocks/>
              </p:cNvSpPr>
              <p:nvPr/>
            </p:nvSpPr>
            <p:spPr bwMode="auto">
              <a:xfrm>
                <a:off x="9215306" y="3579831"/>
                <a:ext cx="368300" cy="209550"/>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84">
                <a:extLst>
                  <a:ext uri="{FF2B5EF4-FFF2-40B4-BE49-F238E27FC236}">
                    <a16:creationId xmlns:a16="http://schemas.microsoft.com/office/drawing/2014/main" id="{EEA97130-1F2B-469E-8DCE-25E43787B873}"/>
                  </a:ext>
                </a:extLst>
              </p:cNvPr>
              <p:cNvSpPr>
                <a:spLocks/>
              </p:cNvSpPr>
              <p:nvPr/>
            </p:nvSpPr>
            <p:spPr bwMode="auto">
              <a:xfrm>
                <a:off x="9215306" y="3500456"/>
                <a:ext cx="368300" cy="52388"/>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1" name="Graphic 9" descr="World">
              <a:extLst>
                <a:ext uri="{FF2B5EF4-FFF2-40B4-BE49-F238E27FC236}">
                  <a16:creationId xmlns:a16="http://schemas.microsoft.com/office/drawing/2014/main" id="{1B326203-C38F-4867-A763-79A3F8283CB9}"/>
                </a:ext>
              </a:extLst>
            </p:cNvPr>
            <p:cNvSpPr/>
            <p:nvPr/>
          </p:nvSpPr>
          <p:spPr>
            <a:xfrm>
              <a:off x="9295506" y="3594126"/>
              <a:ext cx="207900" cy="207900"/>
            </a:xfrm>
            <a:custGeom>
              <a:avLst/>
              <a:gdLst>
                <a:gd name="connsiteX0" fmla="*/ 421481 w 733425"/>
                <a:gd name="connsiteY0" fmla="*/ 669131 h 733425"/>
                <a:gd name="connsiteX1" fmla="*/ 558641 w 733425"/>
                <a:gd name="connsiteY1" fmla="*/ 388144 h 733425"/>
                <a:gd name="connsiteX2" fmla="*/ 672941 w 733425"/>
                <a:gd name="connsiteY2" fmla="*/ 388144 h 733425"/>
                <a:gd name="connsiteX3" fmla="*/ 421481 w 733425"/>
                <a:gd name="connsiteY3" fmla="*/ 669131 h 733425"/>
                <a:gd name="connsiteX4" fmla="*/ 65246 w 733425"/>
                <a:gd name="connsiteY4" fmla="*/ 388144 h 733425"/>
                <a:gd name="connsiteX5" fmla="*/ 179546 w 733425"/>
                <a:gd name="connsiteY5" fmla="*/ 388144 h 733425"/>
                <a:gd name="connsiteX6" fmla="*/ 316706 w 733425"/>
                <a:gd name="connsiteY6" fmla="*/ 669131 h 733425"/>
                <a:gd name="connsiteX7" fmla="*/ 65246 w 733425"/>
                <a:gd name="connsiteY7" fmla="*/ 388144 h 733425"/>
                <a:gd name="connsiteX8" fmla="*/ 316706 w 733425"/>
                <a:gd name="connsiteY8" fmla="*/ 69056 h 733425"/>
                <a:gd name="connsiteX9" fmla="*/ 179546 w 733425"/>
                <a:gd name="connsiteY9" fmla="*/ 350044 h 733425"/>
                <a:gd name="connsiteX10" fmla="*/ 65246 w 733425"/>
                <a:gd name="connsiteY10" fmla="*/ 350044 h 733425"/>
                <a:gd name="connsiteX11" fmla="*/ 316706 w 733425"/>
                <a:gd name="connsiteY11" fmla="*/ 69056 h 733425"/>
                <a:gd name="connsiteX12" fmla="*/ 388144 w 733425"/>
                <a:gd name="connsiteY12" fmla="*/ 388144 h 733425"/>
                <a:gd name="connsiteX13" fmla="*/ 520541 w 733425"/>
                <a:gd name="connsiteY13" fmla="*/ 388144 h 733425"/>
                <a:gd name="connsiteX14" fmla="*/ 388144 w 733425"/>
                <a:gd name="connsiteY14" fmla="*/ 650081 h 733425"/>
                <a:gd name="connsiteX15" fmla="*/ 388144 w 733425"/>
                <a:gd name="connsiteY15" fmla="*/ 388144 h 733425"/>
                <a:gd name="connsiteX16" fmla="*/ 350044 w 733425"/>
                <a:gd name="connsiteY16" fmla="*/ 388144 h 733425"/>
                <a:gd name="connsiteX17" fmla="*/ 350044 w 733425"/>
                <a:gd name="connsiteY17" fmla="*/ 650081 h 733425"/>
                <a:gd name="connsiteX18" fmla="*/ 217646 w 733425"/>
                <a:gd name="connsiteY18" fmla="*/ 388144 h 733425"/>
                <a:gd name="connsiteX19" fmla="*/ 350044 w 733425"/>
                <a:gd name="connsiteY19" fmla="*/ 388144 h 733425"/>
                <a:gd name="connsiteX20" fmla="*/ 388144 w 733425"/>
                <a:gd name="connsiteY20" fmla="*/ 88106 h 733425"/>
                <a:gd name="connsiteX21" fmla="*/ 520541 w 733425"/>
                <a:gd name="connsiteY21" fmla="*/ 350044 h 733425"/>
                <a:gd name="connsiteX22" fmla="*/ 388144 w 733425"/>
                <a:gd name="connsiteY22" fmla="*/ 350044 h 733425"/>
                <a:gd name="connsiteX23" fmla="*/ 388144 w 733425"/>
                <a:gd name="connsiteY23" fmla="*/ 88106 h 733425"/>
                <a:gd name="connsiteX24" fmla="*/ 350044 w 733425"/>
                <a:gd name="connsiteY24" fmla="*/ 350044 h 733425"/>
                <a:gd name="connsiteX25" fmla="*/ 217646 w 733425"/>
                <a:gd name="connsiteY25" fmla="*/ 350044 h 733425"/>
                <a:gd name="connsiteX26" fmla="*/ 350044 w 733425"/>
                <a:gd name="connsiteY26" fmla="*/ 88106 h 733425"/>
                <a:gd name="connsiteX27" fmla="*/ 350044 w 733425"/>
                <a:gd name="connsiteY27" fmla="*/ 350044 h 733425"/>
                <a:gd name="connsiteX28" fmla="*/ 672941 w 733425"/>
                <a:gd name="connsiteY28" fmla="*/ 350044 h 733425"/>
                <a:gd name="connsiteX29" fmla="*/ 558641 w 733425"/>
                <a:gd name="connsiteY29" fmla="*/ 350044 h 733425"/>
                <a:gd name="connsiteX30" fmla="*/ 421481 w 733425"/>
                <a:gd name="connsiteY30" fmla="*/ 69056 h 733425"/>
                <a:gd name="connsiteX31" fmla="*/ 672941 w 733425"/>
                <a:gd name="connsiteY31" fmla="*/ 350044 h 733425"/>
                <a:gd name="connsiteX32" fmla="*/ 369094 w 733425"/>
                <a:gd name="connsiteY32" fmla="*/ 7144 h 733425"/>
                <a:gd name="connsiteX33" fmla="*/ 7144 w 733425"/>
                <a:gd name="connsiteY33" fmla="*/ 369094 h 733425"/>
                <a:gd name="connsiteX34" fmla="*/ 369094 w 733425"/>
                <a:gd name="connsiteY34" fmla="*/ 731044 h 733425"/>
                <a:gd name="connsiteX35" fmla="*/ 731044 w 733425"/>
                <a:gd name="connsiteY35" fmla="*/ 369094 h 733425"/>
                <a:gd name="connsiteX36" fmla="*/ 369094 w 733425"/>
                <a:gd name="connsiteY36"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33425" h="733425">
                  <a:moveTo>
                    <a:pt x="421481" y="669131"/>
                  </a:moveTo>
                  <a:cubicBezTo>
                    <a:pt x="483394" y="592931"/>
                    <a:pt x="551974" y="496729"/>
                    <a:pt x="558641" y="388144"/>
                  </a:cubicBezTo>
                  <a:lnTo>
                    <a:pt x="672941" y="388144"/>
                  </a:lnTo>
                  <a:cubicBezTo>
                    <a:pt x="664369" y="530066"/>
                    <a:pt x="558641" y="645319"/>
                    <a:pt x="421481" y="669131"/>
                  </a:cubicBezTo>
                  <a:close/>
                  <a:moveTo>
                    <a:pt x="65246" y="388144"/>
                  </a:moveTo>
                  <a:lnTo>
                    <a:pt x="179546" y="388144"/>
                  </a:lnTo>
                  <a:cubicBezTo>
                    <a:pt x="187166" y="496729"/>
                    <a:pt x="254794" y="592931"/>
                    <a:pt x="316706" y="669131"/>
                  </a:cubicBezTo>
                  <a:cubicBezTo>
                    <a:pt x="179546" y="645319"/>
                    <a:pt x="73819" y="530066"/>
                    <a:pt x="65246" y="388144"/>
                  </a:cubicBezTo>
                  <a:close/>
                  <a:moveTo>
                    <a:pt x="316706" y="69056"/>
                  </a:moveTo>
                  <a:cubicBezTo>
                    <a:pt x="254794" y="145256"/>
                    <a:pt x="186214" y="241459"/>
                    <a:pt x="179546" y="350044"/>
                  </a:cubicBezTo>
                  <a:lnTo>
                    <a:pt x="65246" y="350044"/>
                  </a:lnTo>
                  <a:cubicBezTo>
                    <a:pt x="73819" y="208121"/>
                    <a:pt x="179546" y="92869"/>
                    <a:pt x="316706" y="69056"/>
                  </a:cubicBezTo>
                  <a:close/>
                  <a:moveTo>
                    <a:pt x="388144" y="388144"/>
                  </a:moveTo>
                  <a:lnTo>
                    <a:pt x="520541" y="388144"/>
                  </a:lnTo>
                  <a:cubicBezTo>
                    <a:pt x="512921" y="486251"/>
                    <a:pt x="449104" y="574834"/>
                    <a:pt x="388144" y="650081"/>
                  </a:cubicBezTo>
                  <a:lnTo>
                    <a:pt x="388144" y="388144"/>
                  </a:lnTo>
                  <a:close/>
                  <a:moveTo>
                    <a:pt x="350044" y="388144"/>
                  </a:moveTo>
                  <a:lnTo>
                    <a:pt x="350044" y="650081"/>
                  </a:lnTo>
                  <a:cubicBezTo>
                    <a:pt x="289084" y="574834"/>
                    <a:pt x="225266" y="486251"/>
                    <a:pt x="217646" y="388144"/>
                  </a:cubicBezTo>
                  <a:lnTo>
                    <a:pt x="350044" y="388144"/>
                  </a:lnTo>
                  <a:close/>
                  <a:moveTo>
                    <a:pt x="388144" y="88106"/>
                  </a:moveTo>
                  <a:cubicBezTo>
                    <a:pt x="449104" y="163354"/>
                    <a:pt x="512921" y="250984"/>
                    <a:pt x="520541" y="350044"/>
                  </a:cubicBezTo>
                  <a:lnTo>
                    <a:pt x="388144" y="350044"/>
                  </a:lnTo>
                  <a:lnTo>
                    <a:pt x="388144" y="88106"/>
                  </a:lnTo>
                  <a:close/>
                  <a:moveTo>
                    <a:pt x="350044" y="350044"/>
                  </a:moveTo>
                  <a:lnTo>
                    <a:pt x="217646" y="350044"/>
                  </a:lnTo>
                  <a:cubicBezTo>
                    <a:pt x="225266" y="251936"/>
                    <a:pt x="289084" y="163354"/>
                    <a:pt x="350044" y="88106"/>
                  </a:cubicBezTo>
                  <a:lnTo>
                    <a:pt x="350044" y="350044"/>
                  </a:lnTo>
                  <a:close/>
                  <a:moveTo>
                    <a:pt x="672941" y="350044"/>
                  </a:moveTo>
                  <a:lnTo>
                    <a:pt x="558641" y="350044"/>
                  </a:lnTo>
                  <a:cubicBezTo>
                    <a:pt x="551974" y="241459"/>
                    <a:pt x="483394" y="145256"/>
                    <a:pt x="421481" y="69056"/>
                  </a:cubicBezTo>
                  <a:cubicBezTo>
                    <a:pt x="558641" y="92869"/>
                    <a:pt x="664369" y="208121"/>
                    <a:pt x="672941" y="350044"/>
                  </a:cubicBezTo>
                  <a:close/>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2" name="Freeform 205">
            <a:extLst>
              <a:ext uri="{FF2B5EF4-FFF2-40B4-BE49-F238E27FC236}">
                <a16:creationId xmlns:a16="http://schemas.microsoft.com/office/drawing/2014/main" id="{9C17764F-EA5D-49F0-A4DB-DF2374CB63F5}"/>
              </a:ext>
            </a:extLst>
          </p:cNvPr>
          <p:cNvSpPr/>
          <p:nvPr/>
        </p:nvSpPr>
        <p:spPr bwMode="auto">
          <a:xfrm>
            <a:off x="5449453" y="3187558"/>
            <a:ext cx="1055912" cy="720714"/>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18" name="Right Bracket 17">
            <a:extLst>
              <a:ext uri="{FF2B5EF4-FFF2-40B4-BE49-F238E27FC236}">
                <a16:creationId xmlns:a16="http://schemas.microsoft.com/office/drawing/2014/main" id="{10565816-FB16-4A4C-977F-14F2E5433641}"/>
              </a:ext>
            </a:extLst>
          </p:cNvPr>
          <p:cNvSpPr/>
          <p:nvPr/>
        </p:nvSpPr>
        <p:spPr>
          <a:xfrm rot="16200000">
            <a:off x="4751655" y="260110"/>
            <a:ext cx="182880" cy="3502715"/>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7D8326EB-B130-464D-8807-CCD372BCC87C}"/>
              </a:ext>
            </a:extLst>
          </p:cNvPr>
          <p:cNvGrpSpPr/>
          <p:nvPr/>
        </p:nvGrpSpPr>
        <p:grpSpPr>
          <a:xfrm>
            <a:off x="3252917" y="3857457"/>
            <a:ext cx="510894" cy="298522"/>
            <a:chOff x="2165557" y="3264119"/>
            <a:chExt cx="4217100" cy="2464113"/>
          </a:xfrm>
        </p:grpSpPr>
        <p:sp>
          <p:nvSpPr>
            <p:cNvPr id="52" name="Freeform 251">
              <a:extLst>
                <a:ext uri="{FF2B5EF4-FFF2-40B4-BE49-F238E27FC236}">
                  <a16:creationId xmlns:a16="http://schemas.microsoft.com/office/drawing/2014/main" id="{CF02EE9F-FBD8-4D40-9FB1-A8738BC8ACCD}"/>
                </a:ext>
              </a:extLst>
            </p:cNvPr>
            <p:cNvSpPr>
              <a:spLocks noEditPoints="1"/>
            </p:cNvSpPr>
            <p:nvPr/>
          </p:nvSpPr>
          <p:spPr bwMode="auto">
            <a:xfrm>
              <a:off x="2165557" y="3264120"/>
              <a:ext cx="4217100" cy="2464112"/>
            </a:xfrm>
            <a:custGeom>
              <a:avLst/>
              <a:gdLst>
                <a:gd name="T0" fmla="*/ 0 w 411"/>
                <a:gd name="T1" fmla="*/ 0 h 239"/>
                <a:gd name="T2" fmla="*/ 411 w 411"/>
                <a:gd name="T3" fmla="*/ 239 h 239"/>
                <a:gd name="T4" fmla="*/ 53 w 411"/>
                <a:gd name="T5" fmla="*/ 52 h 239"/>
                <a:gd name="T6" fmla="*/ 25 w 411"/>
                <a:gd name="T7" fmla="*/ 211 h 239"/>
                <a:gd name="T8" fmla="*/ 262 w 411"/>
                <a:gd name="T9" fmla="*/ 25 h 239"/>
                <a:gd name="T10" fmla="*/ 0 w 411"/>
                <a:gd name="T11" fmla="*/ 0 h 239"/>
                <a:gd name="T12" fmla="*/ 346 w 411"/>
                <a:gd name="T13" fmla="*/ 78 h 239"/>
                <a:gd name="T14" fmla="*/ 386 w 411"/>
                <a:gd name="T15" fmla="*/ 105 h 239"/>
                <a:gd name="T16" fmla="*/ 346 w 411"/>
                <a:gd name="T17" fmla="*/ 78 h 239"/>
                <a:gd name="T18" fmla="*/ 280 w 411"/>
                <a:gd name="T19" fmla="*/ 78 h 239"/>
                <a:gd name="T20" fmla="*/ 320 w 411"/>
                <a:gd name="T21" fmla="*/ 105 h 239"/>
                <a:gd name="T22" fmla="*/ 280 w 411"/>
                <a:gd name="T23" fmla="*/ 78 h 239"/>
                <a:gd name="T24" fmla="*/ 213 w 411"/>
                <a:gd name="T25" fmla="*/ 78 h 239"/>
                <a:gd name="T26" fmla="*/ 254 w 411"/>
                <a:gd name="T27" fmla="*/ 105 h 239"/>
                <a:gd name="T28" fmla="*/ 213 w 411"/>
                <a:gd name="T29" fmla="*/ 78 h 239"/>
                <a:gd name="T30" fmla="*/ 147 w 411"/>
                <a:gd name="T31" fmla="*/ 78 h 239"/>
                <a:gd name="T32" fmla="*/ 187 w 411"/>
                <a:gd name="T33" fmla="*/ 105 h 239"/>
                <a:gd name="T34" fmla="*/ 147 w 411"/>
                <a:gd name="T35" fmla="*/ 78 h 239"/>
                <a:gd name="T36" fmla="*/ 80 w 411"/>
                <a:gd name="T37" fmla="*/ 78 h 239"/>
                <a:gd name="T38" fmla="*/ 121 w 411"/>
                <a:gd name="T39" fmla="*/ 105 h 239"/>
                <a:gd name="T40" fmla="*/ 80 w 411"/>
                <a:gd name="T41" fmla="*/ 78 h 239"/>
                <a:gd name="T42" fmla="*/ 346 w 411"/>
                <a:gd name="T43" fmla="*/ 131 h 239"/>
                <a:gd name="T44" fmla="*/ 386 w 411"/>
                <a:gd name="T45" fmla="*/ 158 h 239"/>
                <a:gd name="T46" fmla="*/ 346 w 411"/>
                <a:gd name="T47" fmla="*/ 131 h 239"/>
                <a:gd name="T48" fmla="*/ 280 w 411"/>
                <a:gd name="T49" fmla="*/ 131 h 239"/>
                <a:gd name="T50" fmla="*/ 320 w 411"/>
                <a:gd name="T51" fmla="*/ 158 h 239"/>
                <a:gd name="T52" fmla="*/ 280 w 411"/>
                <a:gd name="T53" fmla="*/ 131 h 239"/>
                <a:gd name="T54" fmla="*/ 213 w 411"/>
                <a:gd name="T55" fmla="*/ 131 h 239"/>
                <a:gd name="T56" fmla="*/ 254 w 411"/>
                <a:gd name="T57" fmla="*/ 158 h 239"/>
                <a:gd name="T58" fmla="*/ 213 w 411"/>
                <a:gd name="T59" fmla="*/ 131 h 239"/>
                <a:gd name="T60" fmla="*/ 147 w 411"/>
                <a:gd name="T61" fmla="*/ 131 h 239"/>
                <a:gd name="T62" fmla="*/ 187 w 411"/>
                <a:gd name="T63" fmla="*/ 158 h 239"/>
                <a:gd name="T64" fmla="*/ 147 w 411"/>
                <a:gd name="T65" fmla="*/ 131 h 239"/>
                <a:gd name="T66" fmla="*/ 80 w 411"/>
                <a:gd name="T67" fmla="*/ 131 h 239"/>
                <a:gd name="T68" fmla="*/ 121 w 411"/>
                <a:gd name="T69" fmla="*/ 158 h 239"/>
                <a:gd name="T70" fmla="*/ 80 w 411"/>
                <a:gd name="T71" fmla="*/ 131 h 239"/>
                <a:gd name="T72" fmla="*/ 346 w 411"/>
                <a:gd name="T73" fmla="*/ 185 h 239"/>
                <a:gd name="T74" fmla="*/ 386 w 411"/>
                <a:gd name="T75" fmla="*/ 211 h 239"/>
                <a:gd name="T76" fmla="*/ 346 w 411"/>
                <a:gd name="T77" fmla="*/ 185 h 239"/>
                <a:gd name="T78" fmla="*/ 280 w 411"/>
                <a:gd name="T79" fmla="*/ 185 h 239"/>
                <a:gd name="T80" fmla="*/ 320 w 411"/>
                <a:gd name="T81" fmla="*/ 211 h 239"/>
                <a:gd name="T82" fmla="*/ 280 w 411"/>
                <a:gd name="T83" fmla="*/ 185 h 239"/>
                <a:gd name="T84" fmla="*/ 213 w 411"/>
                <a:gd name="T85" fmla="*/ 185 h 239"/>
                <a:gd name="T86" fmla="*/ 254 w 411"/>
                <a:gd name="T87" fmla="*/ 211 h 239"/>
                <a:gd name="T88" fmla="*/ 213 w 411"/>
                <a:gd name="T89" fmla="*/ 185 h 239"/>
                <a:gd name="T90" fmla="*/ 147 w 411"/>
                <a:gd name="T91" fmla="*/ 185 h 239"/>
                <a:gd name="T92" fmla="*/ 187 w 411"/>
                <a:gd name="T93" fmla="*/ 211 h 239"/>
                <a:gd name="T94" fmla="*/ 147 w 411"/>
                <a:gd name="T95" fmla="*/ 185 h 239"/>
                <a:gd name="T96" fmla="*/ 80 w 411"/>
                <a:gd name="T97" fmla="*/ 185 h 239"/>
                <a:gd name="T98" fmla="*/ 121 w 411"/>
                <a:gd name="T99" fmla="*/ 211 h 239"/>
                <a:gd name="T100" fmla="*/ 80 w 411"/>
                <a:gd name="T101" fmla="*/ 18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 h="239">
                  <a:moveTo>
                    <a:pt x="0" y="0"/>
                  </a:moveTo>
                  <a:lnTo>
                    <a:pt x="0" y="0"/>
                  </a:lnTo>
                  <a:lnTo>
                    <a:pt x="0" y="239"/>
                  </a:lnTo>
                  <a:lnTo>
                    <a:pt x="411" y="239"/>
                  </a:lnTo>
                  <a:lnTo>
                    <a:pt x="411" y="52"/>
                  </a:lnTo>
                  <a:lnTo>
                    <a:pt x="53" y="52"/>
                  </a:lnTo>
                  <a:lnTo>
                    <a:pt x="53" y="211"/>
                  </a:lnTo>
                  <a:lnTo>
                    <a:pt x="25" y="211"/>
                  </a:lnTo>
                  <a:lnTo>
                    <a:pt x="26" y="25"/>
                  </a:lnTo>
                  <a:lnTo>
                    <a:pt x="262" y="25"/>
                  </a:lnTo>
                  <a:lnTo>
                    <a:pt x="262" y="0"/>
                  </a:lnTo>
                  <a:lnTo>
                    <a:pt x="0" y="0"/>
                  </a:lnTo>
                  <a:close/>
                  <a:moveTo>
                    <a:pt x="346" y="78"/>
                  </a:moveTo>
                  <a:lnTo>
                    <a:pt x="346" y="78"/>
                  </a:lnTo>
                  <a:lnTo>
                    <a:pt x="386" y="78"/>
                  </a:lnTo>
                  <a:lnTo>
                    <a:pt x="386" y="105"/>
                  </a:lnTo>
                  <a:lnTo>
                    <a:pt x="346" y="105"/>
                  </a:lnTo>
                  <a:lnTo>
                    <a:pt x="346" y="78"/>
                  </a:lnTo>
                  <a:close/>
                  <a:moveTo>
                    <a:pt x="280" y="78"/>
                  </a:moveTo>
                  <a:lnTo>
                    <a:pt x="280" y="78"/>
                  </a:lnTo>
                  <a:lnTo>
                    <a:pt x="320" y="78"/>
                  </a:lnTo>
                  <a:lnTo>
                    <a:pt x="320" y="105"/>
                  </a:lnTo>
                  <a:lnTo>
                    <a:pt x="280" y="105"/>
                  </a:lnTo>
                  <a:lnTo>
                    <a:pt x="280" y="78"/>
                  </a:lnTo>
                  <a:close/>
                  <a:moveTo>
                    <a:pt x="213" y="78"/>
                  </a:moveTo>
                  <a:lnTo>
                    <a:pt x="213" y="78"/>
                  </a:lnTo>
                  <a:lnTo>
                    <a:pt x="254" y="78"/>
                  </a:lnTo>
                  <a:lnTo>
                    <a:pt x="254" y="105"/>
                  </a:lnTo>
                  <a:lnTo>
                    <a:pt x="213" y="105"/>
                  </a:lnTo>
                  <a:lnTo>
                    <a:pt x="213" y="78"/>
                  </a:lnTo>
                  <a:close/>
                  <a:moveTo>
                    <a:pt x="147" y="78"/>
                  </a:moveTo>
                  <a:lnTo>
                    <a:pt x="147" y="78"/>
                  </a:lnTo>
                  <a:lnTo>
                    <a:pt x="187" y="78"/>
                  </a:lnTo>
                  <a:lnTo>
                    <a:pt x="187" y="105"/>
                  </a:lnTo>
                  <a:lnTo>
                    <a:pt x="147" y="105"/>
                  </a:lnTo>
                  <a:lnTo>
                    <a:pt x="147" y="78"/>
                  </a:lnTo>
                  <a:close/>
                  <a:moveTo>
                    <a:pt x="80" y="78"/>
                  </a:moveTo>
                  <a:lnTo>
                    <a:pt x="80" y="78"/>
                  </a:lnTo>
                  <a:lnTo>
                    <a:pt x="121" y="78"/>
                  </a:lnTo>
                  <a:lnTo>
                    <a:pt x="121" y="105"/>
                  </a:lnTo>
                  <a:lnTo>
                    <a:pt x="80" y="105"/>
                  </a:lnTo>
                  <a:lnTo>
                    <a:pt x="80" y="78"/>
                  </a:lnTo>
                  <a:close/>
                  <a:moveTo>
                    <a:pt x="346" y="131"/>
                  </a:moveTo>
                  <a:lnTo>
                    <a:pt x="346" y="131"/>
                  </a:lnTo>
                  <a:lnTo>
                    <a:pt x="386" y="131"/>
                  </a:lnTo>
                  <a:lnTo>
                    <a:pt x="386" y="158"/>
                  </a:lnTo>
                  <a:lnTo>
                    <a:pt x="346" y="158"/>
                  </a:lnTo>
                  <a:lnTo>
                    <a:pt x="346" y="131"/>
                  </a:lnTo>
                  <a:close/>
                  <a:moveTo>
                    <a:pt x="280" y="131"/>
                  </a:moveTo>
                  <a:lnTo>
                    <a:pt x="280" y="131"/>
                  </a:lnTo>
                  <a:lnTo>
                    <a:pt x="320" y="131"/>
                  </a:lnTo>
                  <a:lnTo>
                    <a:pt x="320" y="158"/>
                  </a:lnTo>
                  <a:lnTo>
                    <a:pt x="280" y="158"/>
                  </a:lnTo>
                  <a:lnTo>
                    <a:pt x="280" y="131"/>
                  </a:lnTo>
                  <a:close/>
                  <a:moveTo>
                    <a:pt x="213" y="131"/>
                  </a:moveTo>
                  <a:lnTo>
                    <a:pt x="213" y="131"/>
                  </a:lnTo>
                  <a:lnTo>
                    <a:pt x="254" y="131"/>
                  </a:lnTo>
                  <a:lnTo>
                    <a:pt x="254" y="158"/>
                  </a:lnTo>
                  <a:lnTo>
                    <a:pt x="213" y="158"/>
                  </a:lnTo>
                  <a:lnTo>
                    <a:pt x="213" y="131"/>
                  </a:lnTo>
                  <a:close/>
                  <a:moveTo>
                    <a:pt x="147" y="131"/>
                  </a:moveTo>
                  <a:lnTo>
                    <a:pt x="147" y="131"/>
                  </a:lnTo>
                  <a:lnTo>
                    <a:pt x="187" y="131"/>
                  </a:lnTo>
                  <a:lnTo>
                    <a:pt x="187" y="158"/>
                  </a:lnTo>
                  <a:lnTo>
                    <a:pt x="147" y="158"/>
                  </a:lnTo>
                  <a:lnTo>
                    <a:pt x="147" y="131"/>
                  </a:lnTo>
                  <a:close/>
                  <a:moveTo>
                    <a:pt x="80" y="131"/>
                  </a:moveTo>
                  <a:lnTo>
                    <a:pt x="80" y="131"/>
                  </a:lnTo>
                  <a:lnTo>
                    <a:pt x="121" y="131"/>
                  </a:lnTo>
                  <a:lnTo>
                    <a:pt x="121" y="158"/>
                  </a:lnTo>
                  <a:lnTo>
                    <a:pt x="80" y="158"/>
                  </a:lnTo>
                  <a:lnTo>
                    <a:pt x="80" y="131"/>
                  </a:lnTo>
                  <a:close/>
                  <a:moveTo>
                    <a:pt x="346" y="185"/>
                  </a:moveTo>
                  <a:lnTo>
                    <a:pt x="346" y="185"/>
                  </a:lnTo>
                  <a:lnTo>
                    <a:pt x="386" y="185"/>
                  </a:lnTo>
                  <a:lnTo>
                    <a:pt x="386" y="211"/>
                  </a:lnTo>
                  <a:lnTo>
                    <a:pt x="346" y="211"/>
                  </a:lnTo>
                  <a:lnTo>
                    <a:pt x="346" y="185"/>
                  </a:lnTo>
                  <a:close/>
                  <a:moveTo>
                    <a:pt x="280" y="185"/>
                  </a:moveTo>
                  <a:lnTo>
                    <a:pt x="280" y="185"/>
                  </a:lnTo>
                  <a:lnTo>
                    <a:pt x="320" y="185"/>
                  </a:lnTo>
                  <a:lnTo>
                    <a:pt x="320" y="211"/>
                  </a:lnTo>
                  <a:lnTo>
                    <a:pt x="280" y="211"/>
                  </a:lnTo>
                  <a:lnTo>
                    <a:pt x="280" y="185"/>
                  </a:lnTo>
                  <a:close/>
                  <a:moveTo>
                    <a:pt x="213" y="185"/>
                  </a:moveTo>
                  <a:lnTo>
                    <a:pt x="213" y="185"/>
                  </a:lnTo>
                  <a:lnTo>
                    <a:pt x="254" y="185"/>
                  </a:lnTo>
                  <a:lnTo>
                    <a:pt x="254" y="211"/>
                  </a:lnTo>
                  <a:lnTo>
                    <a:pt x="213" y="211"/>
                  </a:lnTo>
                  <a:lnTo>
                    <a:pt x="213" y="185"/>
                  </a:lnTo>
                  <a:close/>
                  <a:moveTo>
                    <a:pt x="147" y="185"/>
                  </a:moveTo>
                  <a:lnTo>
                    <a:pt x="147" y="185"/>
                  </a:lnTo>
                  <a:lnTo>
                    <a:pt x="187" y="185"/>
                  </a:lnTo>
                  <a:lnTo>
                    <a:pt x="187" y="211"/>
                  </a:lnTo>
                  <a:lnTo>
                    <a:pt x="147" y="211"/>
                  </a:lnTo>
                  <a:lnTo>
                    <a:pt x="147" y="185"/>
                  </a:lnTo>
                  <a:close/>
                  <a:moveTo>
                    <a:pt x="80" y="185"/>
                  </a:moveTo>
                  <a:lnTo>
                    <a:pt x="80" y="185"/>
                  </a:lnTo>
                  <a:lnTo>
                    <a:pt x="121" y="185"/>
                  </a:lnTo>
                  <a:lnTo>
                    <a:pt x="121" y="211"/>
                  </a:lnTo>
                  <a:lnTo>
                    <a:pt x="80" y="211"/>
                  </a:lnTo>
                  <a:lnTo>
                    <a:pt x="80" y="185"/>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B297A05-0B01-49AB-BF74-FFC1E33FC6DD}"/>
                </a:ext>
              </a:extLst>
            </p:cNvPr>
            <p:cNvSpPr>
              <a:spLocks/>
            </p:cNvSpPr>
            <p:nvPr/>
          </p:nvSpPr>
          <p:spPr bwMode="auto">
            <a:xfrm>
              <a:off x="2165557" y="3264119"/>
              <a:ext cx="4217100" cy="2464111"/>
            </a:xfrm>
            <a:custGeom>
              <a:avLst/>
              <a:gdLst>
                <a:gd name="connsiteX0" fmla="*/ 0 w 4217100"/>
                <a:gd name="connsiteY0" fmla="*/ 0 h 2464111"/>
                <a:gd name="connsiteX1" fmla="*/ 265176 w 4217100"/>
                <a:gd name="connsiteY1" fmla="*/ 0 h 2464111"/>
                <a:gd name="connsiteX2" fmla="*/ 265176 w 4217100"/>
                <a:gd name="connsiteY2" fmla="*/ 1 h 2464111"/>
                <a:gd name="connsiteX3" fmla="*/ 4217100 w 4217100"/>
                <a:gd name="connsiteY3" fmla="*/ 1 h 2464111"/>
                <a:gd name="connsiteX4" fmla="*/ 4217100 w 4217100"/>
                <a:gd name="connsiteY4" fmla="*/ 264603 h 2464111"/>
                <a:gd name="connsiteX5" fmla="*/ 265176 w 4217100"/>
                <a:gd name="connsiteY5" fmla="*/ 264603 h 2464111"/>
                <a:gd name="connsiteX6" fmla="*/ 265176 w 4217100"/>
                <a:gd name="connsiteY6" fmla="*/ 2464111 h 2464111"/>
                <a:gd name="connsiteX7" fmla="*/ 0 w 4217100"/>
                <a:gd name="connsiteY7" fmla="*/ 2464111 h 2464111"/>
                <a:gd name="connsiteX8" fmla="*/ 0 w 4217100"/>
                <a:gd name="connsiteY8" fmla="*/ 264603 h 2464111"/>
                <a:gd name="connsiteX9" fmla="*/ 0 w 4217100"/>
                <a:gd name="connsiteY9" fmla="*/ 1 h 2464111"/>
                <a:gd name="connsiteX0" fmla="*/ 0 w 4217100"/>
                <a:gd name="connsiteY0" fmla="*/ 0 h 2464111"/>
                <a:gd name="connsiteX1" fmla="*/ 265176 w 4217100"/>
                <a:gd name="connsiteY1" fmla="*/ 0 h 2464111"/>
                <a:gd name="connsiteX2" fmla="*/ 4217100 w 4217100"/>
                <a:gd name="connsiteY2" fmla="*/ 1 h 2464111"/>
                <a:gd name="connsiteX3" fmla="*/ 4217100 w 4217100"/>
                <a:gd name="connsiteY3" fmla="*/ 264603 h 2464111"/>
                <a:gd name="connsiteX4" fmla="*/ 265176 w 4217100"/>
                <a:gd name="connsiteY4" fmla="*/ 264603 h 2464111"/>
                <a:gd name="connsiteX5" fmla="*/ 265176 w 4217100"/>
                <a:gd name="connsiteY5" fmla="*/ 2464111 h 2464111"/>
                <a:gd name="connsiteX6" fmla="*/ 0 w 4217100"/>
                <a:gd name="connsiteY6" fmla="*/ 2464111 h 2464111"/>
                <a:gd name="connsiteX7" fmla="*/ 0 w 4217100"/>
                <a:gd name="connsiteY7" fmla="*/ 264603 h 2464111"/>
                <a:gd name="connsiteX8" fmla="*/ 0 w 4217100"/>
                <a:gd name="connsiteY8" fmla="*/ 1 h 2464111"/>
                <a:gd name="connsiteX9" fmla="*/ 0 w 4217100"/>
                <a:gd name="connsiteY9"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264603 h 2464111"/>
                <a:gd name="connsiteX7" fmla="*/ 0 w 4217100"/>
                <a:gd name="connsiteY7" fmla="*/ 1 h 2464111"/>
                <a:gd name="connsiteX8" fmla="*/ 0 w 4217100"/>
                <a:gd name="connsiteY8"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1 h 2464111"/>
                <a:gd name="connsiteX7" fmla="*/ 0 w 4217100"/>
                <a:gd name="connsiteY7" fmla="*/ 0 h 246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00" h="2464111">
                  <a:moveTo>
                    <a:pt x="0" y="0"/>
                  </a:moveTo>
                  <a:lnTo>
                    <a:pt x="4217100" y="1"/>
                  </a:lnTo>
                  <a:lnTo>
                    <a:pt x="4217100" y="264603"/>
                  </a:lnTo>
                  <a:lnTo>
                    <a:pt x="265176" y="264603"/>
                  </a:lnTo>
                  <a:lnTo>
                    <a:pt x="265176" y="2464111"/>
                  </a:lnTo>
                  <a:lnTo>
                    <a:pt x="0" y="2464111"/>
                  </a:lnTo>
                  <a:lnTo>
                    <a:pt x="0" y="1"/>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7A287DD1-5783-4FAC-A9E6-E9F93C48E2EE}"/>
              </a:ext>
            </a:extLst>
          </p:cNvPr>
          <p:cNvGrpSpPr/>
          <p:nvPr/>
        </p:nvGrpSpPr>
        <p:grpSpPr>
          <a:xfrm>
            <a:off x="3226773" y="2809979"/>
            <a:ext cx="510894" cy="298522"/>
            <a:chOff x="2165557" y="3264119"/>
            <a:chExt cx="4217100" cy="2464113"/>
          </a:xfrm>
        </p:grpSpPr>
        <p:sp>
          <p:nvSpPr>
            <p:cNvPr id="58" name="Freeform 251">
              <a:extLst>
                <a:ext uri="{FF2B5EF4-FFF2-40B4-BE49-F238E27FC236}">
                  <a16:creationId xmlns:a16="http://schemas.microsoft.com/office/drawing/2014/main" id="{4A7FB3EC-E669-4C9D-B572-A01E50002B7F}"/>
                </a:ext>
              </a:extLst>
            </p:cNvPr>
            <p:cNvSpPr>
              <a:spLocks noEditPoints="1"/>
            </p:cNvSpPr>
            <p:nvPr/>
          </p:nvSpPr>
          <p:spPr bwMode="auto">
            <a:xfrm>
              <a:off x="2165557" y="3264120"/>
              <a:ext cx="4217100" cy="2464112"/>
            </a:xfrm>
            <a:custGeom>
              <a:avLst/>
              <a:gdLst>
                <a:gd name="T0" fmla="*/ 0 w 411"/>
                <a:gd name="T1" fmla="*/ 0 h 239"/>
                <a:gd name="T2" fmla="*/ 411 w 411"/>
                <a:gd name="T3" fmla="*/ 239 h 239"/>
                <a:gd name="T4" fmla="*/ 53 w 411"/>
                <a:gd name="T5" fmla="*/ 52 h 239"/>
                <a:gd name="T6" fmla="*/ 25 w 411"/>
                <a:gd name="T7" fmla="*/ 211 h 239"/>
                <a:gd name="T8" fmla="*/ 262 w 411"/>
                <a:gd name="T9" fmla="*/ 25 h 239"/>
                <a:gd name="T10" fmla="*/ 0 w 411"/>
                <a:gd name="T11" fmla="*/ 0 h 239"/>
                <a:gd name="T12" fmla="*/ 346 w 411"/>
                <a:gd name="T13" fmla="*/ 78 h 239"/>
                <a:gd name="T14" fmla="*/ 386 w 411"/>
                <a:gd name="T15" fmla="*/ 105 h 239"/>
                <a:gd name="T16" fmla="*/ 346 w 411"/>
                <a:gd name="T17" fmla="*/ 78 h 239"/>
                <a:gd name="T18" fmla="*/ 280 w 411"/>
                <a:gd name="T19" fmla="*/ 78 h 239"/>
                <a:gd name="T20" fmla="*/ 320 w 411"/>
                <a:gd name="T21" fmla="*/ 105 h 239"/>
                <a:gd name="T22" fmla="*/ 280 w 411"/>
                <a:gd name="T23" fmla="*/ 78 h 239"/>
                <a:gd name="T24" fmla="*/ 213 w 411"/>
                <a:gd name="T25" fmla="*/ 78 h 239"/>
                <a:gd name="T26" fmla="*/ 254 w 411"/>
                <a:gd name="T27" fmla="*/ 105 h 239"/>
                <a:gd name="T28" fmla="*/ 213 w 411"/>
                <a:gd name="T29" fmla="*/ 78 h 239"/>
                <a:gd name="T30" fmla="*/ 147 w 411"/>
                <a:gd name="T31" fmla="*/ 78 h 239"/>
                <a:gd name="T32" fmla="*/ 187 w 411"/>
                <a:gd name="T33" fmla="*/ 105 h 239"/>
                <a:gd name="T34" fmla="*/ 147 w 411"/>
                <a:gd name="T35" fmla="*/ 78 h 239"/>
                <a:gd name="T36" fmla="*/ 80 w 411"/>
                <a:gd name="T37" fmla="*/ 78 h 239"/>
                <a:gd name="T38" fmla="*/ 121 w 411"/>
                <a:gd name="T39" fmla="*/ 105 h 239"/>
                <a:gd name="T40" fmla="*/ 80 w 411"/>
                <a:gd name="T41" fmla="*/ 78 h 239"/>
                <a:gd name="T42" fmla="*/ 346 w 411"/>
                <a:gd name="T43" fmla="*/ 131 h 239"/>
                <a:gd name="T44" fmla="*/ 386 w 411"/>
                <a:gd name="T45" fmla="*/ 158 h 239"/>
                <a:gd name="T46" fmla="*/ 346 w 411"/>
                <a:gd name="T47" fmla="*/ 131 h 239"/>
                <a:gd name="T48" fmla="*/ 280 w 411"/>
                <a:gd name="T49" fmla="*/ 131 h 239"/>
                <a:gd name="T50" fmla="*/ 320 w 411"/>
                <a:gd name="T51" fmla="*/ 158 h 239"/>
                <a:gd name="T52" fmla="*/ 280 w 411"/>
                <a:gd name="T53" fmla="*/ 131 h 239"/>
                <a:gd name="T54" fmla="*/ 213 w 411"/>
                <a:gd name="T55" fmla="*/ 131 h 239"/>
                <a:gd name="T56" fmla="*/ 254 w 411"/>
                <a:gd name="T57" fmla="*/ 158 h 239"/>
                <a:gd name="T58" fmla="*/ 213 w 411"/>
                <a:gd name="T59" fmla="*/ 131 h 239"/>
                <a:gd name="T60" fmla="*/ 147 w 411"/>
                <a:gd name="T61" fmla="*/ 131 h 239"/>
                <a:gd name="T62" fmla="*/ 187 w 411"/>
                <a:gd name="T63" fmla="*/ 158 h 239"/>
                <a:gd name="T64" fmla="*/ 147 w 411"/>
                <a:gd name="T65" fmla="*/ 131 h 239"/>
                <a:gd name="T66" fmla="*/ 80 w 411"/>
                <a:gd name="T67" fmla="*/ 131 h 239"/>
                <a:gd name="T68" fmla="*/ 121 w 411"/>
                <a:gd name="T69" fmla="*/ 158 h 239"/>
                <a:gd name="T70" fmla="*/ 80 w 411"/>
                <a:gd name="T71" fmla="*/ 131 h 239"/>
                <a:gd name="T72" fmla="*/ 346 w 411"/>
                <a:gd name="T73" fmla="*/ 185 h 239"/>
                <a:gd name="T74" fmla="*/ 386 w 411"/>
                <a:gd name="T75" fmla="*/ 211 h 239"/>
                <a:gd name="T76" fmla="*/ 346 w 411"/>
                <a:gd name="T77" fmla="*/ 185 h 239"/>
                <a:gd name="T78" fmla="*/ 280 w 411"/>
                <a:gd name="T79" fmla="*/ 185 h 239"/>
                <a:gd name="T80" fmla="*/ 320 w 411"/>
                <a:gd name="T81" fmla="*/ 211 h 239"/>
                <a:gd name="T82" fmla="*/ 280 w 411"/>
                <a:gd name="T83" fmla="*/ 185 h 239"/>
                <a:gd name="T84" fmla="*/ 213 w 411"/>
                <a:gd name="T85" fmla="*/ 185 h 239"/>
                <a:gd name="T86" fmla="*/ 254 w 411"/>
                <a:gd name="T87" fmla="*/ 211 h 239"/>
                <a:gd name="T88" fmla="*/ 213 w 411"/>
                <a:gd name="T89" fmla="*/ 185 h 239"/>
                <a:gd name="T90" fmla="*/ 147 w 411"/>
                <a:gd name="T91" fmla="*/ 185 h 239"/>
                <a:gd name="T92" fmla="*/ 187 w 411"/>
                <a:gd name="T93" fmla="*/ 211 h 239"/>
                <a:gd name="T94" fmla="*/ 147 w 411"/>
                <a:gd name="T95" fmla="*/ 185 h 239"/>
                <a:gd name="T96" fmla="*/ 80 w 411"/>
                <a:gd name="T97" fmla="*/ 185 h 239"/>
                <a:gd name="T98" fmla="*/ 121 w 411"/>
                <a:gd name="T99" fmla="*/ 211 h 239"/>
                <a:gd name="T100" fmla="*/ 80 w 411"/>
                <a:gd name="T101" fmla="*/ 18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 h="239">
                  <a:moveTo>
                    <a:pt x="0" y="0"/>
                  </a:moveTo>
                  <a:lnTo>
                    <a:pt x="0" y="0"/>
                  </a:lnTo>
                  <a:lnTo>
                    <a:pt x="0" y="239"/>
                  </a:lnTo>
                  <a:lnTo>
                    <a:pt x="411" y="239"/>
                  </a:lnTo>
                  <a:lnTo>
                    <a:pt x="411" y="52"/>
                  </a:lnTo>
                  <a:lnTo>
                    <a:pt x="53" y="52"/>
                  </a:lnTo>
                  <a:lnTo>
                    <a:pt x="53" y="211"/>
                  </a:lnTo>
                  <a:lnTo>
                    <a:pt x="25" y="211"/>
                  </a:lnTo>
                  <a:lnTo>
                    <a:pt x="26" y="25"/>
                  </a:lnTo>
                  <a:lnTo>
                    <a:pt x="262" y="25"/>
                  </a:lnTo>
                  <a:lnTo>
                    <a:pt x="262" y="0"/>
                  </a:lnTo>
                  <a:lnTo>
                    <a:pt x="0" y="0"/>
                  </a:lnTo>
                  <a:close/>
                  <a:moveTo>
                    <a:pt x="346" y="78"/>
                  </a:moveTo>
                  <a:lnTo>
                    <a:pt x="346" y="78"/>
                  </a:lnTo>
                  <a:lnTo>
                    <a:pt x="386" y="78"/>
                  </a:lnTo>
                  <a:lnTo>
                    <a:pt x="386" y="105"/>
                  </a:lnTo>
                  <a:lnTo>
                    <a:pt x="346" y="105"/>
                  </a:lnTo>
                  <a:lnTo>
                    <a:pt x="346" y="78"/>
                  </a:lnTo>
                  <a:close/>
                  <a:moveTo>
                    <a:pt x="280" y="78"/>
                  </a:moveTo>
                  <a:lnTo>
                    <a:pt x="280" y="78"/>
                  </a:lnTo>
                  <a:lnTo>
                    <a:pt x="320" y="78"/>
                  </a:lnTo>
                  <a:lnTo>
                    <a:pt x="320" y="105"/>
                  </a:lnTo>
                  <a:lnTo>
                    <a:pt x="280" y="105"/>
                  </a:lnTo>
                  <a:lnTo>
                    <a:pt x="280" y="78"/>
                  </a:lnTo>
                  <a:close/>
                  <a:moveTo>
                    <a:pt x="213" y="78"/>
                  </a:moveTo>
                  <a:lnTo>
                    <a:pt x="213" y="78"/>
                  </a:lnTo>
                  <a:lnTo>
                    <a:pt x="254" y="78"/>
                  </a:lnTo>
                  <a:lnTo>
                    <a:pt x="254" y="105"/>
                  </a:lnTo>
                  <a:lnTo>
                    <a:pt x="213" y="105"/>
                  </a:lnTo>
                  <a:lnTo>
                    <a:pt x="213" y="78"/>
                  </a:lnTo>
                  <a:close/>
                  <a:moveTo>
                    <a:pt x="147" y="78"/>
                  </a:moveTo>
                  <a:lnTo>
                    <a:pt x="147" y="78"/>
                  </a:lnTo>
                  <a:lnTo>
                    <a:pt x="187" y="78"/>
                  </a:lnTo>
                  <a:lnTo>
                    <a:pt x="187" y="105"/>
                  </a:lnTo>
                  <a:lnTo>
                    <a:pt x="147" y="105"/>
                  </a:lnTo>
                  <a:lnTo>
                    <a:pt x="147" y="78"/>
                  </a:lnTo>
                  <a:close/>
                  <a:moveTo>
                    <a:pt x="80" y="78"/>
                  </a:moveTo>
                  <a:lnTo>
                    <a:pt x="80" y="78"/>
                  </a:lnTo>
                  <a:lnTo>
                    <a:pt x="121" y="78"/>
                  </a:lnTo>
                  <a:lnTo>
                    <a:pt x="121" y="105"/>
                  </a:lnTo>
                  <a:lnTo>
                    <a:pt x="80" y="105"/>
                  </a:lnTo>
                  <a:lnTo>
                    <a:pt x="80" y="78"/>
                  </a:lnTo>
                  <a:close/>
                  <a:moveTo>
                    <a:pt x="346" y="131"/>
                  </a:moveTo>
                  <a:lnTo>
                    <a:pt x="346" y="131"/>
                  </a:lnTo>
                  <a:lnTo>
                    <a:pt x="386" y="131"/>
                  </a:lnTo>
                  <a:lnTo>
                    <a:pt x="386" y="158"/>
                  </a:lnTo>
                  <a:lnTo>
                    <a:pt x="346" y="158"/>
                  </a:lnTo>
                  <a:lnTo>
                    <a:pt x="346" y="131"/>
                  </a:lnTo>
                  <a:close/>
                  <a:moveTo>
                    <a:pt x="280" y="131"/>
                  </a:moveTo>
                  <a:lnTo>
                    <a:pt x="280" y="131"/>
                  </a:lnTo>
                  <a:lnTo>
                    <a:pt x="320" y="131"/>
                  </a:lnTo>
                  <a:lnTo>
                    <a:pt x="320" y="158"/>
                  </a:lnTo>
                  <a:lnTo>
                    <a:pt x="280" y="158"/>
                  </a:lnTo>
                  <a:lnTo>
                    <a:pt x="280" y="131"/>
                  </a:lnTo>
                  <a:close/>
                  <a:moveTo>
                    <a:pt x="213" y="131"/>
                  </a:moveTo>
                  <a:lnTo>
                    <a:pt x="213" y="131"/>
                  </a:lnTo>
                  <a:lnTo>
                    <a:pt x="254" y="131"/>
                  </a:lnTo>
                  <a:lnTo>
                    <a:pt x="254" y="158"/>
                  </a:lnTo>
                  <a:lnTo>
                    <a:pt x="213" y="158"/>
                  </a:lnTo>
                  <a:lnTo>
                    <a:pt x="213" y="131"/>
                  </a:lnTo>
                  <a:close/>
                  <a:moveTo>
                    <a:pt x="147" y="131"/>
                  </a:moveTo>
                  <a:lnTo>
                    <a:pt x="147" y="131"/>
                  </a:lnTo>
                  <a:lnTo>
                    <a:pt x="187" y="131"/>
                  </a:lnTo>
                  <a:lnTo>
                    <a:pt x="187" y="158"/>
                  </a:lnTo>
                  <a:lnTo>
                    <a:pt x="147" y="158"/>
                  </a:lnTo>
                  <a:lnTo>
                    <a:pt x="147" y="131"/>
                  </a:lnTo>
                  <a:close/>
                  <a:moveTo>
                    <a:pt x="80" y="131"/>
                  </a:moveTo>
                  <a:lnTo>
                    <a:pt x="80" y="131"/>
                  </a:lnTo>
                  <a:lnTo>
                    <a:pt x="121" y="131"/>
                  </a:lnTo>
                  <a:lnTo>
                    <a:pt x="121" y="158"/>
                  </a:lnTo>
                  <a:lnTo>
                    <a:pt x="80" y="158"/>
                  </a:lnTo>
                  <a:lnTo>
                    <a:pt x="80" y="131"/>
                  </a:lnTo>
                  <a:close/>
                  <a:moveTo>
                    <a:pt x="346" y="185"/>
                  </a:moveTo>
                  <a:lnTo>
                    <a:pt x="346" y="185"/>
                  </a:lnTo>
                  <a:lnTo>
                    <a:pt x="386" y="185"/>
                  </a:lnTo>
                  <a:lnTo>
                    <a:pt x="386" y="211"/>
                  </a:lnTo>
                  <a:lnTo>
                    <a:pt x="346" y="211"/>
                  </a:lnTo>
                  <a:lnTo>
                    <a:pt x="346" y="185"/>
                  </a:lnTo>
                  <a:close/>
                  <a:moveTo>
                    <a:pt x="280" y="185"/>
                  </a:moveTo>
                  <a:lnTo>
                    <a:pt x="280" y="185"/>
                  </a:lnTo>
                  <a:lnTo>
                    <a:pt x="320" y="185"/>
                  </a:lnTo>
                  <a:lnTo>
                    <a:pt x="320" y="211"/>
                  </a:lnTo>
                  <a:lnTo>
                    <a:pt x="280" y="211"/>
                  </a:lnTo>
                  <a:lnTo>
                    <a:pt x="280" y="185"/>
                  </a:lnTo>
                  <a:close/>
                  <a:moveTo>
                    <a:pt x="213" y="185"/>
                  </a:moveTo>
                  <a:lnTo>
                    <a:pt x="213" y="185"/>
                  </a:lnTo>
                  <a:lnTo>
                    <a:pt x="254" y="185"/>
                  </a:lnTo>
                  <a:lnTo>
                    <a:pt x="254" y="211"/>
                  </a:lnTo>
                  <a:lnTo>
                    <a:pt x="213" y="211"/>
                  </a:lnTo>
                  <a:lnTo>
                    <a:pt x="213" y="185"/>
                  </a:lnTo>
                  <a:close/>
                  <a:moveTo>
                    <a:pt x="147" y="185"/>
                  </a:moveTo>
                  <a:lnTo>
                    <a:pt x="147" y="185"/>
                  </a:lnTo>
                  <a:lnTo>
                    <a:pt x="187" y="185"/>
                  </a:lnTo>
                  <a:lnTo>
                    <a:pt x="187" y="211"/>
                  </a:lnTo>
                  <a:lnTo>
                    <a:pt x="147" y="211"/>
                  </a:lnTo>
                  <a:lnTo>
                    <a:pt x="147" y="185"/>
                  </a:lnTo>
                  <a:close/>
                  <a:moveTo>
                    <a:pt x="80" y="185"/>
                  </a:moveTo>
                  <a:lnTo>
                    <a:pt x="80" y="185"/>
                  </a:lnTo>
                  <a:lnTo>
                    <a:pt x="121" y="185"/>
                  </a:lnTo>
                  <a:lnTo>
                    <a:pt x="121" y="211"/>
                  </a:lnTo>
                  <a:lnTo>
                    <a:pt x="80" y="211"/>
                  </a:lnTo>
                  <a:lnTo>
                    <a:pt x="80" y="185"/>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43318F6-D706-4E4B-9F08-6495DD23CFB5}"/>
                </a:ext>
              </a:extLst>
            </p:cNvPr>
            <p:cNvSpPr>
              <a:spLocks/>
            </p:cNvSpPr>
            <p:nvPr/>
          </p:nvSpPr>
          <p:spPr bwMode="auto">
            <a:xfrm>
              <a:off x="2165557" y="3264119"/>
              <a:ext cx="4217100" cy="2464111"/>
            </a:xfrm>
            <a:custGeom>
              <a:avLst/>
              <a:gdLst>
                <a:gd name="connsiteX0" fmla="*/ 0 w 4217100"/>
                <a:gd name="connsiteY0" fmla="*/ 0 h 2464111"/>
                <a:gd name="connsiteX1" fmla="*/ 265176 w 4217100"/>
                <a:gd name="connsiteY1" fmla="*/ 0 h 2464111"/>
                <a:gd name="connsiteX2" fmla="*/ 265176 w 4217100"/>
                <a:gd name="connsiteY2" fmla="*/ 1 h 2464111"/>
                <a:gd name="connsiteX3" fmla="*/ 4217100 w 4217100"/>
                <a:gd name="connsiteY3" fmla="*/ 1 h 2464111"/>
                <a:gd name="connsiteX4" fmla="*/ 4217100 w 4217100"/>
                <a:gd name="connsiteY4" fmla="*/ 264603 h 2464111"/>
                <a:gd name="connsiteX5" fmla="*/ 265176 w 4217100"/>
                <a:gd name="connsiteY5" fmla="*/ 264603 h 2464111"/>
                <a:gd name="connsiteX6" fmla="*/ 265176 w 4217100"/>
                <a:gd name="connsiteY6" fmla="*/ 2464111 h 2464111"/>
                <a:gd name="connsiteX7" fmla="*/ 0 w 4217100"/>
                <a:gd name="connsiteY7" fmla="*/ 2464111 h 2464111"/>
                <a:gd name="connsiteX8" fmla="*/ 0 w 4217100"/>
                <a:gd name="connsiteY8" fmla="*/ 264603 h 2464111"/>
                <a:gd name="connsiteX9" fmla="*/ 0 w 4217100"/>
                <a:gd name="connsiteY9" fmla="*/ 1 h 2464111"/>
                <a:gd name="connsiteX0" fmla="*/ 0 w 4217100"/>
                <a:gd name="connsiteY0" fmla="*/ 0 h 2464111"/>
                <a:gd name="connsiteX1" fmla="*/ 265176 w 4217100"/>
                <a:gd name="connsiteY1" fmla="*/ 0 h 2464111"/>
                <a:gd name="connsiteX2" fmla="*/ 4217100 w 4217100"/>
                <a:gd name="connsiteY2" fmla="*/ 1 h 2464111"/>
                <a:gd name="connsiteX3" fmla="*/ 4217100 w 4217100"/>
                <a:gd name="connsiteY3" fmla="*/ 264603 h 2464111"/>
                <a:gd name="connsiteX4" fmla="*/ 265176 w 4217100"/>
                <a:gd name="connsiteY4" fmla="*/ 264603 h 2464111"/>
                <a:gd name="connsiteX5" fmla="*/ 265176 w 4217100"/>
                <a:gd name="connsiteY5" fmla="*/ 2464111 h 2464111"/>
                <a:gd name="connsiteX6" fmla="*/ 0 w 4217100"/>
                <a:gd name="connsiteY6" fmla="*/ 2464111 h 2464111"/>
                <a:gd name="connsiteX7" fmla="*/ 0 w 4217100"/>
                <a:gd name="connsiteY7" fmla="*/ 264603 h 2464111"/>
                <a:gd name="connsiteX8" fmla="*/ 0 w 4217100"/>
                <a:gd name="connsiteY8" fmla="*/ 1 h 2464111"/>
                <a:gd name="connsiteX9" fmla="*/ 0 w 4217100"/>
                <a:gd name="connsiteY9"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264603 h 2464111"/>
                <a:gd name="connsiteX7" fmla="*/ 0 w 4217100"/>
                <a:gd name="connsiteY7" fmla="*/ 1 h 2464111"/>
                <a:gd name="connsiteX8" fmla="*/ 0 w 4217100"/>
                <a:gd name="connsiteY8"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1 h 2464111"/>
                <a:gd name="connsiteX7" fmla="*/ 0 w 4217100"/>
                <a:gd name="connsiteY7" fmla="*/ 0 h 246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00" h="2464111">
                  <a:moveTo>
                    <a:pt x="0" y="0"/>
                  </a:moveTo>
                  <a:lnTo>
                    <a:pt x="4217100" y="1"/>
                  </a:lnTo>
                  <a:lnTo>
                    <a:pt x="4217100" y="264603"/>
                  </a:lnTo>
                  <a:lnTo>
                    <a:pt x="265176" y="264603"/>
                  </a:lnTo>
                  <a:lnTo>
                    <a:pt x="265176" y="2464111"/>
                  </a:lnTo>
                  <a:lnTo>
                    <a:pt x="0" y="2464111"/>
                  </a:lnTo>
                  <a:lnTo>
                    <a:pt x="0" y="1"/>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60" name="Straight Connector 59">
            <a:extLst>
              <a:ext uri="{FF2B5EF4-FFF2-40B4-BE49-F238E27FC236}">
                <a16:creationId xmlns:a16="http://schemas.microsoft.com/office/drawing/2014/main" id="{0C985B03-A816-460F-82B0-BBC1FCAD2FD8}"/>
              </a:ext>
            </a:extLst>
          </p:cNvPr>
          <p:cNvCxnSpPr/>
          <p:nvPr/>
        </p:nvCxnSpPr>
        <p:spPr>
          <a:xfrm>
            <a:off x="3091737" y="4574941"/>
            <a:ext cx="833255"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F8AB3AD-C649-441D-B5F7-477EBD23AF42}"/>
              </a:ext>
            </a:extLst>
          </p:cNvPr>
          <p:cNvSpPr txBox="1"/>
          <p:nvPr/>
        </p:nvSpPr>
        <p:spPr>
          <a:xfrm>
            <a:off x="3170230" y="4705535"/>
            <a:ext cx="974266" cy="415498"/>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Azure Storage</a:t>
            </a:r>
          </a:p>
        </p:txBody>
      </p:sp>
      <p:sp>
        <p:nvSpPr>
          <p:cNvPr id="33" name="Freeform 163">
            <a:extLst>
              <a:ext uri="{FF2B5EF4-FFF2-40B4-BE49-F238E27FC236}">
                <a16:creationId xmlns:a16="http://schemas.microsoft.com/office/drawing/2014/main" id="{EFECB64D-7877-4EC7-A0D9-9BC43FCEDD61}"/>
              </a:ext>
            </a:extLst>
          </p:cNvPr>
          <p:cNvSpPr/>
          <p:nvPr/>
        </p:nvSpPr>
        <p:spPr bwMode="auto">
          <a:xfrm>
            <a:off x="2865472" y="4721236"/>
            <a:ext cx="444302" cy="384096"/>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220">
            <a:extLst>
              <a:ext uri="{FF2B5EF4-FFF2-40B4-BE49-F238E27FC236}">
                <a16:creationId xmlns:a16="http://schemas.microsoft.com/office/drawing/2014/main" id="{DCEF9906-E7C4-4CA9-BEA8-D1E0289C5582}"/>
              </a:ext>
            </a:extLst>
          </p:cNvPr>
          <p:cNvSpPr/>
          <p:nvPr/>
        </p:nvSpPr>
        <p:spPr bwMode="auto">
          <a:xfrm>
            <a:off x="7880207" y="4214053"/>
            <a:ext cx="298162" cy="29816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29327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DF190-85DC-4A95-AA16-562A593E7AAB}"/>
              </a:ext>
            </a:extLst>
          </p:cNvPr>
          <p:cNvPicPr>
            <a:picLocks noChangeAspect="1"/>
          </p:cNvPicPr>
          <p:nvPr/>
        </p:nvPicPr>
        <p:blipFill rotWithShape="1">
          <a:blip r:embed="rId3"/>
          <a:srcRect r="12417"/>
          <a:stretch/>
        </p:blipFill>
        <p:spPr>
          <a:xfrm>
            <a:off x="1064754" y="1668260"/>
            <a:ext cx="10062491" cy="4549660"/>
          </a:xfrm>
          <a:prstGeom prst="rect">
            <a:avLst/>
          </a:prstGeom>
        </p:spPr>
      </p:pic>
      <p:sp>
        <p:nvSpPr>
          <p:cNvPr id="9" name="Rectangle 8"/>
          <p:cNvSpPr/>
          <p:nvPr/>
        </p:nvSpPr>
        <p:spPr>
          <a:xfrm>
            <a:off x="264629" y="1011315"/>
            <a:ext cx="8762102" cy="369332"/>
          </a:xfrm>
          <a:prstGeom prst="rect">
            <a:avLst/>
          </a:prstGeom>
        </p:spPr>
        <p:txBody>
          <a:bodyPr wrap="square" lIns="179259">
            <a:spAutoFit/>
          </a:bodyPr>
          <a:lstStyle/>
          <a:p>
            <a:pPr marL="0" marR="0" lvl="0" indent="0" algn="l" defTabSz="913927" rtl="0" eaLnBrk="1" fontAlgn="base" latinLnBrk="0" hangingPunct="1">
              <a:lnSpc>
                <a:spcPct val="100000"/>
              </a:lnSpc>
              <a:spcBef>
                <a:spcPts val="196"/>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Pro Semibold" panose="020B0702040504020203" pitchFamily="34" charset="0"/>
                <a:ea typeface="Segoe UI" pitchFamily="34" charset="0"/>
                <a:cs typeface="Segoe UI" pitchFamily="34" charset="0"/>
              </a:rPr>
              <a:t>Leading enterprise contract management platform on the Microsoft Cloud </a:t>
            </a:r>
          </a:p>
        </p:txBody>
      </p:sp>
      <p:sp>
        <p:nvSpPr>
          <p:cNvPr id="10" name="Title 6"/>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solidFill>
                  <a:prstClr val="black"/>
                </a:solidFill>
                <a:effectLst/>
                <a:uLnTx/>
                <a:uFillTx/>
                <a:latin typeface="Segoe UI Semibold"/>
                <a:ea typeface="+mn-ea"/>
                <a:cs typeface="Segoe UI" pitchFamily="34" charset="0"/>
              </a:rPr>
              <a:t>Icertis</a:t>
            </a:r>
          </a:p>
        </p:txBody>
      </p:sp>
    </p:spTree>
    <p:extLst>
      <p:ext uri="{BB962C8B-B14F-4D97-AF65-F5344CB8AC3E}">
        <p14:creationId xmlns:p14="http://schemas.microsoft.com/office/powerpoint/2010/main" val="27325950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F845BF8A-F9E5-41D5-AF52-1FD5366F9EDB}"/>
              </a:ext>
            </a:extLst>
          </p:cNvPr>
          <p:cNvSpPr/>
          <p:nvPr/>
        </p:nvSpPr>
        <p:spPr bwMode="auto">
          <a:xfrm>
            <a:off x="0" y="5956793"/>
            <a:ext cx="12192001" cy="8942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C1F49FFF-5164-4C92-A086-6DD899DC6C63}"/>
              </a:ext>
            </a:extLst>
          </p:cNvPr>
          <p:cNvSpPr/>
          <p:nvPr/>
        </p:nvSpPr>
        <p:spPr bwMode="auto">
          <a:xfrm>
            <a:off x="6377131" y="2116637"/>
            <a:ext cx="2064951" cy="3047545"/>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9BE1700C-C375-4D29-8496-99E41387F3C5}"/>
              </a:ext>
            </a:extLst>
          </p:cNvPr>
          <p:cNvSpPr/>
          <p:nvPr/>
        </p:nvSpPr>
        <p:spPr bwMode="auto">
          <a:xfrm>
            <a:off x="4129070" y="2106293"/>
            <a:ext cx="2064951" cy="3659493"/>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a:extLst>
              <a:ext uri="{FF2B5EF4-FFF2-40B4-BE49-F238E27FC236}">
                <a16:creationId xmlns:a16="http://schemas.microsoft.com/office/drawing/2014/main" id="{5DC15859-C0D8-432E-9E01-253A501A0D93}"/>
              </a:ext>
            </a:extLst>
          </p:cNvPr>
          <p:cNvSpPr>
            <a:spLocks noGrp="1"/>
          </p:cNvSpPr>
          <p:nvPr>
            <p:ph type="title"/>
          </p:nvPr>
        </p:nvSpPr>
        <p:spPr>
          <a:xfrm>
            <a:off x="588263" y="457200"/>
            <a:ext cx="11018520" cy="553998"/>
          </a:xfrm>
        </p:spPr>
        <p:txBody>
          <a:bodyPr/>
          <a:lstStyle/>
          <a:p>
            <a:r>
              <a:rPr lang="en-US"/>
              <a:t>Classifiers and custom alerts</a:t>
            </a:r>
          </a:p>
        </p:txBody>
      </p:sp>
      <p:sp>
        <p:nvSpPr>
          <p:cNvPr id="41" name="TextBox 40">
            <a:extLst>
              <a:ext uri="{FF2B5EF4-FFF2-40B4-BE49-F238E27FC236}">
                <a16:creationId xmlns:a16="http://schemas.microsoft.com/office/drawing/2014/main" id="{A2C93E83-7E59-4518-BAAA-F7CA635AD5DA}"/>
              </a:ext>
            </a:extLst>
          </p:cNvPr>
          <p:cNvSpPr txBox="1"/>
          <p:nvPr/>
        </p:nvSpPr>
        <p:spPr>
          <a:xfrm>
            <a:off x="223941" y="4347962"/>
            <a:ext cx="1285784" cy="253916"/>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PDFs</a:t>
            </a:r>
          </a:p>
        </p:txBody>
      </p:sp>
      <p:sp>
        <p:nvSpPr>
          <p:cNvPr id="52" name="Rectangle 51">
            <a:extLst>
              <a:ext uri="{FF2B5EF4-FFF2-40B4-BE49-F238E27FC236}">
                <a16:creationId xmlns:a16="http://schemas.microsoft.com/office/drawing/2014/main" id="{C1F10919-6558-4C80-9F5C-9A596C41E594}"/>
              </a:ext>
            </a:extLst>
          </p:cNvPr>
          <p:cNvSpPr/>
          <p:nvPr/>
        </p:nvSpPr>
        <p:spPr>
          <a:xfrm>
            <a:off x="2108156" y="4159121"/>
            <a:ext cx="1604031"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Document cracking (OCR)</a:t>
            </a:r>
          </a:p>
        </p:txBody>
      </p:sp>
      <p:cxnSp>
        <p:nvCxnSpPr>
          <p:cNvPr id="53" name="Straight Arrow Connector 52">
            <a:extLst>
              <a:ext uri="{FF2B5EF4-FFF2-40B4-BE49-F238E27FC236}">
                <a16:creationId xmlns:a16="http://schemas.microsoft.com/office/drawing/2014/main" id="{595EEA1C-7177-4489-8D33-4871947A4AD8}"/>
              </a:ext>
            </a:extLst>
          </p:cNvPr>
          <p:cNvCxnSpPr>
            <a:cxnSpLocks/>
          </p:cNvCxnSpPr>
          <p:nvPr/>
        </p:nvCxnSpPr>
        <p:spPr>
          <a:xfrm>
            <a:off x="3682697" y="3752493"/>
            <a:ext cx="523543"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6A16437-C9CB-42B1-8E44-E3003F72CEE5}"/>
              </a:ext>
            </a:extLst>
          </p:cNvPr>
          <p:cNvCxnSpPr>
            <a:cxnSpLocks/>
          </p:cNvCxnSpPr>
          <p:nvPr/>
        </p:nvCxnSpPr>
        <p:spPr>
          <a:xfrm>
            <a:off x="9644857" y="4378366"/>
            <a:ext cx="558423"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A1722E7-245F-456E-BC4B-82CF2C4FFD9F}"/>
              </a:ext>
            </a:extLst>
          </p:cNvPr>
          <p:cNvSpPr/>
          <p:nvPr/>
        </p:nvSpPr>
        <p:spPr>
          <a:xfrm>
            <a:off x="129297" y="2175330"/>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Ingest</a:t>
            </a:r>
          </a:p>
        </p:txBody>
      </p:sp>
      <p:cxnSp>
        <p:nvCxnSpPr>
          <p:cNvPr id="62" name="Straight Arrow Connector 61">
            <a:extLst>
              <a:ext uri="{FF2B5EF4-FFF2-40B4-BE49-F238E27FC236}">
                <a16:creationId xmlns:a16="http://schemas.microsoft.com/office/drawing/2014/main" id="{488F99B4-E204-47CB-B40A-E990A871F940}"/>
              </a:ext>
            </a:extLst>
          </p:cNvPr>
          <p:cNvCxnSpPr>
            <a:cxnSpLocks/>
          </p:cNvCxnSpPr>
          <p:nvPr/>
        </p:nvCxnSpPr>
        <p:spPr>
          <a:xfrm>
            <a:off x="1492750" y="3751661"/>
            <a:ext cx="448119" cy="1665"/>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F8025B3-E8C3-4AE3-BF73-212178EF97ED}"/>
              </a:ext>
            </a:extLst>
          </p:cNvPr>
          <p:cNvSpPr txBox="1"/>
          <p:nvPr/>
        </p:nvSpPr>
        <p:spPr>
          <a:xfrm>
            <a:off x="4468496" y="3229817"/>
            <a:ext cx="1552412" cy="253916"/>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Key phrase extraction</a:t>
            </a:r>
          </a:p>
        </p:txBody>
      </p:sp>
      <p:sp>
        <p:nvSpPr>
          <p:cNvPr id="74" name="TextBox 73">
            <a:extLst>
              <a:ext uri="{FF2B5EF4-FFF2-40B4-BE49-F238E27FC236}">
                <a16:creationId xmlns:a16="http://schemas.microsoft.com/office/drawing/2014/main" id="{98CB56EF-AE43-4E65-A538-D02958690B36}"/>
              </a:ext>
            </a:extLst>
          </p:cNvPr>
          <p:cNvSpPr txBox="1"/>
          <p:nvPr/>
        </p:nvSpPr>
        <p:spPr>
          <a:xfrm>
            <a:off x="4280557" y="4164712"/>
            <a:ext cx="813738" cy="415498"/>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 detection</a:t>
            </a:r>
          </a:p>
        </p:txBody>
      </p:sp>
      <p:sp>
        <p:nvSpPr>
          <p:cNvPr id="75" name="TextBox 74">
            <a:extLst>
              <a:ext uri="{FF2B5EF4-FFF2-40B4-BE49-F238E27FC236}">
                <a16:creationId xmlns:a16="http://schemas.microsoft.com/office/drawing/2014/main" id="{5E86040C-BE7C-4339-88B0-D6DF149B3796}"/>
              </a:ext>
            </a:extLst>
          </p:cNvPr>
          <p:cNvSpPr txBox="1"/>
          <p:nvPr/>
        </p:nvSpPr>
        <p:spPr>
          <a:xfrm>
            <a:off x="5138105" y="4164712"/>
            <a:ext cx="898071" cy="415498"/>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Automatic translation</a:t>
            </a:r>
          </a:p>
        </p:txBody>
      </p:sp>
      <p:sp>
        <p:nvSpPr>
          <p:cNvPr id="76" name="TextBox 75">
            <a:extLst>
              <a:ext uri="{FF2B5EF4-FFF2-40B4-BE49-F238E27FC236}">
                <a16:creationId xmlns:a16="http://schemas.microsoft.com/office/drawing/2014/main" id="{C31E4AAE-ECE8-4E31-AE61-9819DAB8DA70}"/>
              </a:ext>
            </a:extLst>
          </p:cNvPr>
          <p:cNvSpPr txBox="1"/>
          <p:nvPr/>
        </p:nvSpPr>
        <p:spPr>
          <a:xfrm>
            <a:off x="4291508" y="5094339"/>
            <a:ext cx="1729400" cy="253916"/>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dirty="0">
                <a:solidFill>
                  <a:prstClr val="black"/>
                </a:solidFill>
              </a:rPr>
              <a:t>E</a:t>
            </a:r>
            <a:r>
              <a:rPr kumimoji="0" lang="en-US" sz="1050" b="0" i="0" u="none" strike="noStrike" kern="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ntity</a:t>
            </a:r>
            <a:r>
              <a:rPr kumimoji="0" lang="en-US" sz="1050" b="0" i="0" u="none" strike="noStrike" kern="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extraction</a:t>
            </a:r>
          </a:p>
        </p:txBody>
      </p:sp>
      <p:cxnSp>
        <p:nvCxnSpPr>
          <p:cNvPr id="77" name="Straight Arrow Connector 76">
            <a:extLst>
              <a:ext uri="{FF2B5EF4-FFF2-40B4-BE49-F238E27FC236}">
                <a16:creationId xmlns:a16="http://schemas.microsoft.com/office/drawing/2014/main" id="{080755E6-BBFF-407D-BC3A-65F94349ED75}"/>
              </a:ext>
            </a:extLst>
          </p:cNvPr>
          <p:cNvCxnSpPr>
            <a:cxnSpLocks/>
            <a:stCxn id="80" idx="2"/>
          </p:cNvCxnSpPr>
          <p:nvPr/>
        </p:nvCxnSpPr>
        <p:spPr>
          <a:xfrm>
            <a:off x="6058919" y="3123169"/>
            <a:ext cx="312852"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0B9F247-8FA3-49DB-A04E-CCEC28858491}"/>
              </a:ext>
            </a:extLst>
          </p:cNvPr>
          <p:cNvSpPr txBox="1"/>
          <p:nvPr/>
        </p:nvSpPr>
        <p:spPr>
          <a:xfrm>
            <a:off x="6520930" y="3225338"/>
            <a:ext cx="1340432" cy="253916"/>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A80000"/>
                </a:solidFill>
                <a:effectLst/>
                <a:uLnTx/>
                <a:uFillTx/>
                <a:latin typeface="Segoe UI Semibold" panose="020B0702040204020203" pitchFamily="34" charset="0"/>
                <a:ea typeface="+mn-ea"/>
                <a:cs typeface="Segoe UI Semibold" panose="020B0702040204020203" pitchFamily="34" charset="0"/>
              </a:rPr>
              <a:t>Clause extraction</a:t>
            </a:r>
          </a:p>
        </p:txBody>
      </p:sp>
      <p:sp>
        <p:nvSpPr>
          <p:cNvPr id="79" name="TextBox 78">
            <a:extLst>
              <a:ext uri="{FF2B5EF4-FFF2-40B4-BE49-F238E27FC236}">
                <a16:creationId xmlns:a16="http://schemas.microsoft.com/office/drawing/2014/main" id="{C18B8357-A033-4F1E-A35C-A40AA95BDB5C}"/>
              </a:ext>
            </a:extLst>
          </p:cNvPr>
          <p:cNvSpPr txBox="1"/>
          <p:nvPr/>
        </p:nvSpPr>
        <p:spPr>
          <a:xfrm>
            <a:off x="6679628" y="4011334"/>
            <a:ext cx="1023037" cy="253916"/>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A80000"/>
                </a:solidFill>
                <a:effectLst/>
                <a:uLnTx/>
                <a:uFillTx/>
                <a:latin typeface="Segoe UI Semibold" panose="020B0702040204020203" pitchFamily="34" charset="0"/>
                <a:ea typeface="+mn-ea"/>
                <a:cs typeface="Segoe UI Semibold" panose="020B0702040204020203" pitchFamily="34" charset="0"/>
              </a:rPr>
              <a:t>Risk identifier</a:t>
            </a:r>
          </a:p>
        </p:txBody>
      </p:sp>
      <p:sp>
        <p:nvSpPr>
          <p:cNvPr id="80" name="Right Bracket 79">
            <a:extLst>
              <a:ext uri="{FF2B5EF4-FFF2-40B4-BE49-F238E27FC236}">
                <a16:creationId xmlns:a16="http://schemas.microsoft.com/office/drawing/2014/main" id="{03C1DB04-C24E-49AE-8A76-F17ECC0EE0B7}"/>
              </a:ext>
            </a:extLst>
          </p:cNvPr>
          <p:cNvSpPr/>
          <p:nvPr/>
        </p:nvSpPr>
        <p:spPr>
          <a:xfrm>
            <a:off x="5976800" y="2739125"/>
            <a:ext cx="82119" cy="768087"/>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ight Bracket 83">
            <a:extLst>
              <a:ext uri="{FF2B5EF4-FFF2-40B4-BE49-F238E27FC236}">
                <a16:creationId xmlns:a16="http://schemas.microsoft.com/office/drawing/2014/main" id="{9D5ED302-31E6-4300-A8EA-7A6FDC55BFC1}"/>
              </a:ext>
            </a:extLst>
          </p:cNvPr>
          <p:cNvSpPr/>
          <p:nvPr/>
        </p:nvSpPr>
        <p:spPr>
          <a:xfrm>
            <a:off x="7902119" y="2767403"/>
            <a:ext cx="82119" cy="1514462"/>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3BE1B88C-D7A4-4A64-9C6E-F6ED8DABE833}"/>
              </a:ext>
            </a:extLst>
          </p:cNvPr>
          <p:cNvSpPr/>
          <p:nvPr/>
        </p:nvSpPr>
        <p:spPr>
          <a:xfrm>
            <a:off x="585216" y="1011198"/>
            <a:ext cx="11018519" cy="276999"/>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10" normalizeH="0" baseline="0" noProof="0">
                <a:ln w="3175">
                  <a:noFill/>
                </a:ln>
                <a:solidFill>
                  <a:srgbClr val="0078D4"/>
                </a:solidFill>
                <a:effectLst/>
                <a:uLnTx/>
                <a:uFillTx/>
                <a:latin typeface="Segoe UI Semibold"/>
                <a:ea typeface="+mn-ea"/>
                <a:cs typeface="Segoe UI" pitchFamily="34" charset="0"/>
              </a:rPr>
              <a:t>Understand your data with filtering and signal enablement</a:t>
            </a:r>
          </a:p>
        </p:txBody>
      </p:sp>
      <p:grpSp>
        <p:nvGrpSpPr>
          <p:cNvPr id="47" name="Group 46">
            <a:extLst>
              <a:ext uri="{FF2B5EF4-FFF2-40B4-BE49-F238E27FC236}">
                <a16:creationId xmlns:a16="http://schemas.microsoft.com/office/drawing/2014/main" id="{ECCEE77F-A311-4B42-AA0F-F7A61D6E37EA}"/>
              </a:ext>
            </a:extLst>
          </p:cNvPr>
          <p:cNvGrpSpPr/>
          <p:nvPr/>
        </p:nvGrpSpPr>
        <p:grpSpPr>
          <a:xfrm>
            <a:off x="10239246" y="457199"/>
            <a:ext cx="1367537" cy="276999"/>
            <a:chOff x="6821768" y="2945839"/>
            <a:chExt cx="2655912" cy="537963"/>
          </a:xfrm>
        </p:grpSpPr>
        <p:sp>
          <p:nvSpPr>
            <p:cNvPr id="48" name="Freeform 188">
              <a:extLst>
                <a:ext uri="{FF2B5EF4-FFF2-40B4-BE49-F238E27FC236}">
                  <a16:creationId xmlns:a16="http://schemas.microsoft.com/office/drawing/2014/main" id="{748645C1-CFE5-4EF3-B4C2-302239E1904C}"/>
                </a:ext>
              </a:extLst>
            </p:cNvPr>
            <p:cNvSpPr/>
            <p:nvPr/>
          </p:nvSpPr>
          <p:spPr bwMode="auto">
            <a:xfrm>
              <a:off x="8967341" y="2946668"/>
              <a:ext cx="510339" cy="53713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49" name="Freeform 205">
              <a:extLst>
                <a:ext uri="{FF2B5EF4-FFF2-40B4-BE49-F238E27FC236}">
                  <a16:creationId xmlns:a16="http://schemas.microsoft.com/office/drawing/2014/main" id="{BDE9A3E2-697E-46B5-BA6A-CB748A215717}"/>
                </a:ext>
              </a:extLst>
            </p:cNvPr>
            <p:cNvSpPr/>
            <p:nvPr/>
          </p:nvSpPr>
          <p:spPr bwMode="auto">
            <a:xfrm>
              <a:off x="6821768" y="2945839"/>
              <a:ext cx="771548" cy="526622"/>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B03CCE98-207E-4453-9ABC-170A1FC12BDB}"/>
                </a:ext>
              </a:extLst>
            </p:cNvPr>
            <p:cNvSpPr/>
            <p:nvPr/>
          </p:nvSpPr>
          <p:spPr>
            <a:xfrm>
              <a:off x="7878725" y="3004568"/>
              <a:ext cx="819906"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5" name="Rectangle 64">
            <a:extLst>
              <a:ext uri="{FF2B5EF4-FFF2-40B4-BE49-F238E27FC236}">
                <a16:creationId xmlns:a16="http://schemas.microsoft.com/office/drawing/2014/main" id="{7000DC81-06B1-4EDE-9344-D4B9D5ECAE90}"/>
              </a:ext>
            </a:extLst>
          </p:cNvPr>
          <p:cNvSpPr/>
          <p:nvPr/>
        </p:nvSpPr>
        <p:spPr>
          <a:xfrm>
            <a:off x="10739791" y="4717544"/>
            <a:ext cx="831387"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Web App</a:t>
            </a:r>
          </a:p>
        </p:txBody>
      </p:sp>
      <p:grpSp>
        <p:nvGrpSpPr>
          <p:cNvPr id="66" name="Group 65">
            <a:extLst>
              <a:ext uri="{FF2B5EF4-FFF2-40B4-BE49-F238E27FC236}">
                <a16:creationId xmlns:a16="http://schemas.microsoft.com/office/drawing/2014/main" id="{F89BBAC6-38A4-47B1-B62E-DF73BF21E98B}"/>
              </a:ext>
            </a:extLst>
          </p:cNvPr>
          <p:cNvGrpSpPr/>
          <p:nvPr/>
        </p:nvGrpSpPr>
        <p:grpSpPr>
          <a:xfrm>
            <a:off x="10553044" y="3996901"/>
            <a:ext cx="831386" cy="651884"/>
            <a:chOff x="9179546" y="3522969"/>
            <a:chExt cx="1222540" cy="958584"/>
          </a:xfrm>
        </p:grpSpPr>
        <p:grpSp>
          <p:nvGrpSpPr>
            <p:cNvPr id="67" name="Group 66">
              <a:extLst>
                <a:ext uri="{FF2B5EF4-FFF2-40B4-BE49-F238E27FC236}">
                  <a16:creationId xmlns:a16="http://schemas.microsoft.com/office/drawing/2014/main" id="{E71B2EA9-9D41-4FE8-9B99-843DEE6E00EF}"/>
                </a:ext>
              </a:extLst>
            </p:cNvPr>
            <p:cNvGrpSpPr/>
            <p:nvPr/>
          </p:nvGrpSpPr>
          <p:grpSpPr>
            <a:xfrm>
              <a:off x="9179546" y="3522969"/>
              <a:ext cx="1222540" cy="958584"/>
              <a:chOff x="8598353" y="4344078"/>
              <a:chExt cx="944789" cy="740802"/>
            </a:xfrm>
          </p:grpSpPr>
          <p:sp>
            <p:nvSpPr>
              <p:cNvPr id="85" name="Freeform 5">
                <a:extLst>
                  <a:ext uri="{FF2B5EF4-FFF2-40B4-BE49-F238E27FC236}">
                    <a16:creationId xmlns:a16="http://schemas.microsoft.com/office/drawing/2014/main" id="{4951A15D-DF5B-4519-89D7-B234C2389E80}"/>
                  </a:ext>
                </a:extLst>
              </p:cNvPr>
              <p:cNvSpPr>
                <a:spLocks/>
              </p:cNvSpPr>
              <p:nvPr/>
            </p:nvSpPr>
            <p:spPr bwMode="auto">
              <a:xfrm>
                <a:off x="8598353" y="4344078"/>
                <a:ext cx="944789" cy="74080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useBgFill="1">
            <p:nvSpPr>
              <p:cNvPr id="87" name="Rectangle 86">
                <a:extLst>
                  <a:ext uri="{FF2B5EF4-FFF2-40B4-BE49-F238E27FC236}">
                    <a16:creationId xmlns:a16="http://schemas.microsoft.com/office/drawing/2014/main" id="{AA603626-1E5D-4B36-8361-7C88C9B7FC78}"/>
                  </a:ext>
                </a:extLst>
              </p:cNvPr>
              <p:cNvSpPr/>
              <p:nvPr/>
            </p:nvSpPr>
            <p:spPr bwMode="auto">
              <a:xfrm>
                <a:off x="8658600" y="4406671"/>
                <a:ext cx="824296" cy="4714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830BE612-53B0-4D7E-88B3-0485575A7D09}"/>
                </a:ext>
              </a:extLst>
            </p:cNvPr>
            <p:cNvGrpSpPr/>
            <p:nvPr/>
          </p:nvGrpSpPr>
          <p:grpSpPr>
            <a:xfrm>
              <a:off x="9516207" y="3693570"/>
              <a:ext cx="549218" cy="430854"/>
              <a:chOff x="9152808" y="3451427"/>
              <a:chExt cx="493296" cy="386984"/>
            </a:xfrm>
          </p:grpSpPr>
          <p:grpSp>
            <p:nvGrpSpPr>
              <p:cNvPr id="70" name="Group 69">
                <a:extLst>
                  <a:ext uri="{FF2B5EF4-FFF2-40B4-BE49-F238E27FC236}">
                    <a16:creationId xmlns:a16="http://schemas.microsoft.com/office/drawing/2014/main" id="{62DCCBA4-03F3-409F-B0B0-6747879232CD}"/>
                  </a:ext>
                </a:extLst>
              </p:cNvPr>
              <p:cNvGrpSpPr/>
              <p:nvPr/>
            </p:nvGrpSpPr>
            <p:grpSpPr>
              <a:xfrm>
                <a:off x="9152808" y="3451427"/>
                <a:ext cx="493296" cy="386984"/>
                <a:chOff x="9215306" y="3500456"/>
                <a:chExt cx="368300" cy="288925"/>
              </a:xfrm>
            </p:grpSpPr>
            <p:sp>
              <p:nvSpPr>
                <p:cNvPr id="73" name="Freeform 283">
                  <a:extLst>
                    <a:ext uri="{FF2B5EF4-FFF2-40B4-BE49-F238E27FC236}">
                      <a16:creationId xmlns:a16="http://schemas.microsoft.com/office/drawing/2014/main" id="{1A92F921-9002-4A3D-A668-4B3DC01D7084}"/>
                    </a:ext>
                  </a:extLst>
                </p:cNvPr>
                <p:cNvSpPr>
                  <a:spLocks/>
                </p:cNvSpPr>
                <p:nvPr/>
              </p:nvSpPr>
              <p:spPr bwMode="auto">
                <a:xfrm>
                  <a:off x="9215306" y="3579831"/>
                  <a:ext cx="368300" cy="209550"/>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284">
                  <a:extLst>
                    <a:ext uri="{FF2B5EF4-FFF2-40B4-BE49-F238E27FC236}">
                      <a16:creationId xmlns:a16="http://schemas.microsoft.com/office/drawing/2014/main" id="{A022EB52-0BD5-46B8-B879-5588DEEBBF20}"/>
                    </a:ext>
                  </a:extLst>
                </p:cNvPr>
                <p:cNvSpPr>
                  <a:spLocks/>
                </p:cNvSpPr>
                <p:nvPr/>
              </p:nvSpPr>
              <p:spPr bwMode="auto">
                <a:xfrm>
                  <a:off x="9215306" y="3500456"/>
                  <a:ext cx="368300" cy="52388"/>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2" name="Graphic 9" descr="World">
                <a:extLst>
                  <a:ext uri="{FF2B5EF4-FFF2-40B4-BE49-F238E27FC236}">
                    <a16:creationId xmlns:a16="http://schemas.microsoft.com/office/drawing/2014/main" id="{B3CB01C5-225F-40C4-89B3-48CC91C261AD}"/>
                  </a:ext>
                </a:extLst>
              </p:cNvPr>
              <p:cNvSpPr/>
              <p:nvPr/>
            </p:nvSpPr>
            <p:spPr>
              <a:xfrm>
                <a:off x="9295506" y="3594126"/>
                <a:ext cx="207900" cy="207900"/>
              </a:xfrm>
              <a:custGeom>
                <a:avLst/>
                <a:gdLst>
                  <a:gd name="connsiteX0" fmla="*/ 421481 w 733425"/>
                  <a:gd name="connsiteY0" fmla="*/ 669131 h 733425"/>
                  <a:gd name="connsiteX1" fmla="*/ 558641 w 733425"/>
                  <a:gd name="connsiteY1" fmla="*/ 388144 h 733425"/>
                  <a:gd name="connsiteX2" fmla="*/ 672941 w 733425"/>
                  <a:gd name="connsiteY2" fmla="*/ 388144 h 733425"/>
                  <a:gd name="connsiteX3" fmla="*/ 421481 w 733425"/>
                  <a:gd name="connsiteY3" fmla="*/ 669131 h 733425"/>
                  <a:gd name="connsiteX4" fmla="*/ 65246 w 733425"/>
                  <a:gd name="connsiteY4" fmla="*/ 388144 h 733425"/>
                  <a:gd name="connsiteX5" fmla="*/ 179546 w 733425"/>
                  <a:gd name="connsiteY5" fmla="*/ 388144 h 733425"/>
                  <a:gd name="connsiteX6" fmla="*/ 316706 w 733425"/>
                  <a:gd name="connsiteY6" fmla="*/ 669131 h 733425"/>
                  <a:gd name="connsiteX7" fmla="*/ 65246 w 733425"/>
                  <a:gd name="connsiteY7" fmla="*/ 388144 h 733425"/>
                  <a:gd name="connsiteX8" fmla="*/ 316706 w 733425"/>
                  <a:gd name="connsiteY8" fmla="*/ 69056 h 733425"/>
                  <a:gd name="connsiteX9" fmla="*/ 179546 w 733425"/>
                  <a:gd name="connsiteY9" fmla="*/ 350044 h 733425"/>
                  <a:gd name="connsiteX10" fmla="*/ 65246 w 733425"/>
                  <a:gd name="connsiteY10" fmla="*/ 350044 h 733425"/>
                  <a:gd name="connsiteX11" fmla="*/ 316706 w 733425"/>
                  <a:gd name="connsiteY11" fmla="*/ 69056 h 733425"/>
                  <a:gd name="connsiteX12" fmla="*/ 388144 w 733425"/>
                  <a:gd name="connsiteY12" fmla="*/ 388144 h 733425"/>
                  <a:gd name="connsiteX13" fmla="*/ 520541 w 733425"/>
                  <a:gd name="connsiteY13" fmla="*/ 388144 h 733425"/>
                  <a:gd name="connsiteX14" fmla="*/ 388144 w 733425"/>
                  <a:gd name="connsiteY14" fmla="*/ 650081 h 733425"/>
                  <a:gd name="connsiteX15" fmla="*/ 388144 w 733425"/>
                  <a:gd name="connsiteY15" fmla="*/ 388144 h 733425"/>
                  <a:gd name="connsiteX16" fmla="*/ 350044 w 733425"/>
                  <a:gd name="connsiteY16" fmla="*/ 388144 h 733425"/>
                  <a:gd name="connsiteX17" fmla="*/ 350044 w 733425"/>
                  <a:gd name="connsiteY17" fmla="*/ 650081 h 733425"/>
                  <a:gd name="connsiteX18" fmla="*/ 217646 w 733425"/>
                  <a:gd name="connsiteY18" fmla="*/ 388144 h 733425"/>
                  <a:gd name="connsiteX19" fmla="*/ 350044 w 733425"/>
                  <a:gd name="connsiteY19" fmla="*/ 388144 h 733425"/>
                  <a:gd name="connsiteX20" fmla="*/ 388144 w 733425"/>
                  <a:gd name="connsiteY20" fmla="*/ 88106 h 733425"/>
                  <a:gd name="connsiteX21" fmla="*/ 520541 w 733425"/>
                  <a:gd name="connsiteY21" fmla="*/ 350044 h 733425"/>
                  <a:gd name="connsiteX22" fmla="*/ 388144 w 733425"/>
                  <a:gd name="connsiteY22" fmla="*/ 350044 h 733425"/>
                  <a:gd name="connsiteX23" fmla="*/ 388144 w 733425"/>
                  <a:gd name="connsiteY23" fmla="*/ 88106 h 733425"/>
                  <a:gd name="connsiteX24" fmla="*/ 350044 w 733425"/>
                  <a:gd name="connsiteY24" fmla="*/ 350044 h 733425"/>
                  <a:gd name="connsiteX25" fmla="*/ 217646 w 733425"/>
                  <a:gd name="connsiteY25" fmla="*/ 350044 h 733425"/>
                  <a:gd name="connsiteX26" fmla="*/ 350044 w 733425"/>
                  <a:gd name="connsiteY26" fmla="*/ 88106 h 733425"/>
                  <a:gd name="connsiteX27" fmla="*/ 350044 w 733425"/>
                  <a:gd name="connsiteY27" fmla="*/ 350044 h 733425"/>
                  <a:gd name="connsiteX28" fmla="*/ 672941 w 733425"/>
                  <a:gd name="connsiteY28" fmla="*/ 350044 h 733425"/>
                  <a:gd name="connsiteX29" fmla="*/ 558641 w 733425"/>
                  <a:gd name="connsiteY29" fmla="*/ 350044 h 733425"/>
                  <a:gd name="connsiteX30" fmla="*/ 421481 w 733425"/>
                  <a:gd name="connsiteY30" fmla="*/ 69056 h 733425"/>
                  <a:gd name="connsiteX31" fmla="*/ 672941 w 733425"/>
                  <a:gd name="connsiteY31" fmla="*/ 350044 h 733425"/>
                  <a:gd name="connsiteX32" fmla="*/ 369094 w 733425"/>
                  <a:gd name="connsiteY32" fmla="*/ 7144 h 733425"/>
                  <a:gd name="connsiteX33" fmla="*/ 7144 w 733425"/>
                  <a:gd name="connsiteY33" fmla="*/ 369094 h 733425"/>
                  <a:gd name="connsiteX34" fmla="*/ 369094 w 733425"/>
                  <a:gd name="connsiteY34" fmla="*/ 731044 h 733425"/>
                  <a:gd name="connsiteX35" fmla="*/ 731044 w 733425"/>
                  <a:gd name="connsiteY35" fmla="*/ 369094 h 733425"/>
                  <a:gd name="connsiteX36" fmla="*/ 369094 w 733425"/>
                  <a:gd name="connsiteY36"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33425" h="733425">
                    <a:moveTo>
                      <a:pt x="421481" y="669131"/>
                    </a:moveTo>
                    <a:cubicBezTo>
                      <a:pt x="483394" y="592931"/>
                      <a:pt x="551974" y="496729"/>
                      <a:pt x="558641" y="388144"/>
                    </a:cubicBezTo>
                    <a:lnTo>
                      <a:pt x="672941" y="388144"/>
                    </a:lnTo>
                    <a:cubicBezTo>
                      <a:pt x="664369" y="530066"/>
                      <a:pt x="558641" y="645319"/>
                      <a:pt x="421481" y="669131"/>
                    </a:cubicBezTo>
                    <a:close/>
                    <a:moveTo>
                      <a:pt x="65246" y="388144"/>
                    </a:moveTo>
                    <a:lnTo>
                      <a:pt x="179546" y="388144"/>
                    </a:lnTo>
                    <a:cubicBezTo>
                      <a:pt x="187166" y="496729"/>
                      <a:pt x="254794" y="592931"/>
                      <a:pt x="316706" y="669131"/>
                    </a:cubicBezTo>
                    <a:cubicBezTo>
                      <a:pt x="179546" y="645319"/>
                      <a:pt x="73819" y="530066"/>
                      <a:pt x="65246" y="388144"/>
                    </a:cubicBezTo>
                    <a:close/>
                    <a:moveTo>
                      <a:pt x="316706" y="69056"/>
                    </a:moveTo>
                    <a:cubicBezTo>
                      <a:pt x="254794" y="145256"/>
                      <a:pt x="186214" y="241459"/>
                      <a:pt x="179546" y="350044"/>
                    </a:cubicBezTo>
                    <a:lnTo>
                      <a:pt x="65246" y="350044"/>
                    </a:lnTo>
                    <a:cubicBezTo>
                      <a:pt x="73819" y="208121"/>
                      <a:pt x="179546" y="92869"/>
                      <a:pt x="316706" y="69056"/>
                    </a:cubicBezTo>
                    <a:close/>
                    <a:moveTo>
                      <a:pt x="388144" y="388144"/>
                    </a:moveTo>
                    <a:lnTo>
                      <a:pt x="520541" y="388144"/>
                    </a:lnTo>
                    <a:cubicBezTo>
                      <a:pt x="512921" y="486251"/>
                      <a:pt x="449104" y="574834"/>
                      <a:pt x="388144" y="650081"/>
                    </a:cubicBezTo>
                    <a:lnTo>
                      <a:pt x="388144" y="388144"/>
                    </a:lnTo>
                    <a:close/>
                    <a:moveTo>
                      <a:pt x="350044" y="388144"/>
                    </a:moveTo>
                    <a:lnTo>
                      <a:pt x="350044" y="650081"/>
                    </a:lnTo>
                    <a:cubicBezTo>
                      <a:pt x="289084" y="574834"/>
                      <a:pt x="225266" y="486251"/>
                      <a:pt x="217646" y="388144"/>
                    </a:cubicBezTo>
                    <a:lnTo>
                      <a:pt x="350044" y="388144"/>
                    </a:lnTo>
                    <a:close/>
                    <a:moveTo>
                      <a:pt x="388144" y="88106"/>
                    </a:moveTo>
                    <a:cubicBezTo>
                      <a:pt x="449104" y="163354"/>
                      <a:pt x="512921" y="250984"/>
                      <a:pt x="520541" y="350044"/>
                    </a:cubicBezTo>
                    <a:lnTo>
                      <a:pt x="388144" y="350044"/>
                    </a:lnTo>
                    <a:lnTo>
                      <a:pt x="388144" y="88106"/>
                    </a:lnTo>
                    <a:close/>
                    <a:moveTo>
                      <a:pt x="350044" y="350044"/>
                    </a:moveTo>
                    <a:lnTo>
                      <a:pt x="217646" y="350044"/>
                    </a:lnTo>
                    <a:cubicBezTo>
                      <a:pt x="225266" y="251936"/>
                      <a:pt x="289084" y="163354"/>
                      <a:pt x="350044" y="88106"/>
                    </a:cubicBezTo>
                    <a:lnTo>
                      <a:pt x="350044" y="350044"/>
                    </a:lnTo>
                    <a:close/>
                    <a:moveTo>
                      <a:pt x="672941" y="350044"/>
                    </a:moveTo>
                    <a:lnTo>
                      <a:pt x="558641" y="350044"/>
                    </a:lnTo>
                    <a:cubicBezTo>
                      <a:pt x="551974" y="241459"/>
                      <a:pt x="483394" y="145256"/>
                      <a:pt x="421481" y="69056"/>
                    </a:cubicBezTo>
                    <a:cubicBezTo>
                      <a:pt x="558641" y="92869"/>
                      <a:pt x="664369" y="208121"/>
                      <a:pt x="672941" y="350044"/>
                    </a:cubicBezTo>
                    <a:close/>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88" name="Freeform 205">
            <a:extLst>
              <a:ext uri="{FF2B5EF4-FFF2-40B4-BE49-F238E27FC236}">
                <a16:creationId xmlns:a16="http://schemas.microsoft.com/office/drawing/2014/main" id="{4FEA7318-77BD-4D45-90F1-67C3C8D2267F}"/>
              </a:ext>
            </a:extLst>
          </p:cNvPr>
          <p:cNvSpPr/>
          <p:nvPr/>
        </p:nvSpPr>
        <p:spPr bwMode="auto">
          <a:xfrm>
            <a:off x="8774301" y="4100212"/>
            <a:ext cx="758070" cy="517422"/>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55" name="Rectangle 54">
            <a:extLst>
              <a:ext uri="{FF2B5EF4-FFF2-40B4-BE49-F238E27FC236}">
                <a16:creationId xmlns:a16="http://schemas.microsoft.com/office/drawing/2014/main" id="{C6402DF8-EF6E-4AC0-8447-BFE03A013F5A}"/>
              </a:ext>
            </a:extLst>
          </p:cNvPr>
          <p:cNvSpPr/>
          <p:nvPr/>
        </p:nvSpPr>
        <p:spPr>
          <a:xfrm>
            <a:off x="2172635" y="2175330"/>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Enrich</a:t>
            </a:r>
          </a:p>
        </p:txBody>
      </p:sp>
      <p:sp>
        <p:nvSpPr>
          <p:cNvPr id="56" name="Rectangle 55">
            <a:extLst>
              <a:ext uri="{FF2B5EF4-FFF2-40B4-BE49-F238E27FC236}">
                <a16:creationId xmlns:a16="http://schemas.microsoft.com/office/drawing/2014/main" id="{113564D5-1CE7-4149-9E0C-44BA2ADDCFD8}"/>
              </a:ext>
            </a:extLst>
          </p:cNvPr>
          <p:cNvSpPr/>
          <p:nvPr/>
        </p:nvSpPr>
        <p:spPr>
          <a:xfrm>
            <a:off x="8415800" y="2175330"/>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Search index</a:t>
            </a:r>
          </a:p>
        </p:txBody>
      </p:sp>
      <p:sp>
        <p:nvSpPr>
          <p:cNvPr id="57" name="Rectangle 56">
            <a:extLst>
              <a:ext uri="{FF2B5EF4-FFF2-40B4-BE49-F238E27FC236}">
                <a16:creationId xmlns:a16="http://schemas.microsoft.com/office/drawing/2014/main" id="{2F745640-7176-4C71-B6E0-124544F14471}"/>
              </a:ext>
            </a:extLst>
          </p:cNvPr>
          <p:cNvSpPr/>
          <p:nvPr/>
        </p:nvSpPr>
        <p:spPr>
          <a:xfrm>
            <a:off x="10231201" y="2175330"/>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Explore</a:t>
            </a:r>
          </a:p>
        </p:txBody>
      </p:sp>
      <p:sp>
        <p:nvSpPr>
          <p:cNvPr id="64" name="Rectangle 63">
            <a:extLst>
              <a:ext uri="{FF2B5EF4-FFF2-40B4-BE49-F238E27FC236}">
                <a16:creationId xmlns:a16="http://schemas.microsoft.com/office/drawing/2014/main" id="{01F43370-93B1-445B-A5B6-4C128485C179}"/>
              </a:ext>
            </a:extLst>
          </p:cNvPr>
          <p:cNvSpPr/>
          <p:nvPr/>
        </p:nvSpPr>
        <p:spPr>
          <a:xfrm>
            <a:off x="4507165" y="2175330"/>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Cognitive skills</a:t>
            </a:r>
          </a:p>
        </p:txBody>
      </p:sp>
      <p:sp>
        <p:nvSpPr>
          <p:cNvPr id="71" name="TextBox 70">
            <a:extLst>
              <a:ext uri="{FF2B5EF4-FFF2-40B4-BE49-F238E27FC236}">
                <a16:creationId xmlns:a16="http://schemas.microsoft.com/office/drawing/2014/main" id="{DD69C1E6-8305-47D8-9158-FF36D12701C2}"/>
              </a:ext>
            </a:extLst>
          </p:cNvPr>
          <p:cNvSpPr txBox="1"/>
          <p:nvPr/>
        </p:nvSpPr>
        <p:spPr>
          <a:xfrm>
            <a:off x="6629176" y="2175330"/>
            <a:ext cx="1464831" cy="307777"/>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sz="1400" b="1">
                <a:solidFill>
                  <a:schemeClr val="accent1"/>
                </a:solidFill>
                <a:latin typeface="+mj-lt"/>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Custom skills</a:t>
            </a:r>
          </a:p>
        </p:txBody>
      </p:sp>
      <p:sp>
        <p:nvSpPr>
          <p:cNvPr id="51" name="Right Bracket 50">
            <a:extLst>
              <a:ext uri="{FF2B5EF4-FFF2-40B4-BE49-F238E27FC236}">
                <a16:creationId xmlns:a16="http://schemas.microsoft.com/office/drawing/2014/main" id="{C1BC870E-B6B2-4079-9696-4B497EC90BB9}"/>
              </a:ext>
            </a:extLst>
          </p:cNvPr>
          <p:cNvSpPr/>
          <p:nvPr/>
        </p:nvSpPr>
        <p:spPr>
          <a:xfrm rot="16200000">
            <a:off x="5093896" y="-2616822"/>
            <a:ext cx="125816" cy="9144000"/>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366582FE-AD38-4541-B333-D3846528D5C3}"/>
              </a:ext>
            </a:extLst>
          </p:cNvPr>
          <p:cNvSpPr/>
          <p:nvPr/>
        </p:nvSpPr>
        <p:spPr>
          <a:xfrm>
            <a:off x="3513909" y="1540390"/>
            <a:ext cx="516418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Azure Search and Cognitive Services with Machine Learning</a:t>
            </a:r>
          </a:p>
        </p:txBody>
      </p:sp>
      <p:grpSp>
        <p:nvGrpSpPr>
          <p:cNvPr id="115" name="Group 99">
            <a:extLst>
              <a:ext uri="{FF2B5EF4-FFF2-40B4-BE49-F238E27FC236}">
                <a16:creationId xmlns:a16="http://schemas.microsoft.com/office/drawing/2014/main" id="{D941AFA3-F0F5-405A-82D1-8E24EE144ECC}"/>
              </a:ext>
            </a:extLst>
          </p:cNvPr>
          <p:cNvGrpSpPr>
            <a:grpSpLocks noChangeAspect="1"/>
          </p:cNvGrpSpPr>
          <p:nvPr/>
        </p:nvGrpSpPr>
        <p:grpSpPr bwMode="auto">
          <a:xfrm>
            <a:off x="2661420" y="3440416"/>
            <a:ext cx="497502" cy="513108"/>
            <a:chOff x="1545" y="1446"/>
            <a:chExt cx="255" cy="263"/>
          </a:xfrm>
        </p:grpSpPr>
        <p:sp>
          <p:nvSpPr>
            <p:cNvPr id="116" name="Freeform 100">
              <a:extLst>
                <a:ext uri="{FF2B5EF4-FFF2-40B4-BE49-F238E27FC236}">
                  <a16:creationId xmlns:a16="http://schemas.microsoft.com/office/drawing/2014/main" id="{B60F5998-7B53-4225-BF04-37E396F41888}"/>
                </a:ext>
              </a:extLst>
            </p:cNvPr>
            <p:cNvSpPr>
              <a:spLocks/>
            </p:cNvSpPr>
            <p:nvPr/>
          </p:nvSpPr>
          <p:spPr bwMode="auto">
            <a:xfrm>
              <a:off x="1545" y="1446"/>
              <a:ext cx="165" cy="232"/>
            </a:xfrm>
            <a:custGeom>
              <a:avLst/>
              <a:gdLst>
                <a:gd name="T0" fmla="*/ 0 w 266"/>
                <a:gd name="T1" fmla="*/ 0 h 373"/>
                <a:gd name="T2" fmla="*/ 0 w 266"/>
                <a:gd name="T3" fmla="*/ 0 h 373"/>
                <a:gd name="T4" fmla="*/ 0 w 266"/>
                <a:gd name="T5" fmla="*/ 373 h 373"/>
                <a:gd name="T6" fmla="*/ 129 w 266"/>
                <a:gd name="T7" fmla="*/ 373 h 373"/>
                <a:gd name="T8" fmla="*/ 129 w 266"/>
                <a:gd name="T9" fmla="*/ 57 h 373"/>
                <a:gd name="T10" fmla="*/ 266 w 266"/>
                <a:gd name="T11" fmla="*/ 57 h 373"/>
                <a:gd name="T12" fmla="*/ 208 w 266"/>
                <a:gd name="T13" fmla="*/ 0 h 373"/>
                <a:gd name="T14" fmla="*/ 0 w 266"/>
                <a:gd name="T15" fmla="*/ 0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73">
                  <a:moveTo>
                    <a:pt x="0" y="0"/>
                  </a:moveTo>
                  <a:lnTo>
                    <a:pt x="0" y="0"/>
                  </a:lnTo>
                  <a:lnTo>
                    <a:pt x="0" y="373"/>
                  </a:lnTo>
                  <a:lnTo>
                    <a:pt x="129" y="373"/>
                  </a:lnTo>
                  <a:lnTo>
                    <a:pt x="129" y="57"/>
                  </a:lnTo>
                  <a:lnTo>
                    <a:pt x="266" y="57"/>
                  </a:lnTo>
                  <a:lnTo>
                    <a:pt x="208" y="0"/>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101">
              <a:extLst>
                <a:ext uri="{FF2B5EF4-FFF2-40B4-BE49-F238E27FC236}">
                  <a16:creationId xmlns:a16="http://schemas.microsoft.com/office/drawing/2014/main" id="{0CB32CF3-426E-4284-BD85-33CE0FE441A0}"/>
                </a:ext>
              </a:extLst>
            </p:cNvPr>
            <p:cNvSpPr>
              <a:spLocks/>
            </p:cNvSpPr>
            <p:nvPr/>
          </p:nvSpPr>
          <p:spPr bwMode="auto">
            <a:xfrm>
              <a:off x="1639" y="1496"/>
              <a:ext cx="161"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102">
              <a:extLst>
                <a:ext uri="{FF2B5EF4-FFF2-40B4-BE49-F238E27FC236}">
                  <a16:creationId xmlns:a16="http://schemas.microsoft.com/office/drawing/2014/main" id="{B4FA488F-2681-4891-8BC8-69FC57E141C7}"/>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A0FE78EA-CF6B-4BD6-9AAE-1AF915947A22}"/>
              </a:ext>
            </a:extLst>
          </p:cNvPr>
          <p:cNvGrpSpPr/>
          <p:nvPr/>
        </p:nvGrpSpPr>
        <p:grpSpPr>
          <a:xfrm>
            <a:off x="4502217" y="3863884"/>
            <a:ext cx="370417" cy="217531"/>
            <a:chOff x="5060283" y="3583077"/>
            <a:chExt cx="370417" cy="217531"/>
          </a:xfrm>
        </p:grpSpPr>
        <p:sp>
          <p:nvSpPr>
            <p:cNvPr id="5" name="Graphic 569">
              <a:extLst>
                <a:ext uri="{FF2B5EF4-FFF2-40B4-BE49-F238E27FC236}">
                  <a16:creationId xmlns:a16="http://schemas.microsoft.com/office/drawing/2014/main" id="{E067DC0F-1F49-460A-AE3B-6785B31B6BA0}"/>
                </a:ext>
              </a:extLst>
            </p:cNvPr>
            <p:cNvSpPr/>
            <p:nvPr/>
          </p:nvSpPr>
          <p:spPr>
            <a:xfrm>
              <a:off x="5256593" y="3583077"/>
              <a:ext cx="174107" cy="217531"/>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26029 w 361890"/>
                <a:gd name="connsiteY2" fmla="*/ 137119 h 320718"/>
                <a:gd name="connsiteX3" fmla="*/ 128287 w 361890"/>
                <a:gd name="connsiteY3" fmla="*/ 137119 h 320718"/>
                <a:gd name="connsiteX4" fmla="*/ 286787 w 361890"/>
                <a:gd name="connsiteY4" fmla="*/ 320718 h 320718"/>
                <a:gd name="connsiteX5" fmla="*/ 361622 w 361890"/>
                <a:gd name="connsiteY5" fmla="*/ 251462 h 320718"/>
                <a:gd name="connsiteX6" fmla="*/ 225432 w 361890"/>
                <a:gd name="connsiteY6" fmla="*/ 224968 h 320718"/>
                <a:gd name="connsiteX7" fmla="*/ 237053 w 361890"/>
                <a:gd name="connsiteY7" fmla="*/ 299337 h 320718"/>
                <a:gd name="connsiteX8" fmla="*/ 315605 w 361890"/>
                <a:gd name="connsiteY8" fmla="*/ 187318 h 320718"/>
                <a:gd name="connsiteX9" fmla="*/ 253321 w 361890"/>
                <a:gd name="connsiteY9" fmla="*/ 103188 h 320718"/>
                <a:gd name="connsiteX10" fmla="*/ 264012 w 361890"/>
                <a:gd name="connsiteY10" fmla="*/ 289111 h 320718"/>
                <a:gd name="connsiteX11" fmla="*/ 187783 w 361890"/>
                <a:gd name="connsiteY11" fmla="*/ 149204 h 320718"/>
                <a:gd name="connsiteX12" fmla="*/ 350466 w 361890"/>
                <a:gd name="connsiteY12" fmla="*/ 141767 h 320718"/>
                <a:gd name="connsiteX0" fmla="*/ 0 w 361890"/>
                <a:gd name="connsiteY0" fmla="*/ 203586 h 320718"/>
                <a:gd name="connsiteX1" fmla="*/ 79947 w 361890"/>
                <a:gd name="connsiteY1" fmla="*/ 0 h 320718"/>
                <a:gd name="connsiteX2" fmla="*/ 286787 w 361890"/>
                <a:gd name="connsiteY2" fmla="*/ 320718 h 320718"/>
                <a:gd name="connsiteX3" fmla="*/ 361622 w 361890"/>
                <a:gd name="connsiteY3" fmla="*/ 251462 h 320718"/>
                <a:gd name="connsiteX4" fmla="*/ 225432 w 361890"/>
                <a:gd name="connsiteY4" fmla="*/ 224968 h 320718"/>
                <a:gd name="connsiteX5" fmla="*/ 237053 w 361890"/>
                <a:gd name="connsiteY5" fmla="*/ 299337 h 320718"/>
                <a:gd name="connsiteX6" fmla="*/ 315605 w 361890"/>
                <a:gd name="connsiteY6" fmla="*/ 187318 h 320718"/>
                <a:gd name="connsiteX7" fmla="*/ 253321 w 361890"/>
                <a:gd name="connsiteY7" fmla="*/ 103188 h 320718"/>
                <a:gd name="connsiteX8" fmla="*/ 264012 w 361890"/>
                <a:gd name="connsiteY8" fmla="*/ 289111 h 320718"/>
                <a:gd name="connsiteX9" fmla="*/ 187783 w 361890"/>
                <a:gd name="connsiteY9" fmla="*/ 149204 h 320718"/>
                <a:gd name="connsiteX10" fmla="*/ 350466 w 361890"/>
                <a:gd name="connsiteY10" fmla="*/ 141767 h 320718"/>
                <a:gd name="connsiteX0" fmla="*/ 99004 w 174107"/>
                <a:gd name="connsiteY0" fmla="*/ 217530 h 217530"/>
                <a:gd name="connsiteX1" fmla="*/ 173839 w 174107"/>
                <a:gd name="connsiteY1" fmla="*/ 148274 h 217530"/>
                <a:gd name="connsiteX2" fmla="*/ 37649 w 174107"/>
                <a:gd name="connsiteY2" fmla="*/ 121780 h 217530"/>
                <a:gd name="connsiteX3" fmla="*/ 49270 w 174107"/>
                <a:gd name="connsiteY3" fmla="*/ 196149 h 217530"/>
                <a:gd name="connsiteX4" fmla="*/ 127822 w 174107"/>
                <a:gd name="connsiteY4" fmla="*/ 84130 h 217530"/>
                <a:gd name="connsiteX5" fmla="*/ 65538 w 174107"/>
                <a:gd name="connsiteY5" fmla="*/ 0 h 217530"/>
                <a:gd name="connsiteX6" fmla="*/ 76229 w 174107"/>
                <a:gd name="connsiteY6" fmla="*/ 185923 h 217530"/>
                <a:gd name="connsiteX7" fmla="*/ 0 w 174107"/>
                <a:gd name="connsiteY7" fmla="*/ 46016 h 217530"/>
                <a:gd name="connsiteX8" fmla="*/ 162683 w 174107"/>
                <a:gd name="connsiteY8" fmla="*/ 38579 h 2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7" h="217530">
                  <a:moveTo>
                    <a:pt x="99004" y="217530"/>
                  </a:moveTo>
                  <a:cubicBezTo>
                    <a:pt x="132471" y="215671"/>
                    <a:pt x="178022" y="195684"/>
                    <a:pt x="173839" y="148274"/>
                  </a:cubicBezTo>
                  <a:cubicBezTo>
                    <a:pt x="170585" y="109230"/>
                    <a:pt x="87849" y="99004"/>
                    <a:pt x="37649" y="121780"/>
                  </a:cubicBezTo>
                  <a:cubicBezTo>
                    <a:pt x="-9761" y="143161"/>
                    <a:pt x="-13480" y="209628"/>
                    <a:pt x="49270" y="196149"/>
                  </a:cubicBezTo>
                  <a:cubicBezTo>
                    <a:pt x="127358" y="179416"/>
                    <a:pt x="127822" y="84130"/>
                    <a:pt x="127822" y="84130"/>
                  </a:cubicBezTo>
                  <a:moveTo>
                    <a:pt x="65538" y="0"/>
                  </a:moveTo>
                  <a:cubicBezTo>
                    <a:pt x="65538" y="0"/>
                    <a:pt x="51594" y="145950"/>
                    <a:pt x="76229" y="185923"/>
                  </a:cubicBezTo>
                  <a:moveTo>
                    <a:pt x="0" y="46016"/>
                  </a:moveTo>
                  <a:cubicBezTo>
                    <a:pt x="0" y="46016"/>
                    <a:pt x="86454" y="56706"/>
                    <a:pt x="162683" y="38579"/>
                  </a:cubicBezTo>
                </a:path>
              </a:pathLst>
            </a:custGeom>
            <a:noFill/>
            <a:ln w="18761"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Graphic 569">
              <a:extLst>
                <a:ext uri="{FF2B5EF4-FFF2-40B4-BE49-F238E27FC236}">
                  <a16:creationId xmlns:a16="http://schemas.microsoft.com/office/drawing/2014/main" id="{8F18C6B5-7D59-4130-A841-0A1455D1CA95}"/>
                </a:ext>
              </a:extLst>
            </p:cNvPr>
            <p:cNvSpPr/>
            <p:nvPr/>
          </p:nvSpPr>
          <p:spPr>
            <a:xfrm>
              <a:off x="5060283" y="3595983"/>
              <a:ext cx="151992" cy="203587"/>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10" fmla="*/ 187783 w 361890"/>
                <a:gd name="connsiteY10" fmla="*/ 149204 h 320718"/>
                <a:gd name="connsiteX11" fmla="*/ 350466 w 361890"/>
                <a:gd name="connsiteY11" fmla="*/ 141767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37053 w 361890"/>
                <a:gd name="connsiteY7" fmla="*/ 299337 h 320718"/>
                <a:gd name="connsiteX8" fmla="*/ 315605 w 361890"/>
                <a:gd name="connsiteY8" fmla="*/ 187318 h 320718"/>
                <a:gd name="connsiteX0" fmla="*/ 0 w 362009"/>
                <a:gd name="connsiteY0" fmla="*/ 203586 h 320718"/>
                <a:gd name="connsiteX1" fmla="*/ 79947 w 362009"/>
                <a:gd name="connsiteY1" fmla="*/ 0 h 320718"/>
                <a:gd name="connsiteX2" fmla="*/ 151992 w 362009"/>
                <a:gd name="connsiteY2" fmla="*/ 203586 h 320718"/>
                <a:gd name="connsiteX3" fmla="*/ 26029 w 362009"/>
                <a:gd name="connsiteY3" fmla="*/ 137119 h 320718"/>
                <a:gd name="connsiteX4" fmla="*/ 128287 w 362009"/>
                <a:gd name="connsiteY4" fmla="*/ 137119 h 320718"/>
                <a:gd name="connsiteX5" fmla="*/ 286787 w 362009"/>
                <a:gd name="connsiteY5" fmla="*/ 320718 h 320718"/>
                <a:gd name="connsiteX6" fmla="*/ 361622 w 362009"/>
                <a:gd name="connsiteY6" fmla="*/ 251462 h 320718"/>
                <a:gd name="connsiteX7" fmla="*/ 315605 w 362009"/>
                <a:gd name="connsiteY7"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0" fmla="*/ 0 w 151992"/>
                <a:gd name="connsiteY0" fmla="*/ 203586 h 203586"/>
                <a:gd name="connsiteX1" fmla="*/ 79947 w 151992"/>
                <a:gd name="connsiteY1" fmla="*/ 0 h 203586"/>
                <a:gd name="connsiteX2" fmla="*/ 151992 w 151992"/>
                <a:gd name="connsiteY2" fmla="*/ 203586 h 203586"/>
                <a:gd name="connsiteX3" fmla="*/ 26029 w 151992"/>
                <a:gd name="connsiteY3" fmla="*/ 137119 h 203586"/>
                <a:gd name="connsiteX4" fmla="*/ 128287 w 151992"/>
                <a:gd name="connsiteY4" fmla="*/ 137119 h 2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92" h="203586">
                  <a:moveTo>
                    <a:pt x="0" y="203586"/>
                  </a:moveTo>
                  <a:lnTo>
                    <a:pt x="79947" y="0"/>
                  </a:lnTo>
                  <a:lnTo>
                    <a:pt x="151992" y="203586"/>
                  </a:lnTo>
                  <a:moveTo>
                    <a:pt x="26029" y="137119"/>
                  </a:moveTo>
                  <a:lnTo>
                    <a:pt x="128287" y="137119"/>
                  </a:lnTo>
                </a:path>
              </a:pathLst>
            </a:custGeom>
            <a:noFill/>
            <a:ln w="18761"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39F2B108-BA8E-4BA0-A9F6-5AC7962AF0DD}"/>
              </a:ext>
            </a:extLst>
          </p:cNvPr>
          <p:cNvGrpSpPr/>
          <p:nvPr/>
        </p:nvGrpSpPr>
        <p:grpSpPr>
          <a:xfrm>
            <a:off x="5416149" y="3841202"/>
            <a:ext cx="341982" cy="306338"/>
            <a:chOff x="3561683" y="4660743"/>
            <a:chExt cx="425620" cy="381259"/>
          </a:xfrm>
        </p:grpSpPr>
        <p:sp>
          <p:nvSpPr>
            <p:cNvPr id="132" name="Graphic 569">
              <a:extLst>
                <a:ext uri="{FF2B5EF4-FFF2-40B4-BE49-F238E27FC236}">
                  <a16:creationId xmlns:a16="http://schemas.microsoft.com/office/drawing/2014/main" id="{1111E004-F335-4068-BB75-8A9C4343A6EB}"/>
                </a:ext>
              </a:extLst>
            </p:cNvPr>
            <p:cNvSpPr/>
            <p:nvPr/>
          </p:nvSpPr>
          <p:spPr>
            <a:xfrm>
              <a:off x="3813196" y="4824471"/>
              <a:ext cx="174107" cy="217531"/>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26029 w 361890"/>
                <a:gd name="connsiteY2" fmla="*/ 137119 h 320718"/>
                <a:gd name="connsiteX3" fmla="*/ 128287 w 361890"/>
                <a:gd name="connsiteY3" fmla="*/ 137119 h 320718"/>
                <a:gd name="connsiteX4" fmla="*/ 286787 w 361890"/>
                <a:gd name="connsiteY4" fmla="*/ 320718 h 320718"/>
                <a:gd name="connsiteX5" fmla="*/ 361622 w 361890"/>
                <a:gd name="connsiteY5" fmla="*/ 251462 h 320718"/>
                <a:gd name="connsiteX6" fmla="*/ 225432 w 361890"/>
                <a:gd name="connsiteY6" fmla="*/ 224968 h 320718"/>
                <a:gd name="connsiteX7" fmla="*/ 237053 w 361890"/>
                <a:gd name="connsiteY7" fmla="*/ 299337 h 320718"/>
                <a:gd name="connsiteX8" fmla="*/ 315605 w 361890"/>
                <a:gd name="connsiteY8" fmla="*/ 187318 h 320718"/>
                <a:gd name="connsiteX9" fmla="*/ 253321 w 361890"/>
                <a:gd name="connsiteY9" fmla="*/ 103188 h 320718"/>
                <a:gd name="connsiteX10" fmla="*/ 264012 w 361890"/>
                <a:gd name="connsiteY10" fmla="*/ 289111 h 320718"/>
                <a:gd name="connsiteX11" fmla="*/ 187783 w 361890"/>
                <a:gd name="connsiteY11" fmla="*/ 149204 h 320718"/>
                <a:gd name="connsiteX12" fmla="*/ 350466 w 361890"/>
                <a:gd name="connsiteY12" fmla="*/ 141767 h 320718"/>
                <a:gd name="connsiteX0" fmla="*/ 0 w 361890"/>
                <a:gd name="connsiteY0" fmla="*/ 203586 h 320718"/>
                <a:gd name="connsiteX1" fmla="*/ 79947 w 361890"/>
                <a:gd name="connsiteY1" fmla="*/ 0 h 320718"/>
                <a:gd name="connsiteX2" fmla="*/ 286787 w 361890"/>
                <a:gd name="connsiteY2" fmla="*/ 320718 h 320718"/>
                <a:gd name="connsiteX3" fmla="*/ 361622 w 361890"/>
                <a:gd name="connsiteY3" fmla="*/ 251462 h 320718"/>
                <a:gd name="connsiteX4" fmla="*/ 225432 w 361890"/>
                <a:gd name="connsiteY4" fmla="*/ 224968 h 320718"/>
                <a:gd name="connsiteX5" fmla="*/ 237053 w 361890"/>
                <a:gd name="connsiteY5" fmla="*/ 299337 h 320718"/>
                <a:gd name="connsiteX6" fmla="*/ 315605 w 361890"/>
                <a:gd name="connsiteY6" fmla="*/ 187318 h 320718"/>
                <a:gd name="connsiteX7" fmla="*/ 253321 w 361890"/>
                <a:gd name="connsiteY7" fmla="*/ 103188 h 320718"/>
                <a:gd name="connsiteX8" fmla="*/ 264012 w 361890"/>
                <a:gd name="connsiteY8" fmla="*/ 289111 h 320718"/>
                <a:gd name="connsiteX9" fmla="*/ 187783 w 361890"/>
                <a:gd name="connsiteY9" fmla="*/ 149204 h 320718"/>
                <a:gd name="connsiteX10" fmla="*/ 350466 w 361890"/>
                <a:gd name="connsiteY10" fmla="*/ 141767 h 320718"/>
                <a:gd name="connsiteX0" fmla="*/ 99004 w 174107"/>
                <a:gd name="connsiteY0" fmla="*/ 217530 h 217530"/>
                <a:gd name="connsiteX1" fmla="*/ 173839 w 174107"/>
                <a:gd name="connsiteY1" fmla="*/ 148274 h 217530"/>
                <a:gd name="connsiteX2" fmla="*/ 37649 w 174107"/>
                <a:gd name="connsiteY2" fmla="*/ 121780 h 217530"/>
                <a:gd name="connsiteX3" fmla="*/ 49270 w 174107"/>
                <a:gd name="connsiteY3" fmla="*/ 196149 h 217530"/>
                <a:gd name="connsiteX4" fmla="*/ 127822 w 174107"/>
                <a:gd name="connsiteY4" fmla="*/ 84130 h 217530"/>
                <a:gd name="connsiteX5" fmla="*/ 65538 w 174107"/>
                <a:gd name="connsiteY5" fmla="*/ 0 h 217530"/>
                <a:gd name="connsiteX6" fmla="*/ 76229 w 174107"/>
                <a:gd name="connsiteY6" fmla="*/ 185923 h 217530"/>
                <a:gd name="connsiteX7" fmla="*/ 0 w 174107"/>
                <a:gd name="connsiteY7" fmla="*/ 46016 h 217530"/>
                <a:gd name="connsiteX8" fmla="*/ 162683 w 174107"/>
                <a:gd name="connsiteY8" fmla="*/ 38579 h 2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7" h="217530">
                  <a:moveTo>
                    <a:pt x="99004" y="217530"/>
                  </a:moveTo>
                  <a:cubicBezTo>
                    <a:pt x="132471" y="215671"/>
                    <a:pt x="178022" y="195684"/>
                    <a:pt x="173839" y="148274"/>
                  </a:cubicBezTo>
                  <a:cubicBezTo>
                    <a:pt x="170585" y="109230"/>
                    <a:pt x="87849" y="99004"/>
                    <a:pt x="37649" y="121780"/>
                  </a:cubicBezTo>
                  <a:cubicBezTo>
                    <a:pt x="-9761" y="143161"/>
                    <a:pt x="-13480" y="209628"/>
                    <a:pt x="49270" y="196149"/>
                  </a:cubicBezTo>
                  <a:cubicBezTo>
                    <a:pt x="127358" y="179416"/>
                    <a:pt x="127822" y="84130"/>
                    <a:pt x="127822" y="84130"/>
                  </a:cubicBezTo>
                  <a:moveTo>
                    <a:pt x="65538" y="0"/>
                  </a:moveTo>
                  <a:cubicBezTo>
                    <a:pt x="65538" y="0"/>
                    <a:pt x="51594" y="145950"/>
                    <a:pt x="76229" y="185923"/>
                  </a:cubicBezTo>
                  <a:moveTo>
                    <a:pt x="0" y="46016"/>
                  </a:moveTo>
                  <a:cubicBezTo>
                    <a:pt x="0" y="46016"/>
                    <a:pt x="86454" y="56706"/>
                    <a:pt x="162683" y="3857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3" name="Graphic 569">
              <a:extLst>
                <a:ext uri="{FF2B5EF4-FFF2-40B4-BE49-F238E27FC236}">
                  <a16:creationId xmlns:a16="http://schemas.microsoft.com/office/drawing/2014/main" id="{900F1F51-8133-4B06-B8AA-E75DB4EE524A}"/>
                </a:ext>
              </a:extLst>
            </p:cNvPr>
            <p:cNvSpPr/>
            <p:nvPr/>
          </p:nvSpPr>
          <p:spPr>
            <a:xfrm>
              <a:off x="3561683" y="4660743"/>
              <a:ext cx="151992" cy="189108"/>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10" fmla="*/ 187783 w 361890"/>
                <a:gd name="connsiteY10" fmla="*/ 149204 h 320718"/>
                <a:gd name="connsiteX11" fmla="*/ 350466 w 361890"/>
                <a:gd name="connsiteY11" fmla="*/ 141767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37053 w 361890"/>
                <a:gd name="connsiteY7" fmla="*/ 299337 h 320718"/>
                <a:gd name="connsiteX8" fmla="*/ 315605 w 361890"/>
                <a:gd name="connsiteY8" fmla="*/ 187318 h 320718"/>
                <a:gd name="connsiteX0" fmla="*/ 0 w 362009"/>
                <a:gd name="connsiteY0" fmla="*/ 203586 h 320718"/>
                <a:gd name="connsiteX1" fmla="*/ 79947 w 362009"/>
                <a:gd name="connsiteY1" fmla="*/ 0 h 320718"/>
                <a:gd name="connsiteX2" fmla="*/ 151992 w 362009"/>
                <a:gd name="connsiteY2" fmla="*/ 203586 h 320718"/>
                <a:gd name="connsiteX3" fmla="*/ 26029 w 362009"/>
                <a:gd name="connsiteY3" fmla="*/ 137119 h 320718"/>
                <a:gd name="connsiteX4" fmla="*/ 128287 w 362009"/>
                <a:gd name="connsiteY4" fmla="*/ 137119 h 320718"/>
                <a:gd name="connsiteX5" fmla="*/ 286787 w 362009"/>
                <a:gd name="connsiteY5" fmla="*/ 320718 h 320718"/>
                <a:gd name="connsiteX6" fmla="*/ 361622 w 362009"/>
                <a:gd name="connsiteY6" fmla="*/ 251462 h 320718"/>
                <a:gd name="connsiteX7" fmla="*/ 315605 w 362009"/>
                <a:gd name="connsiteY7"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0" fmla="*/ 0 w 151992"/>
                <a:gd name="connsiteY0" fmla="*/ 203586 h 203586"/>
                <a:gd name="connsiteX1" fmla="*/ 79947 w 151992"/>
                <a:gd name="connsiteY1" fmla="*/ 0 h 203586"/>
                <a:gd name="connsiteX2" fmla="*/ 151992 w 151992"/>
                <a:gd name="connsiteY2" fmla="*/ 203586 h 203586"/>
                <a:gd name="connsiteX3" fmla="*/ 26029 w 151992"/>
                <a:gd name="connsiteY3" fmla="*/ 137119 h 203586"/>
                <a:gd name="connsiteX4" fmla="*/ 128287 w 151992"/>
                <a:gd name="connsiteY4" fmla="*/ 137119 h 2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92" h="203586">
                  <a:moveTo>
                    <a:pt x="0" y="203586"/>
                  </a:moveTo>
                  <a:lnTo>
                    <a:pt x="79947" y="0"/>
                  </a:lnTo>
                  <a:lnTo>
                    <a:pt x="151992" y="203586"/>
                  </a:lnTo>
                  <a:moveTo>
                    <a:pt x="26029" y="137119"/>
                  </a:moveTo>
                  <a:lnTo>
                    <a:pt x="128287" y="137119"/>
                  </a:lnTo>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B91A577-684C-414C-AB46-F49B972020B9}"/>
                </a:ext>
              </a:extLst>
            </p:cNvPr>
            <p:cNvGrpSpPr/>
            <p:nvPr/>
          </p:nvGrpSpPr>
          <p:grpSpPr>
            <a:xfrm rot="4500000">
              <a:off x="3602680" y="4874014"/>
              <a:ext cx="143879" cy="156277"/>
              <a:chOff x="3545204" y="5263677"/>
              <a:chExt cx="244801" cy="265895"/>
            </a:xfrm>
          </p:grpSpPr>
          <p:sp>
            <p:nvSpPr>
              <p:cNvPr id="136" name="Freeform 6">
                <a:extLst>
                  <a:ext uri="{FF2B5EF4-FFF2-40B4-BE49-F238E27FC236}">
                    <a16:creationId xmlns:a16="http://schemas.microsoft.com/office/drawing/2014/main" id="{CD061768-F007-471C-8945-F87A07B5678B}"/>
                  </a:ext>
                </a:extLst>
              </p:cNvPr>
              <p:cNvSpPr>
                <a:spLocks/>
              </p:cNvSpPr>
              <p:nvPr/>
            </p:nvSpPr>
            <p:spPr bwMode="auto">
              <a:xfrm>
                <a:off x="3561942" y="5263677"/>
                <a:ext cx="228063" cy="199838"/>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7">
                <a:extLst>
                  <a:ext uri="{FF2B5EF4-FFF2-40B4-BE49-F238E27FC236}">
                    <a16:creationId xmlns:a16="http://schemas.microsoft.com/office/drawing/2014/main" id="{18303137-45E2-4869-BD68-A812990C8662}"/>
                  </a:ext>
                </a:extLst>
              </p:cNvPr>
              <p:cNvSpPr>
                <a:spLocks/>
              </p:cNvSpPr>
              <p:nvPr/>
            </p:nvSpPr>
            <p:spPr bwMode="auto">
              <a:xfrm>
                <a:off x="3545204" y="5401974"/>
                <a:ext cx="82027" cy="127598"/>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B3CD00E5-955A-4509-BCBB-BB2706C9C4DC}"/>
                </a:ext>
              </a:extLst>
            </p:cNvPr>
            <p:cNvGrpSpPr/>
            <p:nvPr/>
          </p:nvGrpSpPr>
          <p:grpSpPr>
            <a:xfrm rot="4500000">
              <a:off x="3742474" y="4658569"/>
              <a:ext cx="128617" cy="158317"/>
              <a:chOff x="3433233" y="5042859"/>
              <a:chExt cx="218833" cy="269366"/>
            </a:xfrm>
          </p:grpSpPr>
          <p:sp>
            <p:nvSpPr>
              <p:cNvPr id="135" name="Freeform 5">
                <a:extLst>
                  <a:ext uri="{FF2B5EF4-FFF2-40B4-BE49-F238E27FC236}">
                    <a16:creationId xmlns:a16="http://schemas.microsoft.com/office/drawing/2014/main" id="{CD922CD4-1C9C-4E6A-8B51-1FD883250ADD}"/>
                  </a:ext>
                </a:extLst>
              </p:cNvPr>
              <p:cNvSpPr>
                <a:spLocks/>
              </p:cNvSpPr>
              <p:nvPr/>
            </p:nvSpPr>
            <p:spPr bwMode="auto">
              <a:xfrm>
                <a:off x="3433233" y="5107871"/>
                <a:ext cx="200966" cy="204354"/>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Freeform 8">
                <a:extLst>
                  <a:ext uri="{FF2B5EF4-FFF2-40B4-BE49-F238E27FC236}">
                    <a16:creationId xmlns:a16="http://schemas.microsoft.com/office/drawing/2014/main" id="{BBE89189-E2F9-431D-9116-772B9F3B3C05}"/>
                  </a:ext>
                </a:extLst>
              </p:cNvPr>
              <p:cNvSpPr>
                <a:spLocks/>
              </p:cNvSpPr>
              <p:nvPr/>
            </p:nvSpPr>
            <p:spPr bwMode="auto">
              <a:xfrm rot="20743478">
                <a:off x="3570039" y="5042859"/>
                <a:ext cx="82027" cy="129421"/>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54" name="Group 153">
            <a:extLst>
              <a:ext uri="{FF2B5EF4-FFF2-40B4-BE49-F238E27FC236}">
                <a16:creationId xmlns:a16="http://schemas.microsoft.com/office/drawing/2014/main" id="{CB7CAADF-7DF3-41AA-BA62-0490FF39F80F}"/>
              </a:ext>
            </a:extLst>
          </p:cNvPr>
          <p:cNvGrpSpPr/>
          <p:nvPr/>
        </p:nvGrpSpPr>
        <p:grpSpPr>
          <a:xfrm>
            <a:off x="5011789" y="4670687"/>
            <a:ext cx="342902" cy="411482"/>
            <a:chOff x="2511480" y="1832429"/>
            <a:chExt cx="3056720" cy="3668061"/>
          </a:xfrm>
        </p:grpSpPr>
        <p:sp>
          <p:nvSpPr>
            <p:cNvPr id="155" name="Freeform 18">
              <a:extLst>
                <a:ext uri="{FF2B5EF4-FFF2-40B4-BE49-F238E27FC236}">
                  <a16:creationId xmlns:a16="http://schemas.microsoft.com/office/drawing/2014/main" id="{35C49334-A9DE-458C-AD18-CEBC771DC84D}"/>
                </a:ext>
              </a:extLst>
            </p:cNvPr>
            <p:cNvSpPr>
              <a:spLocks noEditPoints="1"/>
            </p:cNvSpPr>
            <p:nvPr/>
          </p:nvSpPr>
          <p:spPr bwMode="auto">
            <a:xfrm>
              <a:off x="2511480" y="1832429"/>
              <a:ext cx="1222690" cy="1222690"/>
            </a:xfrm>
            <a:custGeom>
              <a:avLst/>
              <a:gdLst>
                <a:gd name="T0" fmla="*/ 51 w 107"/>
                <a:gd name="T1" fmla="*/ 20 h 106"/>
                <a:gd name="T2" fmla="*/ 51 w 107"/>
                <a:gd name="T3" fmla="*/ 20 h 106"/>
                <a:gd name="T4" fmla="*/ 52 w 107"/>
                <a:gd name="T5" fmla="*/ 16 h 106"/>
                <a:gd name="T6" fmla="*/ 53 w 107"/>
                <a:gd name="T7" fmla="*/ 13 h 106"/>
                <a:gd name="T8" fmla="*/ 53 w 107"/>
                <a:gd name="T9" fmla="*/ 13 h 106"/>
                <a:gd name="T10" fmla="*/ 54 w 107"/>
                <a:gd name="T11" fmla="*/ 16 h 106"/>
                <a:gd name="T12" fmla="*/ 55 w 107"/>
                <a:gd name="T13" fmla="*/ 20 h 106"/>
                <a:gd name="T14" fmla="*/ 74 w 107"/>
                <a:gd name="T15" fmla="*/ 65 h 106"/>
                <a:gd name="T16" fmla="*/ 32 w 107"/>
                <a:gd name="T17" fmla="*/ 65 h 106"/>
                <a:gd name="T18" fmla="*/ 51 w 107"/>
                <a:gd name="T19" fmla="*/ 20 h 106"/>
                <a:gd name="T20" fmla="*/ 27 w 107"/>
                <a:gd name="T21" fmla="*/ 76 h 106"/>
                <a:gd name="T22" fmla="*/ 27 w 107"/>
                <a:gd name="T23" fmla="*/ 76 h 106"/>
                <a:gd name="T24" fmla="*/ 78 w 107"/>
                <a:gd name="T25" fmla="*/ 76 h 106"/>
                <a:gd name="T26" fmla="*/ 91 w 107"/>
                <a:gd name="T27" fmla="*/ 106 h 106"/>
                <a:gd name="T28" fmla="*/ 107 w 107"/>
                <a:gd name="T29" fmla="*/ 106 h 106"/>
                <a:gd name="T30" fmla="*/ 61 w 107"/>
                <a:gd name="T31" fmla="*/ 0 h 106"/>
                <a:gd name="T32" fmla="*/ 46 w 107"/>
                <a:gd name="T33" fmla="*/ 0 h 106"/>
                <a:gd name="T34" fmla="*/ 0 w 107"/>
                <a:gd name="T35" fmla="*/ 106 h 106"/>
                <a:gd name="T36" fmla="*/ 16 w 107"/>
                <a:gd name="T37" fmla="*/ 106 h 106"/>
                <a:gd name="T38" fmla="*/ 27 w 107"/>
                <a:gd name="T3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06">
                  <a:moveTo>
                    <a:pt x="51" y="20"/>
                  </a:moveTo>
                  <a:lnTo>
                    <a:pt x="51" y="20"/>
                  </a:lnTo>
                  <a:cubicBezTo>
                    <a:pt x="52" y="19"/>
                    <a:pt x="52" y="18"/>
                    <a:pt x="52" y="16"/>
                  </a:cubicBezTo>
                  <a:cubicBezTo>
                    <a:pt x="52" y="15"/>
                    <a:pt x="52" y="14"/>
                    <a:pt x="53" y="13"/>
                  </a:cubicBezTo>
                  <a:lnTo>
                    <a:pt x="53" y="13"/>
                  </a:lnTo>
                  <a:cubicBezTo>
                    <a:pt x="54" y="14"/>
                    <a:pt x="54" y="15"/>
                    <a:pt x="54" y="16"/>
                  </a:cubicBezTo>
                  <a:cubicBezTo>
                    <a:pt x="54" y="18"/>
                    <a:pt x="55" y="19"/>
                    <a:pt x="55" y="20"/>
                  </a:cubicBezTo>
                  <a:lnTo>
                    <a:pt x="74" y="65"/>
                  </a:lnTo>
                  <a:lnTo>
                    <a:pt x="32" y="65"/>
                  </a:lnTo>
                  <a:lnTo>
                    <a:pt x="51" y="20"/>
                  </a:lnTo>
                  <a:close/>
                  <a:moveTo>
                    <a:pt x="27" y="76"/>
                  </a:moveTo>
                  <a:lnTo>
                    <a:pt x="27" y="76"/>
                  </a:lnTo>
                  <a:lnTo>
                    <a:pt x="78" y="76"/>
                  </a:lnTo>
                  <a:lnTo>
                    <a:pt x="91" y="106"/>
                  </a:lnTo>
                  <a:lnTo>
                    <a:pt x="107" y="106"/>
                  </a:lnTo>
                  <a:lnTo>
                    <a:pt x="61" y="0"/>
                  </a:lnTo>
                  <a:lnTo>
                    <a:pt x="46" y="0"/>
                  </a:lnTo>
                  <a:lnTo>
                    <a:pt x="0" y="106"/>
                  </a:lnTo>
                  <a:lnTo>
                    <a:pt x="16" y="106"/>
                  </a:lnTo>
                  <a:lnTo>
                    <a:pt x="27" y="7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Freeform 19">
              <a:extLst>
                <a:ext uri="{FF2B5EF4-FFF2-40B4-BE49-F238E27FC236}">
                  <a16:creationId xmlns:a16="http://schemas.microsoft.com/office/drawing/2014/main" id="{00C67959-EF12-464A-A140-AF01C1204ABB}"/>
                </a:ext>
              </a:extLst>
            </p:cNvPr>
            <p:cNvSpPr>
              <a:spLocks/>
            </p:cNvSpPr>
            <p:nvPr/>
          </p:nvSpPr>
          <p:spPr bwMode="auto">
            <a:xfrm>
              <a:off x="2511480" y="5204082"/>
              <a:ext cx="3056720" cy="296408"/>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Freeform 20">
              <a:extLst>
                <a:ext uri="{FF2B5EF4-FFF2-40B4-BE49-F238E27FC236}">
                  <a16:creationId xmlns:a16="http://schemas.microsoft.com/office/drawing/2014/main" id="{0033C6DC-9A11-4B2E-AF84-838AADA1EDB3}"/>
                </a:ext>
              </a:extLst>
            </p:cNvPr>
            <p:cNvSpPr>
              <a:spLocks/>
            </p:cNvSpPr>
            <p:nvPr/>
          </p:nvSpPr>
          <p:spPr bwMode="auto">
            <a:xfrm>
              <a:off x="2511480" y="4592741"/>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Freeform 21">
              <a:extLst>
                <a:ext uri="{FF2B5EF4-FFF2-40B4-BE49-F238E27FC236}">
                  <a16:creationId xmlns:a16="http://schemas.microsoft.com/office/drawing/2014/main" id="{EBC62DD0-E046-40A8-A397-78CA2A3F055B}"/>
                </a:ext>
              </a:extLst>
            </p:cNvPr>
            <p:cNvSpPr>
              <a:spLocks/>
            </p:cNvSpPr>
            <p:nvPr/>
          </p:nvSpPr>
          <p:spPr bwMode="auto">
            <a:xfrm>
              <a:off x="2511480" y="3981392"/>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Freeform 22">
              <a:extLst>
                <a:ext uri="{FF2B5EF4-FFF2-40B4-BE49-F238E27FC236}">
                  <a16:creationId xmlns:a16="http://schemas.microsoft.com/office/drawing/2014/main" id="{6EE1DAF3-F474-403A-8D83-26DCFC3E49E1}"/>
                </a:ext>
              </a:extLst>
            </p:cNvPr>
            <p:cNvSpPr>
              <a:spLocks/>
            </p:cNvSpPr>
            <p:nvPr/>
          </p:nvSpPr>
          <p:spPr bwMode="auto">
            <a:xfrm>
              <a:off x="4030578" y="2740178"/>
              <a:ext cx="1537622" cy="314932"/>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23">
              <a:extLst>
                <a:ext uri="{FF2B5EF4-FFF2-40B4-BE49-F238E27FC236}">
                  <a16:creationId xmlns:a16="http://schemas.microsoft.com/office/drawing/2014/main" id="{95F3D528-D22D-4D52-9986-AC30686F51EF}"/>
                </a:ext>
              </a:extLst>
            </p:cNvPr>
            <p:cNvSpPr>
              <a:spLocks/>
            </p:cNvSpPr>
            <p:nvPr/>
          </p:nvSpPr>
          <p:spPr bwMode="auto">
            <a:xfrm>
              <a:off x="2511480" y="3370051"/>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19">
              <a:extLst>
                <a:ext uri="{FF2B5EF4-FFF2-40B4-BE49-F238E27FC236}">
                  <a16:creationId xmlns:a16="http://schemas.microsoft.com/office/drawing/2014/main" id="{CA1FC977-48D4-420D-BF93-E7B4351E4E97}"/>
                </a:ext>
              </a:extLst>
            </p:cNvPr>
            <p:cNvSpPr>
              <a:spLocks/>
            </p:cNvSpPr>
            <p:nvPr/>
          </p:nvSpPr>
          <p:spPr bwMode="auto">
            <a:xfrm>
              <a:off x="2835028" y="5204082"/>
              <a:ext cx="1533772" cy="296408"/>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20">
              <a:extLst>
                <a:ext uri="{FF2B5EF4-FFF2-40B4-BE49-F238E27FC236}">
                  <a16:creationId xmlns:a16="http://schemas.microsoft.com/office/drawing/2014/main" id="{12DB09B8-071B-4CBC-ACAF-9B6CBCFDE462}"/>
                </a:ext>
              </a:extLst>
            </p:cNvPr>
            <p:cNvSpPr>
              <a:spLocks/>
            </p:cNvSpPr>
            <p:nvPr/>
          </p:nvSpPr>
          <p:spPr bwMode="auto">
            <a:xfrm>
              <a:off x="3842425" y="4592741"/>
              <a:ext cx="1334521"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22">
              <a:extLst>
                <a:ext uri="{FF2B5EF4-FFF2-40B4-BE49-F238E27FC236}">
                  <a16:creationId xmlns:a16="http://schemas.microsoft.com/office/drawing/2014/main" id="{466F706C-26B2-48E7-944F-A9E485A236CF}"/>
                </a:ext>
              </a:extLst>
            </p:cNvPr>
            <p:cNvSpPr>
              <a:spLocks/>
            </p:cNvSpPr>
            <p:nvPr/>
          </p:nvSpPr>
          <p:spPr bwMode="auto">
            <a:xfrm>
              <a:off x="4847771" y="2740178"/>
              <a:ext cx="720429" cy="314932"/>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23">
              <a:extLst>
                <a:ext uri="{FF2B5EF4-FFF2-40B4-BE49-F238E27FC236}">
                  <a16:creationId xmlns:a16="http://schemas.microsoft.com/office/drawing/2014/main" id="{E77D4373-242D-40E2-85F4-F1F320AD37BE}"/>
                </a:ext>
              </a:extLst>
            </p:cNvPr>
            <p:cNvSpPr>
              <a:spLocks/>
            </p:cNvSpPr>
            <p:nvPr/>
          </p:nvSpPr>
          <p:spPr bwMode="auto">
            <a:xfrm>
              <a:off x="2511480" y="3370051"/>
              <a:ext cx="1550658"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65" name="Right Bracket 164">
            <a:extLst>
              <a:ext uri="{FF2B5EF4-FFF2-40B4-BE49-F238E27FC236}">
                <a16:creationId xmlns:a16="http://schemas.microsoft.com/office/drawing/2014/main" id="{89236C1F-4C49-4095-84C5-701AE353CBD9}"/>
              </a:ext>
            </a:extLst>
          </p:cNvPr>
          <p:cNvSpPr/>
          <p:nvPr/>
        </p:nvSpPr>
        <p:spPr>
          <a:xfrm>
            <a:off x="5976800" y="3716363"/>
            <a:ext cx="108060" cy="1951462"/>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7" name="Connector: Elbow 16">
            <a:extLst>
              <a:ext uri="{FF2B5EF4-FFF2-40B4-BE49-F238E27FC236}">
                <a16:creationId xmlns:a16="http://schemas.microsoft.com/office/drawing/2014/main" id="{83B76D60-7C03-4A86-8AAD-49274C49D108}"/>
              </a:ext>
            </a:extLst>
          </p:cNvPr>
          <p:cNvCxnSpPr>
            <a:cxnSpLocks/>
            <a:stCxn id="165" idx="2"/>
          </p:cNvCxnSpPr>
          <p:nvPr/>
        </p:nvCxnSpPr>
        <p:spPr>
          <a:xfrm rot="10800000" flipH="1">
            <a:off x="6084860" y="4377534"/>
            <a:ext cx="2593230" cy="314560"/>
          </a:xfrm>
          <a:prstGeom prst="bentConnector5">
            <a:avLst>
              <a:gd name="adj1" fmla="val 84515"/>
              <a:gd name="adj2" fmla="val 99668"/>
              <a:gd name="adj3" fmla="val 8446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84" name="Freeform: Shape 183">
            <a:extLst>
              <a:ext uri="{FF2B5EF4-FFF2-40B4-BE49-F238E27FC236}">
                <a16:creationId xmlns:a16="http://schemas.microsoft.com/office/drawing/2014/main" id="{4F485C99-2D0D-40B3-A5B0-849E60008C06}"/>
              </a:ext>
            </a:extLst>
          </p:cNvPr>
          <p:cNvSpPr>
            <a:spLocks/>
          </p:cNvSpPr>
          <p:nvPr/>
        </p:nvSpPr>
        <p:spPr bwMode="auto">
          <a:xfrm>
            <a:off x="7059383" y="3603201"/>
            <a:ext cx="263526" cy="393700"/>
          </a:xfrm>
          <a:custGeom>
            <a:avLst/>
            <a:gdLst>
              <a:gd name="connsiteX0" fmla="*/ 0 w 263525"/>
              <a:gd name="connsiteY0" fmla="*/ 368300 h 393700"/>
              <a:gd name="connsiteX1" fmla="*/ 263525 w 263525"/>
              <a:gd name="connsiteY1" fmla="*/ 368300 h 393700"/>
              <a:gd name="connsiteX2" fmla="*/ 263525 w 263525"/>
              <a:gd name="connsiteY2" fmla="*/ 393700 h 393700"/>
              <a:gd name="connsiteX3" fmla="*/ 0 w 263525"/>
              <a:gd name="connsiteY3" fmla="*/ 393700 h 393700"/>
              <a:gd name="connsiteX4" fmla="*/ 115979 w 263525"/>
              <a:gd name="connsiteY4" fmla="*/ 0 h 393700"/>
              <a:gd name="connsiteX5" fmla="*/ 147545 w 263525"/>
              <a:gd name="connsiteY5" fmla="*/ 0 h 393700"/>
              <a:gd name="connsiteX6" fmla="*/ 233362 w 263525"/>
              <a:gd name="connsiteY6" fmla="*/ 341313 h 393700"/>
              <a:gd name="connsiteX7" fmla="*/ 30162 w 263525"/>
              <a:gd name="connsiteY7" fmla="*/ 341313 h 393700"/>
              <a:gd name="connsiteX8" fmla="*/ 49890 w 263525"/>
              <a:gd name="connsiteY8" fmla="*/ 262624 h 393700"/>
              <a:gd name="connsiteX9" fmla="*/ 187987 w 263525"/>
              <a:gd name="connsiteY9" fmla="*/ 262624 h 393700"/>
              <a:gd name="connsiteX10" fmla="*/ 181082 w 263525"/>
              <a:gd name="connsiteY10" fmla="*/ 236067 h 393700"/>
              <a:gd name="connsiteX11" fmla="*/ 56795 w 263525"/>
              <a:gd name="connsiteY11" fmla="*/ 236067 h 393700"/>
              <a:gd name="connsiteX12" fmla="*/ 69618 w 263525"/>
              <a:gd name="connsiteY12" fmla="*/ 183935 h 393700"/>
              <a:gd name="connsiteX13" fmla="*/ 168259 w 263525"/>
              <a:gd name="connsiteY13" fmla="*/ 183935 h 393700"/>
              <a:gd name="connsiteX14" fmla="*/ 161354 w 263525"/>
              <a:gd name="connsiteY14" fmla="*/ 157378 h 393700"/>
              <a:gd name="connsiteX15" fmla="*/ 76523 w 263525"/>
              <a:gd name="connsiteY15" fmla="*/ 157378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525" h="393700">
                <a:moveTo>
                  <a:pt x="0" y="368300"/>
                </a:moveTo>
                <a:lnTo>
                  <a:pt x="263525" y="368300"/>
                </a:lnTo>
                <a:lnTo>
                  <a:pt x="263525" y="393700"/>
                </a:lnTo>
                <a:lnTo>
                  <a:pt x="0" y="393700"/>
                </a:lnTo>
                <a:close/>
                <a:moveTo>
                  <a:pt x="115979" y="0"/>
                </a:moveTo>
                <a:lnTo>
                  <a:pt x="147545" y="0"/>
                </a:lnTo>
                <a:lnTo>
                  <a:pt x="233362" y="341313"/>
                </a:lnTo>
                <a:lnTo>
                  <a:pt x="30162" y="341313"/>
                </a:lnTo>
                <a:lnTo>
                  <a:pt x="49890" y="262624"/>
                </a:lnTo>
                <a:lnTo>
                  <a:pt x="187987" y="262624"/>
                </a:lnTo>
                <a:lnTo>
                  <a:pt x="181082" y="236067"/>
                </a:lnTo>
                <a:lnTo>
                  <a:pt x="56795" y="236067"/>
                </a:lnTo>
                <a:lnTo>
                  <a:pt x="69618" y="183935"/>
                </a:lnTo>
                <a:lnTo>
                  <a:pt x="168259" y="183935"/>
                </a:lnTo>
                <a:lnTo>
                  <a:pt x="161354" y="157378"/>
                </a:lnTo>
                <a:lnTo>
                  <a:pt x="76523" y="15737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85" name="Group 74">
            <a:extLst>
              <a:ext uri="{FF2B5EF4-FFF2-40B4-BE49-F238E27FC236}">
                <a16:creationId xmlns:a16="http://schemas.microsoft.com/office/drawing/2014/main" id="{ACD7DA0F-ECA5-4789-A030-6A2EC2647CA9}"/>
              </a:ext>
            </a:extLst>
          </p:cNvPr>
          <p:cNvGrpSpPr>
            <a:grpSpLocks noChangeAspect="1"/>
          </p:cNvGrpSpPr>
          <p:nvPr/>
        </p:nvGrpSpPr>
        <p:grpSpPr bwMode="auto">
          <a:xfrm>
            <a:off x="7033189" y="2825101"/>
            <a:ext cx="315913" cy="366713"/>
            <a:chOff x="5917" y="1456"/>
            <a:chExt cx="199" cy="231"/>
          </a:xfrm>
        </p:grpSpPr>
        <p:sp>
          <p:nvSpPr>
            <p:cNvPr id="186" name="Freeform 75">
              <a:extLst>
                <a:ext uri="{FF2B5EF4-FFF2-40B4-BE49-F238E27FC236}">
                  <a16:creationId xmlns:a16="http://schemas.microsoft.com/office/drawing/2014/main" id="{EAC9A270-13E0-4E2B-B0B5-850940A1387F}"/>
                </a:ext>
              </a:extLst>
            </p:cNvPr>
            <p:cNvSpPr>
              <a:spLocks noEditPoints="1"/>
            </p:cNvSpPr>
            <p:nvPr/>
          </p:nvSpPr>
          <p:spPr bwMode="auto">
            <a:xfrm>
              <a:off x="5967" y="1654"/>
              <a:ext cx="49" cy="33"/>
            </a:xfrm>
            <a:custGeom>
              <a:avLst/>
              <a:gdLst>
                <a:gd name="T0" fmla="*/ 0 w 80"/>
                <a:gd name="T1" fmla="*/ 40 h 53"/>
                <a:gd name="T2" fmla="*/ 0 w 80"/>
                <a:gd name="T3" fmla="*/ 40 h 53"/>
                <a:gd name="T4" fmla="*/ 4 w 80"/>
                <a:gd name="T5" fmla="*/ 49 h 53"/>
                <a:gd name="T6" fmla="*/ 13 w 80"/>
                <a:gd name="T7" fmla="*/ 53 h 53"/>
                <a:gd name="T8" fmla="*/ 66 w 80"/>
                <a:gd name="T9" fmla="*/ 53 h 53"/>
                <a:gd name="T10" fmla="*/ 76 w 80"/>
                <a:gd name="T11" fmla="*/ 49 h 53"/>
                <a:gd name="T12" fmla="*/ 80 w 80"/>
                <a:gd name="T13" fmla="*/ 40 h 53"/>
                <a:gd name="T14" fmla="*/ 80 w 80"/>
                <a:gd name="T15" fmla="*/ 40 h 53"/>
                <a:gd name="T16" fmla="*/ 80 w 80"/>
                <a:gd name="T17" fmla="*/ 40 h 53"/>
                <a:gd name="T18" fmla="*/ 80 w 80"/>
                <a:gd name="T19" fmla="*/ 0 h 53"/>
                <a:gd name="T20" fmla="*/ 0 w 80"/>
                <a:gd name="T21" fmla="*/ 0 h 53"/>
                <a:gd name="T22" fmla="*/ 0 w 80"/>
                <a:gd name="T2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3">
                  <a:moveTo>
                    <a:pt x="0" y="40"/>
                  </a:moveTo>
                  <a:lnTo>
                    <a:pt x="0" y="40"/>
                  </a:lnTo>
                  <a:cubicBezTo>
                    <a:pt x="0" y="43"/>
                    <a:pt x="1" y="46"/>
                    <a:pt x="4" y="49"/>
                  </a:cubicBezTo>
                  <a:cubicBezTo>
                    <a:pt x="6" y="52"/>
                    <a:pt x="10" y="53"/>
                    <a:pt x="13" y="53"/>
                  </a:cubicBezTo>
                  <a:lnTo>
                    <a:pt x="66" y="53"/>
                  </a:lnTo>
                  <a:cubicBezTo>
                    <a:pt x="70" y="53"/>
                    <a:pt x="73" y="52"/>
                    <a:pt x="76" y="49"/>
                  </a:cubicBezTo>
                  <a:cubicBezTo>
                    <a:pt x="78" y="46"/>
                    <a:pt x="80" y="43"/>
                    <a:pt x="80" y="40"/>
                  </a:cubicBezTo>
                  <a:moveTo>
                    <a:pt x="80" y="40"/>
                  </a:moveTo>
                  <a:lnTo>
                    <a:pt x="80" y="40"/>
                  </a:lnTo>
                  <a:lnTo>
                    <a:pt x="80" y="0"/>
                  </a:lnTo>
                  <a:lnTo>
                    <a:pt x="0" y="0"/>
                  </a:lnTo>
                  <a:lnTo>
                    <a:pt x="0" y="40"/>
                  </a:lnTo>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76">
              <a:extLst>
                <a:ext uri="{FF2B5EF4-FFF2-40B4-BE49-F238E27FC236}">
                  <a16:creationId xmlns:a16="http://schemas.microsoft.com/office/drawing/2014/main" id="{80A7F136-C847-46C8-8368-CA3C72BFDDF9}"/>
                </a:ext>
              </a:extLst>
            </p:cNvPr>
            <p:cNvSpPr>
              <a:spLocks/>
            </p:cNvSpPr>
            <p:nvPr/>
          </p:nvSpPr>
          <p:spPr bwMode="auto">
            <a:xfrm>
              <a:off x="6032" y="1456"/>
              <a:ext cx="84" cy="115"/>
            </a:xfrm>
            <a:custGeom>
              <a:avLst/>
              <a:gdLst>
                <a:gd name="T0" fmla="*/ 0 w 134"/>
                <a:gd name="T1" fmla="*/ 186 h 186"/>
                <a:gd name="T2" fmla="*/ 0 w 134"/>
                <a:gd name="T3" fmla="*/ 186 h 186"/>
                <a:gd name="T4" fmla="*/ 134 w 134"/>
                <a:gd name="T5" fmla="*/ 186 h 186"/>
                <a:gd name="T6" fmla="*/ 134 w 134"/>
                <a:gd name="T7" fmla="*/ 0 h 186"/>
                <a:gd name="T8" fmla="*/ 0 w 134"/>
                <a:gd name="T9" fmla="*/ 0 h 186"/>
                <a:gd name="T10" fmla="*/ 0 w 134"/>
                <a:gd name="T11" fmla="*/ 186 h 186"/>
              </a:gdLst>
              <a:ahLst/>
              <a:cxnLst>
                <a:cxn ang="0">
                  <a:pos x="T0" y="T1"/>
                </a:cxn>
                <a:cxn ang="0">
                  <a:pos x="T2" y="T3"/>
                </a:cxn>
                <a:cxn ang="0">
                  <a:pos x="T4" y="T5"/>
                </a:cxn>
                <a:cxn ang="0">
                  <a:pos x="T6" y="T7"/>
                </a:cxn>
                <a:cxn ang="0">
                  <a:pos x="T8" y="T9"/>
                </a:cxn>
                <a:cxn ang="0">
                  <a:pos x="T10" y="T11"/>
                </a:cxn>
              </a:cxnLst>
              <a:rect l="0" t="0" r="r" b="b"/>
              <a:pathLst>
                <a:path w="134" h="186">
                  <a:moveTo>
                    <a:pt x="0" y="186"/>
                  </a:moveTo>
                  <a:lnTo>
                    <a:pt x="0" y="186"/>
                  </a:lnTo>
                  <a:lnTo>
                    <a:pt x="134" y="186"/>
                  </a:lnTo>
                  <a:lnTo>
                    <a:pt x="134" y="0"/>
                  </a:lnTo>
                  <a:lnTo>
                    <a:pt x="0" y="0"/>
                  </a:lnTo>
                  <a:lnTo>
                    <a:pt x="0" y="186"/>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77">
              <a:extLst>
                <a:ext uri="{FF2B5EF4-FFF2-40B4-BE49-F238E27FC236}">
                  <a16:creationId xmlns:a16="http://schemas.microsoft.com/office/drawing/2014/main" id="{80A9B890-C588-466E-80B4-343C8612C5EC}"/>
                </a:ext>
              </a:extLst>
            </p:cNvPr>
            <p:cNvSpPr>
              <a:spLocks/>
            </p:cNvSpPr>
            <p:nvPr/>
          </p:nvSpPr>
          <p:spPr bwMode="auto">
            <a:xfrm>
              <a:off x="6051" y="1472"/>
              <a:ext cx="33" cy="17"/>
            </a:xfrm>
            <a:custGeom>
              <a:avLst/>
              <a:gdLst>
                <a:gd name="T0" fmla="*/ 0 w 53"/>
                <a:gd name="T1" fmla="*/ 0 h 27"/>
                <a:gd name="T2" fmla="*/ 0 w 53"/>
                <a:gd name="T3" fmla="*/ 0 h 27"/>
                <a:gd name="T4" fmla="*/ 53 w 53"/>
                <a:gd name="T5" fmla="*/ 0 h 27"/>
                <a:gd name="T6" fmla="*/ 53 w 53"/>
                <a:gd name="T7" fmla="*/ 27 h 27"/>
                <a:gd name="T8" fmla="*/ 0 w 53"/>
                <a:gd name="T9" fmla="*/ 27 h 27"/>
                <a:gd name="T10" fmla="*/ 0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0" y="0"/>
                  </a:moveTo>
                  <a:lnTo>
                    <a:pt x="0" y="0"/>
                  </a:lnTo>
                  <a:lnTo>
                    <a:pt x="53" y="0"/>
                  </a:lnTo>
                  <a:lnTo>
                    <a:pt x="53" y="27"/>
                  </a:lnTo>
                  <a:lnTo>
                    <a:pt x="0" y="27"/>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78">
              <a:extLst>
                <a:ext uri="{FF2B5EF4-FFF2-40B4-BE49-F238E27FC236}">
                  <a16:creationId xmlns:a16="http://schemas.microsoft.com/office/drawing/2014/main" id="{71FA6DBC-0864-4653-8FC7-E973CADA7156}"/>
                </a:ext>
              </a:extLst>
            </p:cNvPr>
            <p:cNvSpPr>
              <a:spLocks/>
            </p:cNvSpPr>
            <p:nvPr/>
          </p:nvSpPr>
          <p:spPr bwMode="auto">
            <a:xfrm>
              <a:off x="6051" y="1505"/>
              <a:ext cx="33" cy="16"/>
            </a:xfrm>
            <a:custGeom>
              <a:avLst/>
              <a:gdLst>
                <a:gd name="T0" fmla="*/ 0 w 53"/>
                <a:gd name="T1" fmla="*/ 0 h 26"/>
                <a:gd name="T2" fmla="*/ 0 w 53"/>
                <a:gd name="T3" fmla="*/ 0 h 26"/>
                <a:gd name="T4" fmla="*/ 53 w 53"/>
                <a:gd name="T5" fmla="*/ 0 h 26"/>
                <a:gd name="T6" fmla="*/ 53 w 53"/>
                <a:gd name="T7" fmla="*/ 26 h 26"/>
                <a:gd name="T8" fmla="*/ 0 w 53"/>
                <a:gd name="T9" fmla="*/ 26 h 26"/>
                <a:gd name="T10" fmla="*/ 0 w 53"/>
                <a:gd name="T11" fmla="*/ 0 h 26"/>
              </a:gdLst>
              <a:ahLst/>
              <a:cxnLst>
                <a:cxn ang="0">
                  <a:pos x="T0" y="T1"/>
                </a:cxn>
                <a:cxn ang="0">
                  <a:pos x="T2" y="T3"/>
                </a:cxn>
                <a:cxn ang="0">
                  <a:pos x="T4" y="T5"/>
                </a:cxn>
                <a:cxn ang="0">
                  <a:pos x="T6" y="T7"/>
                </a:cxn>
                <a:cxn ang="0">
                  <a:pos x="T8" y="T9"/>
                </a:cxn>
                <a:cxn ang="0">
                  <a:pos x="T10" y="T11"/>
                </a:cxn>
              </a:cxnLst>
              <a:rect l="0" t="0" r="r" b="b"/>
              <a:pathLst>
                <a:path w="53" h="26">
                  <a:moveTo>
                    <a:pt x="0" y="0"/>
                  </a:moveTo>
                  <a:lnTo>
                    <a:pt x="0" y="0"/>
                  </a:lnTo>
                  <a:lnTo>
                    <a:pt x="53" y="0"/>
                  </a:lnTo>
                  <a:lnTo>
                    <a:pt x="53" y="26"/>
                  </a:lnTo>
                  <a:lnTo>
                    <a:pt x="0" y="26"/>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79">
              <a:extLst>
                <a:ext uri="{FF2B5EF4-FFF2-40B4-BE49-F238E27FC236}">
                  <a16:creationId xmlns:a16="http://schemas.microsoft.com/office/drawing/2014/main" id="{5FB210BE-6901-40BC-ACAC-2B31C8C10A14}"/>
                </a:ext>
              </a:extLst>
            </p:cNvPr>
            <p:cNvSpPr>
              <a:spLocks/>
            </p:cNvSpPr>
            <p:nvPr/>
          </p:nvSpPr>
          <p:spPr bwMode="auto">
            <a:xfrm>
              <a:off x="6051" y="1538"/>
              <a:ext cx="50" cy="17"/>
            </a:xfrm>
            <a:custGeom>
              <a:avLst/>
              <a:gdLst>
                <a:gd name="T0" fmla="*/ 80 w 80"/>
                <a:gd name="T1" fmla="*/ 27 h 27"/>
                <a:gd name="T2" fmla="*/ 80 w 80"/>
                <a:gd name="T3" fmla="*/ 27 h 27"/>
                <a:gd name="T4" fmla="*/ 0 w 80"/>
                <a:gd name="T5" fmla="*/ 27 h 27"/>
                <a:gd name="T6" fmla="*/ 0 w 80"/>
                <a:gd name="T7" fmla="*/ 0 h 27"/>
                <a:gd name="T8" fmla="*/ 80 w 80"/>
                <a:gd name="T9" fmla="*/ 0 h 27"/>
                <a:gd name="T10" fmla="*/ 8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80" y="27"/>
                  </a:moveTo>
                  <a:lnTo>
                    <a:pt x="80" y="27"/>
                  </a:lnTo>
                  <a:lnTo>
                    <a:pt x="0" y="27"/>
                  </a:lnTo>
                  <a:lnTo>
                    <a:pt x="0" y="0"/>
                  </a:lnTo>
                  <a:lnTo>
                    <a:pt x="80" y="0"/>
                  </a:lnTo>
                  <a:lnTo>
                    <a:pt x="8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80">
              <a:extLst>
                <a:ext uri="{FF2B5EF4-FFF2-40B4-BE49-F238E27FC236}">
                  <a16:creationId xmlns:a16="http://schemas.microsoft.com/office/drawing/2014/main" id="{E569028C-AE65-47E0-84AE-74DABFFC1FCF}"/>
                </a:ext>
              </a:extLst>
            </p:cNvPr>
            <p:cNvSpPr>
              <a:spLocks/>
            </p:cNvSpPr>
            <p:nvPr/>
          </p:nvSpPr>
          <p:spPr bwMode="auto">
            <a:xfrm>
              <a:off x="5917" y="1456"/>
              <a:ext cx="121" cy="182"/>
            </a:xfrm>
            <a:custGeom>
              <a:avLst/>
              <a:gdLst>
                <a:gd name="T0" fmla="*/ 160 w 195"/>
                <a:gd name="T1" fmla="*/ 293 h 293"/>
                <a:gd name="T2" fmla="*/ 160 w 195"/>
                <a:gd name="T3" fmla="*/ 293 h 293"/>
                <a:gd name="T4" fmla="*/ 171 w 195"/>
                <a:gd name="T5" fmla="*/ 250 h 293"/>
                <a:gd name="T6" fmla="*/ 195 w 195"/>
                <a:gd name="T7" fmla="*/ 213 h 293"/>
                <a:gd name="T8" fmla="*/ 160 w 195"/>
                <a:gd name="T9" fmla="*/ 213 h 293"/>
                <a:gd name="T10" fmla="*/ 160 w 195"/>
                <a:gd name="T11" fmla="*/ 7 h 293"/>
                <a:gd name="T12" fmla="*/ 140 w 195"/>
                <a:gd name="T13" fmla="*/ 1 h 293"/>
                <a:gd name="T14" fmla="*/ 120 w 195"/>
                <a:gd name="T15" fmla="*/ 0 h 293"/>
                <a:gd name="T16" fmla="*/ 73 w 195"/>
                <a:gd name="T17" fmla="*/ 9 h 293"/>
                <a:gd name="T18" fmla="*/ 35 w 195"/>
                <a:gd name="T19" fmla="*/ 35 h 293"/>
                <a:gd name="T20" fmla="*/ 9 w 195"/>
                <a:gd name="T21" fmla="*/ 73 h 293"/>
                <a:gd name="T22" fmla="*/ 0 w 195"/>
                <a:gd name="T23" fmla="*/ 120 h 293"/>
                <a:gd name="T24" fmla="*/ 9 w 195"/>
                <a:gd name="T25" fmla="*/ 165 h 293"/>
                <a:gd name="T26" fmla="*/ 36 w 195"/>
                <a:gd name="T27" fmla="*/ 203 h 293"/>
                <a:gd name="T28" fmla="*/ 66 w 195"/>
                <a:gd name="T29" fmla="*/ 244 h 293"/>
                <a:gd name="T30" fmla="*/ 79 w 195"/>
                <a:gd name="T31" fmla="*/ 293 h 293"/>
                <a:gd name="T32" fmla="*/ 160 w 195"/>
                <a:gd name="T3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93">
                  <a:moveTo>
                    <a:pt x="160" y="293"/>
                  </a:moveTo>
                  <a:lnTo>
                    <a:pt x="160" y="293"/>
                  </a:lnTo>
                  <a:cubicBezTo>
                    <a:pt x="162" y="278"/>
                    <a:pt x="165" y="264"/>
                    <a:pt x="171" y="250"/>
                  </a:cubicBezTo>
                  <a:cubicBezTo>
                    <a:pt x="177" y="237"/>
                    <a:pt x="185" y="224"/>
                    <a:pt x="195" y="213"/>
                  </a:cubicBezTo>
                  <a:lnTo>
                    <a:pt x="160" y="213"/>
                  </a:lnTo>
                  <a:lnTo>
                    <a:pt x="160" y="7"/>
                  </a:lnTo>
                  <a:cubicBezTo>
                    <a:pt x="153" y="4"/>
                    <a:pt x="147" y="2"/>
                    <a:pt x="140" y="1"/>
                  </a:cubicBezTo>
                  <a:cubicBezTo>
                    <a:pt x="133" y="0"/>
                    <a:pt x="127"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1"/>
                    <a:pt x="36" y="203"/>
                  </a:cubicBezTo>
                  <a:cubicBezTo>
                    <a:pt x="48" y="216"/>
                    <a:pt x="58" y="230"/>
                    <a:pt x="66" y="244"/>
                  </a:cubicBezTo>
                  <a:cubicBezTo>
                    <a:pt x="73" y="259"/>
                    <a:pt x="78" y="275"/>
                    <a:pt x="79" y="293"/>
                  </a:cubicBezTo>
                  <a:lnTo>
                    <a:pt x="160" y="293"/>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28" name="Connector: Elbow 27">
            <a:extLst>
              <a:ext uri="{FF2B5EF4-FFF2-40B4-BE49-F238E27FC236}">
                <a16:creationId xmlns:a16="http://schemas.microsoft.com/office/drawing/2014/main" id="{E874EC07-7154-4C4C-A720-DBDF8546E937}"/>
              </a:ext>
            </a:extLst>
          </p:cNvPr>
          <p:cNvCxnSpPr>
            <a:cxnSpLocks/>
            <a:stCxn id="84" idx="2"/>
          </p:cNvCxnSpPr>
          <p:nvPr/>
        </p:nvCxnSpPr>
        <p:spPr>
          <a:xfrm rot="10800000" flipH="1" flipV="1">
            <a:off x="7984238" y="3524634"/>
            <a:ext cx="291406" cy="888402"/>
          </a:xfrm>
          <a:prstGeom prst="bentConnector4">
            <a:avLst>
              <a:gd name="adj1" fmla="val 99927"/>
              <a:gd name="adj2" fmla="val 92618"/>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8C8310B-61BE-450B-8FA4-ACA0BA283EA4}"/>
              </a:ext>
            </a:extLst>
          </p:cNvPr>
          <p:cNvCxnSpPr/>
          <p:nvPr/>
        </p:nvCxnSpPr>
        <p:spPr>
          <a:xfrm>
            <a:off x="450206" y="4680099"/>
            <a:ext cx="833255"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7414689C-3365-4AEB-BF7A-C537D0076146}"/>
              </a:ext>
            </a:extLst>
          </p:cNvPr>
          <p:cNvSpPr txBox="1"/>
          <p:nvPr/>
        </p:nvSpPr>
        <p:spPr>
          <a:xfrm>
            <a:off x="535459" y="4722910"/>
            <a:ext cx="974266" cy="415498"/>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0078D4"/>
                </a:solidFill>
                <a:effectLst/>
                <a:uLnTx/>
                <a:uFillTx/>
                <a:latin typeface="+mj-lt"/>
                <a:cs typeface="Segoe UI" panose="020B05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Azure Blob Storage</a:t>
            </a:r>
          </a:p>
        </p:txBody>
      </p:sp>
      <p:grpSp>
        <p:nvGrpSpPr>
          <p:cNvPr id="98" name="Group 152">
            <a:extLst>
              <a:ext uri="{FF2B5EF4-FFF2-40B4-BE49-F238E27FC236}">
                <a16:creationId xmlns:a16="http://schemas.microsoft.com/office/drawing/2014/main" id="{F021F200-298E-4BFA-BB26-B5C1A3999F9D}"/>
              </a:ext>
            </a:extLst>
          </p:cNvPr>
          <p:cNvGrpSpPr>
            <a:grpSpLocks noChangeAspect="1"/>
          </p:cNvGrpSpPr>
          <p:nvPr/>
        </p:nvGrpSpPr>
        <p:grpSpPr bwMode="auto">
          <a:xfrm>
            <a:off x="5016452" y="2840694"/>
            <a:ext cx="426732" cy="332926"/>
            <a:chOff x="5032" y="2130"/>
            <a:chExt cx="232" cy="181"/>
          </a:xfrm>
        </p:grpSpPr>
        <p:sp>
          <p:nvSpPr>
            <p:cNvPr id="99" name="Freeform 153">
              <a:extLst>
                <a:ext uri="{FF2B5EF4-FFF2-40B4-BE49-F238E27FC236}">
                  <a16:creationId xmlns:a16="http://schemas.microsoft.com/office/drawing/2014/main" id="{CEF88695-DD42-4AD2-923B-D1ABE4BE9F4C}"/>
                </a:ext>
              </a:extLst>
            </p:cNvPr>
            <p:cNvSpPr>
              <a:spLocks/>
            </p:cNvSpPr>
            <p:nvPr/>
          </p:nvSpPr>
          <p:spPr bwMode="auto">
            <a:xfrm>
              <a:off x="5032" y="2162"/>
              <a:ext cx="67" cy="17"/>
            </a:xfrm>
            <a:custGeom>
              <a:avLst/>
              <a:gdLst>
                <a:gd name="T0" fmla="*/ 107 w 107"/>
                <a:gd name="T1" fmla="*/ 0 h 26"/>
                <a:gd name="T2" fmla="*/ 107 w 107"/>
                <a:gd name="T3" fmla="*/ 0 h 26"/>
                <a:gd name="T4" fmla="*/ 0 w 107"/>
                <a:gd name="T5" fmla="*/ 0 h 26"/>
                <a:gd name="T6" fmla="*/ 0 w 107"/>
                <a:gd name="T7" fmla="*/ 26 h 26"/>
                <a:gd name="T8" fmla="*/ 107 w 107"/>
                <a:gd name="T9" fmla="*/ 26 h 26"/>
                <a:gd name="T10" fmla="*/ 107 w 107"/>
                <a:gd name="T11" fmla="*/ 0 h 26"/>
              </a:gdLst>
              <a:ahLst/>
              <a:cxnLst>
                <a:cxn ang="0">
                  <a:pos x="T0" y="T1"/>
                </a:cxn>
                <a:cxn ang="0">
                  <a:pos x="T2" y="T3"/>
                </a:cxn>
                <a:cxn ang="0">
                  <a:pos x="T4" y="T5"/>
                </a:cxn>
                <a:cxn ang="0">
                  <a:pos x="T6" y="T7"/>
                </a:cxn>
                <a:cxn ang="0">
                  <a:pos x="T8" y="T9"/>
                </a:cxn>
                <a:cxn ang="0">
                  <a:pos x="T10" y="T11"/>
                </a:cxn>
              </a:cxnLst>
              <a:rect l="0" t="0" r="r" b="b"/>
              <a:pathLst>
                <a:path w="107" h="26">
                  <a:moveTo>
                    <a:pt x="107" y="0"/>
                  </a:moveTo>
                  <a:lnTo>
                    <a:pt x="107" y="0"/>
                  </a:lnTo>
                  <a:lnTo>
                    <a:pt x="0" y="0"/>
                  </a:lnTo>
                  <a:lnTo>
                    <a:pt x="0" y="26"/>
                  </a:lnTo>
                  <a:lnTo>
                    <a:pt x="107" y="26"/>
                  </a:lnTo>
                  <a:lnTo>
                    <a:pt x="107"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154">
              <a:extLst>
                <a:ext uri="{FF2B5EF4-FFF2-40B4-BE49-F238E27FC236}">
                  <a16:creationId xmlns:a16="http://schemas.microsoft.com/office/drawing/2014/main" id="{2948D686-F778-4B6E-B79E-B4E0ACA9D29D}"/>
                </a:ext>
              </a:extLst>
            </p:cNvPr>
            <p:cNvSpPr>
              <a:spLocks noEditPoints="1"/>
            </p:cNvSpPr>
            <p:nvPr/>
          </p:nvSpPr>
          <p:spPr bwMode="auto">
            <a:xfrm>
              <a:off x="5115" y="2162"/>
              <a:ext cx="149" cy="117"/>
            </a:xfrm>
            <a:custGeom>
              <a:avLst/>
              <a:gdLst>
                <a:gd name="T0" fmla="*/ 27 w 240"/>
                <a:gd name="T1" fmla="*/ 133 h 187"/>
                <a:gd name="T2" fmla="*/ 27 w 240"/>
                <a:gd name="T3" fmla="*/ 133 h 187"/>
                <a:gd name="T4" fmla="*/ 214 w 240"/>
                <a:gd name="T5" fmla="*/ 133 h 187"/>
                <a:gd name="T6" fmla="*/ 214 w 240"/>
                <a:gd name="T7" fmla="*/ 160 h 187"/>
                <a:gd name="T8" fmla="*/ 27 w 240"/>
                <a:gd name="T9" fmla="*/ 160 h 187"/>
                <a:gd name="T10" fmla="*/ 27 w 240"/>
                <a:gd name="T11" fmla="*/ 133 h 187"/>
                <a:gd name="T12" fmla="*/ 27 w 240"/>
                <a:gd name="T13" fmla="*/ 80 h 187"/>
                <a:gd name="T14" fmla="*/ 27 w 240"/>
                <a:gd name="T15" fmla="*/ 80 h 187"/>
                <a:gd name="T16" fmla="*/ 214 w 240"/>
                <a:gd name="T17" fmla="*/ 80 h 187"/>
                <a:gd name="T18" fmla="*/ 214 w 240"/>
                <a:gd name="T19" fmla="*/ 107 h 187"/>
                <a:gd name="T20" fmla="*/ 27 w 240"/>
                <a:gd name="T21" fmla="*/ 107 h 187"/>
                <a:gd name="T22" fmla="*/ 27 w 240"/>
                <a:gd name="T23" fmla="*/ 80 h 187"/>
                <a:gd name="T24" fmla="*/ 27 w 240"/>
                <a:gd name="T25" fmla="*/ 27 h 187"/>
                <a:gd name="T26" fmla="*/ 27 w 240"/>
                <a:gd name="T27" fmla="*/ 27 h 187"/>
                <a:gd name="T28" fmla="*/ 214 w 240"/>
                <a:gd name="T29" fmla="*/ 27 h 187"/>
                <a:gd name="T30" fmla="*/ 214 w 240"/>
                <a:gd name="T31" fmla="*/ 53 h 187"/>
                <a:gd name="T32" fmla="*/ 27 w 240"/>
                <a:gd name="T33" fmla="*/ 53 h 187"/>
                <a:gd name="T34" fmla="*/ 27 w 240"/>
                <a:gd name="T35" fmla="*/ 27 h 187"/>
                <a:gd name="T36" fmla="*/ 107 w 240"/>
                <a:gd name="T37" fmla="*/ 187 h 187"/>
                <a:gd name="T38" fmla="*/ 107 w 240"/>
                <a:gd name="T39" fmla="*/ 187 h 187"/>
                <a:gd name="T40" fmla="*/ 240 w 240"/>
                <a:gd name="T41" fmla="*/ 187 h 187"/>
                <a:gd name="T42" fmla="*/ 240 w 240"/>
                <a:gd name="T43" fmla="*/ 0 h 187"/>
                <a:gd name="T44" fmla="*/ 0 w 240"/>
                <a:gd name="T45" fmla="*/ 0 h 187"/>
                <a:gd name="T46" fmla="*/ 0 w 240"/>
                <a:gd name="T47" fmla="*/ 187 h 187"/>
                <a:gd name="T48" fmla="*/ 107 w 240"/>
                <a:gd name="T49" fmla="*/ 187 h 187"/>
                <a:gd name="T50" fmla="*/ 107 w 240"/>
                <a:gd name="T51"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0" h="187">
                  <a:moveTo>
                    <a:pt x="27" y="133"/>
                  </a:moveTo>
                  <a:lnTo>
                    <a:pt x="27" y="133"/>
                  </a:lnTo>
                  <a:lnTo>
                    <a:pt x="214" y="133"/>
                  </a:lnTo>
                  <a:lnTo>
                    <a:pt x="214" y="160"/>
                  </a:lnTo>
                  <a:lnTo>
                    <a:pt x="27" y="160"/>
                  </a:lnTo>
                  <a:lnTo>
                    <a:pt x="27" y="133"/>
                  </a:lnTo>
                  <a:close/>
                  <a:moveTo>
                    <a:pt x="27" y="80"/>
                  </a:moveTo>
                  <a:lnTo>
                    <a:pt x="27" y="80"/>
                  </a:lnTo>
                  <a:lnTo>
                    <a:pt x="214" y="80"/>
                  </a:lnTo>
                  <a:lnTo>
                    <a:pt x="214" y="107"/>
                  </a:lnTo>
                  <a:lnTo>
                    <a:pt x="27" y="107"/>
                  </a:lnTo>
                  <a:lnTo>
                    <a:pt x="27" y="80"/>
                  </a:lnTo>
                  <a:close/>
                  <a:moveTo>
                    <a:pt x="27" y="27"/>
                  </a:moveTo>
                  <a:lnTo>
                    <a:pt x="27" y="27"/>
                  </a:lnTo>
                  <a:lnTo>
                    <a:pt x="214" y="27"/>
                  </a:lnTo>
                  <a:lnTo>
                    <a:pt x="214" y="53"/>
                  </a:lnTo>
                  <a:lnTo>
                    <a:pt x="27" y="53"/>
                  </a:lnTo>
                  <a:lnTo>
                    <a:pt x="27" y="27"/>
                  </a:lnTo>
                  <a:close/>
                  <a:moveTo>
                    <a:pt x="107" y="187"/>
                  </a:moveTo>
                  <a:lnTo>
                    <a:pt x="107" y="187"/>
                  </a:lnTo>
                  <a:lnTo>
                    <a:pt x="240" y="187"/>
                  </a:lnTo>
                  <a:lnTo>
                    <a:pt x="240" y="0"/>
                  </a:lnTo>
                  <a:lnTo>
                    <a:pt x="0" y="0"/>
                  </a:lnTo>
                  <a:lnTo>
                    <a:pt x="0" y="187"/>
                  </a:lnTo>
                  <a:lnTo>
                    <a:pt x="107" y="187"/>
                  </a:lnTo>
                  <a:lnTo>
                    <a:pt x="107" y="18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155">
              <a:extLst>
                <a:ext uri="{FF2B5EF4-FFF2-40B4-BE49-F238E27FC236}">
                  <a16:creationId xmlns:a16="http://schemas.microsoft.com/office/drawing/2014/main" id="{6CFC6583-F7FD-4FA8-A0EE-C829D9A8EF6E}"/>
                </a:ext>
              </a:extLst>
            </p:cNvPr>
            <p:cNvSpPr>
              <a:spLocks/>
            </p:cNvSpPr>
            <p:nvPr/>
          </p:nvSpPr>
          <p:spPr bwMode="auto">
            <a:xfrm>
              <a:off x="5032" y="2195"/>
              <a:ext cx="149" cy="116"/>
            </a:xfrm>
            <a:custGeom>
              <a:avLst/>
              <a:gdLst>
                <a:gd name="T0" fmla="*/ 240 w 240"/>
                <a:gd name="T1" fmla="*/ 161 h 187"/>
                <a:gd name="T2" fmla="*/ 240 w 240"/>
                <a:gd name="T3" fmla="*/ 161 h 187"/>
                <a:gd name="T4" fmla="*/ 27 w 240"/>
                <a:gd name="T5" fmla="*/ 161 h 187"/>
                <a:gd name="T6" fmla="*/ 27 w 240"/>
                <a:gd name="T7" fmla="*/ 134 h 187"/>
                <a:gd name="T8" fmla="*/ 107 w 240"/>
                <a:gd name="T9" fmla="*/ 134 h 187"/>
                <a:gd name="T10" fmla="*/ 107 w 240"/>
                <a:gd name="T11" fmla="*/ 107 h 187"/>
                <a:gd name="T12" fmla="*/ 27 w 240"/>
                <a:gd name="T13" fmla="*/ 107 h 187"/>
                <a:gd name="T14" fmla="*/ 27 w 240"/>
                <a:gd name="T15" fmla="*/ 81 h 187"/>
                <a:gd name="T16" fmla="*/ 107 w 240"/>
                <a:gd name="T17" fmla="*/ 81 h 187"/>
                <a:gd name="T18" fmla="*/ 107 w 240"/>
                <a:gd name="T19" fmla="*/ 54 h 187"/>
                <a:gd name="T20" fmla="*/ 27 w 240"/>
                <a:gd name="T21" fmla="*/ 54 h 187"/>
                <a:gd name="T22" fmla="*/ 27 w 240"/>
                <a:gd name="T23" fmla="*/ 27 h 187"/>
                <a:gd name="T24" fmla="*/ 107 w 240"/>
                <a:gd name="T25" fmla="*/ 27 h 187"/>
                <a:gd name="T26" fmla="*/ 107 w 240"/>
                <a:gd name="T27" fmla="*/ 0 h 187"/>
                <a:gd name="T28" fmla="*/ 0 w 240"/>
                <a:gd name="T29" fmla="*/ 0 h 187"/>
                <a:gd name="T30" fmla="*/ 0 w 240"/>
                <a:gd name="T31" fmla="*/ 187 h 187"/>
                <a:gd name="T32" fmla="*/ 240 w 240"/>
                <a:gd name="T33" fmla="*/ 187 h 187"/>
                <a:gd name="T34" fmla="*/ 240 w 240"/>
                <a:gd name="T35" fmla="*/ 16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187">
                  <a:moveTo>
                    <a:pt x="240" y="161"/>
                  </a:moveTo>
                  <a:lnTo>
                    <a:pt x="240" y="161"/>
                  </a:lnTo>
                  <a:lnTo>
                    <a:pt x="27" y="161"/>
                  </a:lnTo>
                  <a:lnTo>
                    <a:pt x="27" y="134"/>
                  </a:lnTo>
                  <a:lnTo>
                    <a:pt x="107" y="134"/>
                  </a:lnTo>
                  <a:lnTo>
                    <a:pt x="107" y="107"/>
                  </a:lnTo>
                  <a:lnTo>
                    <a:pt x="27" y="107"/>
                  </a:lnTo>
                  <a:lnTo>
                    <a:pt x="27" y="81"/>
                  </a:lnTo>
                  <a:lnTo>
                    <a:pt x="107" y="81"/>
                  </a:lnTo>
                  <a:lnTo>
                    <a:pt x="107" y="54"/>
                  </a:lnTo>
                  <a:lnTo>
                    <a:pt x="27" y="54"/>
                  </a:lnTo>
                  <a:lnTo>
                    <a:pt x="27" y="27"/>
                  </a:lnTo>
                  <a:lnTo>
                    <a:pt x="107" y="27"/>
                  </a:lnTo>
                  <a:lnTo>
                    <a:pt x="107" y="0"/>
                  </a:lnTo>
                  <a:lnTo>
                    <a:pt x="0" y="0"/>
                  </a:lnTo>
                  <a:lnTo>
                    <a:pt x="0" y="187"/>
                  </a:lnTo>
                  <a:lnTo>
                    <a:pt x="240" y="187"/>
                  </a:lnTo>
                  <a:lnTo>
                    <a:pt x="240" y="16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56">
              <a:extLst>
                <a:ext uri="{FF2B5EF4-FFF2-40B4-BE49-F238E27FC236}">
                  <a16:creationId xmlns:a16="http://schemas.microsoft.com/office/drawing/2014/main" id="{002D4362-9109-4B76-90BB-6F6A677FA6B6}"/>
                </a:ext>
              </a:extLst>
            </p:cNvPr>
            <p:cNvSpPr>
              <a:spLocks/>
            </p:cNvSpPr>
            <p:nvPr/>
          </p:nvSpPr>
          <p:spPr bwMode="auto">
            <a:xfrm>
              <a:off x="5115" y="2130"/>
              <a:ext cx="149" cy="16"/>
            </a:xfrm>
            <a:custGeom>
              <a:avLst/>
              <a:gdLst>
                <a:gd name="T0" fmla="*/ 240 w 240"/>
                <a:gd name="T1" fmla="*/ 0 h 26"/>
                <a:gd name="T2" fmla="*/ 240 w 240"/>
                <a:gd name="T3" fmla="*/ 0 h 26"/>
                <a:gd name="T4" fmla="*/ 0 w 240"/>
                <a:gd name="T5" fmla="*/ 0 h 26"/>
                <a:gd name="T6" fmla="*/ 0 w 240"/>
                <a:gd name="T7" fmla="*/ 26 h 26"/>
                <a:gd name="T8" fmla="*/ 240 w 240"/>
                <a:gd name="T9" fmla="*/ 26 h 26"/>
                <a:gd name="T10" fmla="*/ 240 w 240"/>
                <a:gd name="T11" fmla="*/ 0 h 26"/>
              </a:gdLst>
              <a:ahLst/>
              <a:cxnLst>
                <a:cxn ang="0">
                  <a:pos x="T0" y="T1"/>
                </a:cxn>
                <a:cxn ang="0">
                  <a:pos x="T2" y="T3"/>
                </a:cxn>
                <a:cxn ang="0">
                  <a:pos x="T4" y="T5"/>
                </a:cxn>
                <a:cxn ang="0">
                  <a:pos x="T6" y="T7"/>
                </a:cxn>
                <a:cxn ang="0">
                  <a:pos x="T8" y="T9"/>
                </a:cxn>
                <a:cxn ang="0">
                  <a:pos x="T10" y="T11"/>
                </a:cxn>
              </a:cxnLst>
              <a:rect l="0" t="0" r="r" b="b"/>
              <a:pathLst>
                <a:path w="240" h="26">
                  <a:moveTo>
                    <a:pt x="240" y="0"/>
                  </a:moveTo>
                  <a:lnTo>
                    <a:pt x="240" y="0"/>
                  </a:lnTo>
                  <a:lnTo>
                    <a:pt x="0" y="0"/>
                  </a:lnTo>
                  <a:lnTo>
                    <a:pt x="0" y="26"/>
                  </a:lnTo>
                  <a:lnTo>
                    <a:pt x="240" y="26"/>
                  </a:lnTo>
                  <a:lnTo>
                    <a:pt x="24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57">
              <a:extLst>
                <a:ext uri="{FF2B5EF4-FFF2-40B4-BE49-F238E27FC236}">
                  <a16:creationId xmlns:a16="http://schemas.microsoft.com/office/drawing/2014/main" id="{C1266D1D-73C5-4025-B1F6-0011202A9965}"/>
                </a:ext>
              </a:extLst>
            </p:cNvPr>
            <p:cNvSpPr>
              <a:spLocks/>
            </p:cNvSpPr>
            <p:nvPr/>
          </p:nvSpPr>
          <p:spPr bwMode="auto">
            <a:xfrm>
              <a:off x="5131" y="2212"/>
              <a:ext cx="117" cy="17"/>
            </a:xfrm>
            <a:custGeom>
              <a:avLst/>
              <a:gdLst>
                <a:gd name="T0" fmla="*/ 187 w 187"/>
                <a:gd name="T1" fmla="*/ 0 h 27"/>
                <a:gd name="T2" fmla="*/ 187 w 187"/>
                <a:gd name="T3" fmla="*/ 0 h 27"/>
                <a:gd name="T4" fmla="*/ 0 w 187"/>
                <a:gd name="T5" fmla="*/ 0 h 27"/>
                <a:gd name="T6" fmla="*/ 0 w 187"/>
                <a:gd name="T7" fmla="*/ 27 h 27"/>
                <a:gd name="T8" fmla="*/ 187 w 187"/>
                <a:gd name="T9" fmla="*/ 27 h 27"/>
                <a:gd name="T10" fmla="*/ 187 w 187"/>
                <a:gd name="T11" fmla="*/ 0 h 27"/>
              </a:gdLst>
              <a:ahLst/>
              <a:cxnLst>
                <a:cxn ang="0">
                  <a:pos x="T0" y="T1"/>
                </a:cxn>
                <a:cxn ang="0">
                  <a:pos x="T2" y="T3"/>
                </a:cxn>
                <a:cxn ang="0">
                  <a:pos x="T4" y="T5"/>
                </a:cxn>
                <a:cxn ang="0">
                  <a:pos x="T6" y="T7"/>
                </a:cxn>
                <a:cxn ang="0">
                  <a:pos x="T8" y="T9"/>
                </a:cxn>
                <a:cxn ang="0">
                  <a:pos x="T10" y="T11"/>
                </a:cxn>
              </a:cxnLst>
              <a:rect l="0" t="0" r="r" b="b"/>
              <a:pathLst>
                <a:path w="187" h="27">
                  <a:moveTo>
                    <a:pt x="187" y="0"/>
                  </a:moveTo>
                  <a:lnTo>
                    <a:pt x="187" y="0"/>
                  </a:lnTo>
                  <a:lnTo>
                    <a:pt x="0" y="0"/>
                  </a:lnTo>
                  <a:lnTo>
                    <a:pt x="0" y="27"/>
                  </a:lnTo>
                  <a:lnTo>
                    <a:pt x="187" y="27"/>
                  </a:lnTo>
                  <a:lnTo>
                    <a:pt x="187"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158">
              <a:extLst>
                <a:ext uri="{FF2B5EF4-FFF2-40B4-BE49-F238E27FC236}">
                  <a16:creationId xmlns:a16="http://schemas.microsoft.com/office/drawing/2014/main" id="{CC41EC93-DF16-4205-B69C-665BC3F4E26A}"/>
                </a:ext>
              </a:extLst>
            </p:cNvPr>
            <p:cNvSpPr>
              <a:spLocks/>
            </p:cNvSpPr>
            <p:nvPr/>
          </p:nvSpPr>
          <p:spPr bwMode="auto">
            <a:xfrm>
              <a:off x="5049" y="2212"/>
              <a:ext cx="50" cy="17"/>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6" name="Freeform 220">
            <a:extLst>
              <a:ext uri="{FF2B5EF4-FFF2-40B4-BE49-F238E27FC236}">
                <a16:creationId xmlns:a16="http://schemas.microsoft.com/office/drawing/2014/main" id="{7F3C0C30-2DD6-4F21-A8B1-16FAA550460E}"/>
              </a:ext>
            </a:extLst>
          </p:cNvPr>
          <p:cNvSpPr/>
          <p:nvPr/>
        </p:nvSpPr>
        <p:spPr bwMode="auto">
          <a:xfrm>
            <a:off x="10499848" y="4763181"/>
            <a:ext cx="298162" cy="29816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163">
            <a:extLst>
              <a:ext uri="{FF2B5EF4-FFF2-40B4-BE49-F238E27FC236}">
                <a16:creationId xmlns:a16="http://schemas.microsoft.com/office/drawing/2014/main" id="{DF723443-3228-4099-AE0F-FF2949DC1D5E}"/>
              </a:ext>
            </a:extLst>
          </p:cNvPr>
          <p:cNvSpPr/>
          <p:nvPr/>
        </p:nvSpPr>
        <p:spPr bwMode="auto">
          <a:xfrm>
            <a:off x="377047" y="4818832"/>
            <a:ext cx="281084" cy="242996"/>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C96A2C8B-7F07-4522-A0AC-D2CA5886B09D}"/>
              </a:ext>
            </a:extLst>
          </p:cNvPr>
          <p:cNvGrpSpPr/>
          <p:nvPr/>
        </p:nvGrpSpPr>
        <p:grpSpPr>
          <a:xfrm>
            <a:off x="533016" y="3642744"/>
            <a:ext cx="572344" cy="504280"/>
            <a:chOff x="3222580" y="2764240"/>
            <a:chExt cx="440571" cy="388178"/>
          </a:xfrm>
        </p:grpSpPr>
        <p:grpSp>
          <p:nvGrpSpPr>
            <p:cNvPr id="109" name="Group 99">
              <a:extLst>
                <a:ext uri="{FF2B5EF4-FFF2-40B4-BE49-F238E27FC236}">
                  <a16:creationId xmlns:a16="http://schemas.microsoft.com/office/drawing/2014/main" id="{1AA83982-D6B9-49CB-927F-5F3E6C4F3EF3}"/>
                </a:ext>
              </a:extLst>
            </p:cNvPr>
            <p:cNvGrpSpPr>
              <a:grpSpLocks noChangeAspect="1"/>
            </p:cNvGrpSpPr>
            <p:nvPr/>
          </p:nvGrpSpPr>
          <p:grpSpPr bwMode="auto">
            <a:xfrm>
              <a:off x="3369737" y="2764240"/>
              <a:ext cx="293414" cy="388178"/>
              <a:chOff x="1639" y="1496"/>
              <a:chExt cx="161" cy="213"/>
            </a:xfrm>
          </p:grpSpPr>
          <p:sp>
            <p:nvSpPr>
              <p:cNvPr id="126" name="Freeform 101">
                <a:extLst>
                  <a:ext uri="{FF2B5EF4-FFF2-40B4-BE49-F238E27FC236}">
                    <a16:creationId xmlns:a16="http://schemas.microsoft.com/office/drawing/2014/main" id="{62D144F7-A250-4C21-9916-645E4F92E65E}"/>
                  </a:ext>
                </a:extLst>
              </p:cNvPr>
              <p:cNvSpPr>
                <a:spLocks/>
              </p:cNvSpPr>
              <p:nvPr/>
            </p:nvSpPr>
            <p:spPr bwMode="auto">
              <a:xfrm>
                <a:off x="1639" y="1496"/>
                <a:ext cx="161"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102">
                <a:extLst>
                  <a:ext uri="{FF2B5EF4-FFF2-40B4-BE49-F238E27FC236}">
                    <a16:creationId xmlns:a16="http://schemas.microsoft.com/office/drawing/2014/main" id="{AE954EB0-19B4-451B-9700-BCD784E8A966}"/>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0FD4B1A2-95DB-47A1-AE32-7ABABA45F242}"/>
                </a:ext>
              </a:extLst>
            </p:cNvPr>
            <p:cNvGrpSpPr/>
            <p:nvPr/>
          </p:nvGrpSpPr>
          <p:grpSpPr>
            <a:xfrm>
              <a:off x="3426059" y="2865024"/>
              <a:ext cx="195075" cy="187979"/>
              <a:chOff x="3233494" y="2606972"/>
              <a:chExt cx="600547" cy="296509"/>
            </a:xfrm>
          </p:grpSpPr>
          <p:cxnSp>
            <p:nvCxnSpPr>
              <p:cNvPr id="119" name="Straight Connector 118">
                <a:extLst>
                  <a:ext uri="{FF2B5EF4-FFF2-40B4-BE49-F238E27FC236}">
                    <a16:creationId xmlns:a16="http://schemas.microsoft.com/office/drawing/2014/main" id="{4D9D9842-9001-4153-9EDE-6CEEA07A0CA9}"/>
                  </a:ext>
                </a:extLst>
              </p:cNvPr>
              <p:cNvCxnSpPr/>
              <p:nvPr/>
            </p:nvCxnSpPr>
            <p:spPr>
              <a:xfrm>
                <a:off x="3233494" y="2606972"/>
                <a:ext cx="76680" cy="0"/>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956B4EE4-F319-4D7F-AF69-E1D703A9A762}"/>
                  </a:ext>
                </a:extLst>
              </p:cNvPr>
              <p:cNvGrpSpPr/>
              <p:nvPr/>
            </p:nvGrpSpPr>
            <p:grpSpPr>
              <a:xfrm>
                <a:off x="3233494" y="2755226"/>
                <a:ext cx="600547" cy="0"/>
                <a:chOff x="3233494" y="2606971"/>
                <a:chExt cx="600547" cy="0"/>
              </a:xfrm>
            </p:grpSpPr>
            <p:cxnSp>
              <p:nvCxnSpPr>
                <p:cNvPr id="124" name="Straight Connector 123">
                  <a:extLst>
                    <a:ext uri="{FF2B5EF4-FFF2-40B4-BE49-F238E27FC236}">
                      <a16:creationId xmlns:a16="http://schemas.microsoft.com/office/drawing/2014/main" id="{300EDF2C-DF47-4536-B0C6-CF56184B3C06}"/>
                    </a:ext>
                  </a:extLst>
                </p:cNvPr>
                <p:cNvCxnSpPr/>
                <p:nvPr/>
              </p:nvCxnSpPr>
              <p:spPr>
                <a:xfrm>
                  <a:off x="3233494" y="2606971"/>
                  <a:ext cx="76680" cy="0"/>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B588E57-5852-4F7D-A89B-175F1A662D08}"/>
                    </a:ext>
                  </a:extLst>
                </p:cNvPr>
                <p:cNvCxnSpPr>
                  <a:cxnSpLocks/>
                </p:cNvCxnSpPr>
                <p:nvPr/>
              </p:nvCxnSpPr>
              <p:spPr>
                <a:xfrm>
                  <a:off x="3427180" y="2606971"/>
                  <a:ext cx="406861" cy="0"/>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072332C8-2467-43BB-A413-FA090A7C8D50}"/>
                  </a:ext>
                </a:extLst>
              </p:cNvPr>
              <p:cNvGrpSpPr/>
              <p:nvPr/>
            </p:nvGrpSpPr>
            <p:grpSpPr>
              <a:xfrm>
                <a:off x="3233494" y="2903481"/>
                <a:ext cx="600544" cy="0"/>
                <a:chOff x="3233494" y="2606971"/>
                <a:chExt cx="600544" cy="0"/>
              </a:xfrm>
            </p:grpSpPr>
            <p:cxnSp>
              <p:nvCxnSpPr>
                <p:cNvPr id="122" name="Straight Connector 121">
                  <a:extLst>
                    <a:ext uri="{FF2B5EF4-FFF2-40B4-BE49-F238E27FC236}">
                      <a16:creationId xmlns:a16="http://schemas.microsoft.com/office/drawing/2014/main" id="{F16F11F1-11C0-44E5-8074-CD058F46C7FC}"/>
                    </a:ext>
                  </a:extLst>
                </p:cNvPr>
                <p:cNvCxnSpPr/>
                <p:nvPr/>
              </p:nvCxnSpPr>
              <p:spPr>
                <a:xfrm>
                  <a:off x="3233494" y="2606971"/>
                  <a:ext cx="76680" cy="0"/>
                </a:xfrm>
                <a:prstGeom prst="line">
                  <a:avLst/>
                </a:prstGeom>
                <a:ln w="158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FC21EBD-432A-4CEC-9417-3CCBB66D4B4F}"/>
                    </a:ext>
                  </a:extLst>
                </p:cNvPr>
                <p:cNvCxnSpPr>
                  <a:cxnSpLocks/>
                </p:cNvCxnSpPr>
                <p:nvPr/>
              </p:nvCxnSpPr>
              <p:spPr>
                <a:xfrm>
                  <a:off x="3427177" y="2606971"/>
                  <a:ext cx="406861" cy="0"/>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8B1336E7-B4CA-4224-8BBA-7908FAFE1FB2}"/>
                </a:ext>
              </a:extLst>
            </p:cNvPr>
            <p:cNvGrpSpPr/>
            <p:nvPr/>
          </p:nvGrpSpPr>
          <p:grpSpPr>
            <a:xfrm flipH="1">
              <a:off x="3222580" y="2794457"/>
              <a:ext cx="213765" cy="214533"/>
              <a:chOff x="1964863" y="2025270"/>
              <a:chExt cx="331809" cy="333001"/>
            </a:xfrm>
          </p:grpSpPr>
          <p:sp>
            <p:nvSpPr>
              <p:cNvPr id="112" name="Freeform: Shape 111">
                <a:extLst>
                  <a:ext uri="{FF2B5EF4-FFF2-40B4-BE49-F238E27FC236}">
                    <a16:creationId xmlns:a16="http://schemas.microsoft.com/office/drawing/2014/main" id="{86DA8B35-E3B8-435D-B541-AF3B8D971427}"/>
                  </a:ext>
                </a:extLst>
              </p:cNvPr>
              <p:cNvSpPr/>
              <p:nvPr/>
            </p:nvSpPr>
            <p:spPr bwMode="auto">
              <a:xfrm>
                <a:off x="1964863" y="2067985"/>
                <a:ext cx="285759" cy="290286"/>
              </a:xfrm>
              <a:custGeom>
                <a:avLst/>
                <a:gdLst>
                  <a:gd name="connsiteX0" fmla="*/ 216619 w 285759"/>
                  <a:gd name="connsiteY0" fmla="*/ 0 h 290286"/>
                  <a:gd name="connsiteX1" fmla="*/ 264051 w 285759"/>
                  <a:gd name="connsiteY1" fmla="*/ 0 h 290286"/>
                  <a:gd name="connsiteX2" fmla="*/ 54408 w 285759"/>
                  <a:gd name="connsiteY2" fmla="*/ 209643 h 290286"/>
                  <a:gd name="connsiteX3" fmla="*/ 45663 w 285759"/>
                  <a:gd name="connsiteY3" fmla="*/ 244623 h 290286"/>
                  <a:gd name="connsiteX4" fmla="*/ 80643 w 285759"/>
                  <a:gd name="connsiteY4" fmla="*/ 235878 h 290286"/>
                  <a:gd name="connsiteX5" fmla="*/ 285759 w 285759"/>
                  <a:gd name="connsiteY5" fmla="*/ 30763 h 290286"/>
                  <a:gd name="connsiteX6" fmla="*/ 285759 w 285759"/>
                  <a:gd name="connsiteY6" fmla="*/ 78194 h 290286"/>
                  <a:gd name="connsiteX7" fmla="*/ 97391 w 285759"/>
                  <a:gd name="connsiteY7" fmla="*/ 266563 h 290286"/>
                  <a:gd name="connsiteX8" fmla="*/ 0 w 285759"/>
                  <a:gd name="connsiteY8" fmla="*/ 290286 h 290286"/>
                  <a:gd name="connsiteX9" fmla="*/ 23723 w 285759"/>
                  <a:gd name="connsiteY9" fmla="*/ 192896 h 290286"/>
                  <a:gd name="connsiteX10" fmla="*/ 216619 w 285759"/>
                  <a:gd name="connsiteY10" fmla="*/ 0 h 29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9" h="290286">
                    <a:moveTo>
                      <a:pt x="216619" y="0"/>
                    </a:moveTo>
                    <a:lnTo>
                      <a:pt x="264051" y="0"/>
                    </a:lnTo>
                    <a:lnTo>
                      <a:pt x="54408" y="209643"/>
                    </a:lnTo>
                    <a:lnTo>
                      <a:pt x="45663" y="244623"/>
                    </a:lnTo>
                    <a:lnTo>
                      <a:pt x="80643" y="235878"/>
                    </a:lnTo>
                    <a:lnTo>
                      <a:pt x="285759" y="30763"/>
                    </a:lnTo>
                    <a:lnTo>
                      <a:pt x="285759" y="78194"/>
                    </a:lnTo>
                    <a:lnTo>
                      <a:pt x="97391" y="266563"/>
                    </a:lnTo>
                    <a:lnTo>
                      <a:pt x="0" y="290286"/>
                    </a:lnTo>
                    <a:lnTo>
                      <a:pt x="23723" y="192896"/>
                    </a:lnTo>
                    <a:lnTo>
                      <a:pt x="21661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320">
                <a:extLst>
                  <a:ext uri="{FF2B5EF4-FFF2-40B4-BE49-F238E27FC236}">
                    <a16:creationId xmlns:a16="http://schemas.microsoft.com/office/drawing/2014/main" id="{B117BC0F-FAFA-4DB2-B444-3F7591041259}"/>
                  </a:ext>
                </a:extLst>
              </p:cNvPr>
              <p:cNvSpPr>
                <a:spLocks/>
              </p:cNvSpPr>
              <p:nvPr/>
            </p:nvSpPr>
            <p:spPr bwMode="auto">
              <a:xfrm>
                <a:off x="2009334" y="2025270"/>
                <a:ext cx="287338" cy="287338"/>
              </a:xfrm>
              <a:custGeom>
                <a:avLst/>
                <a:gdLst>
                  <a:gd name="T0" fmla="*/ 28 w 230"/>
                  <a:gd name="T1" fmla="*/ 223 h 230"/>
                  <a:gd name="T2" fmla="*/ 28 w 230"/>
                  <a:gd name="T3" fmla="*/ 223 h 230"/>
                  <a:gd name="T4" fmla="*/ 225 w 230"/>
                  <a:gd name="T5" fmla="*/ 26 h 230"/>
                  <a:gd name="T6" fmla="*/ 230 w 230"/>
                  <a:gd name="T7" fmla="*/ 15 h 230"/>
                  <a:gd name="T8" fmla="*/ 225 w 230"/>
                  <a:gd name="T9" fmla="*/ 5 h 230"/>
                  <a:gd name="T10" fmla="*/ 215 w 230"/>
                  <a:gd name="T11" fmla="*/ 0 h 230"/>
                  <a:gd name="T12" fmla="*/ 204 w 230"/>
                  <a:gd name="T13" fmla="*/ 5 h 230"/>
                  <a:gd name="T14" fmla="*/ 7 w 230"/>
                  <a:gd name="T15" fmla="*/ 202 h 230"/>
                  <a:gd name="T16" fmla="*/ 0 w 230"/>
                  <a:gd name="T17" fmla="*/ 230 h 230"/>
                  <a:gd name="T18" fmla="*/ 28 w 230"/>
                  <a:gd name="T19" fmla="*/ 22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28" y="223"/>
                    </a:moveTo>
                    <a:lnTo>
                      <a:pt x="28" y="223"/>
                    </a:lnTo>
                    <a:lnTo>
                      <a:pt x="225" y="26"/>
                    </a:lnTo>
                    <a:cubicBezTo>
                      <a:pt x="228" y="23"/>
                      <a:pt x="230" y="20"/>
                      <a:pt x="230" y="15"/>
                    </a:cubicBezTo>
                    <a:cubicBezTo>
                      <a:pt x="230" y="11"/>
                      <a:pt x="228" y="8"/>
                      <a:pt x="225" y="5"/>
                    </a:cubicBezTo>
                    <a:cubicBezTo>
                      <a:pt x="222" y="2"/>
                      <a:pt x="219" y="0"/>
                      <a:pt x="215" y="0"/>
                    </a:cubicBezTo>
                    <a:cubicBezTo>
                      <a:pt x="210" y="0"/>
                      <a:pt x="207" y="2"/>
                      <a:pt x="204" y="5"/>
                    </a:cubicBezTo>
                    <a:lnTo>
                      <a:pt x="7" y="202"/>
                    </a:lnTo>
                    <a:lnTo>
                      <a:pt x="0" y="230"/>
                    </a:lnTo>
                    <a:lnTo>
                      <a:pt x="28" y="22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49" name="Right Bracket 148">
            <a:extLst>
              <a:ext uri="{FF2B5EF4-FFF2-40B4-BE49-F238E27FC236}">
                <a16:creationId xmlns:a16="http://schemas.microsoft.com/office/drawing/2014/main" id="{06CB258A-CF75-4C8E-B97B-9864E81DC75D}"/>
              </a:ext>
            </a:extLst>
          </p:cNvPr>
          <p:cNvSpPr/>
          <p:nvPr/>
        </p:nvSpPr>
        <p:spPr>
          <a:xfrm>
            <a:off x="1444315" y="2684046"/>
            <a:ext cx="45719" cy="1896164"/>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TextBox 149">
            <a:extLst>
              <a:ext uri="{FF2B5EF4-FFF2-40B4-BE49-F238E27FC236}">
                <a16:creationId xmlns:a16="http://schemas.microsoft.com/office/drawing/2014/main" id="{C24F5FBF-7BB8-44BE-8410-910706F16B21}"/>
              </a:ext>
            </a:extLst>
          </p:cNvPr>
          <p:cNvSpPr txBox="1"/>
          <p:nvPr/>
        </p:nvSpPr>
        <p:spPr>
          <a:xfrm>
            <a:off x="465595" y="3267830"/>
            <a:ext cx="968401"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Images</a:t>
            </a:r>
          </a:p>
        </p:txBody>
      </p:sp>
      <p:grpSp>
        <p:nvGrpSpPr>
          <p:cNvPr id="151" name="Group 92">
            <a:extLst>
              <a:ext uri="{FF2B5EF4-FFF2-40B4-BE49-F238E27FC236}">
                <a16:creationId xmlns:a16="http://schemas.microsoft.com/office/drawing/2014/main" id="{D5CE889F-254E-4F4F-A93A-7F9E76E275A7}"/>
              </a:ext>
            </a:extLst>
          </p:cNvPr>
          <p:cNvGrpSpPr>
            <a:grpSpLocks noChangeAspect="1"/>
          </p:cNvGrpSpPr>
          <p:nvPr/>
        </p:nvGrpSpPr>
        <p:grpSpPr bwMode="auto">
          <a:xfrm>
            <a:off x="739177" y="2781388"/>
            <a:ext cx="421236" cy="306848"/>
            <a:chOff x="2424" y="1489"/>
            <a:chExt cx="232" cy="169"/>
          </a:xfrm>
        </p:grpSpPr>
        <p:sp>
          <p:nvSpPr>
            <p:cNvPr id="152" name="Freeform 93">
              <a:extLst>
                <a:ext uri="{FF2B5EF4-FFF2-40B4-BE49-F238E27FC236}">
                  <a16:creationId xmlns:a16="http://schemas.microsoft.com/office/drawing/2014/main" id="{4937666E-EB0C-455B-860D-C8AEF1C12A3B}"/>
                </a:ext>
              </a:extLst>
            </p:cNvPr>
            <p:cNvSpPr>
              <a:spLocks noEditPoints="1"/>
            </p:cNvSpPr>
            <p:nvPr/>
          </p:nvSpPr>
          <p:spPr bwMode="auto">
            <a:xfrm>
              <a:off x="2424" y="1489"/>
              <a:ext cx="232" cy="138"/>
            </a:xfrm>
            <a:custGeom>
              <a:avLst/>
              <a:gdLst>
                <a:gd name="T0" fmla="*/ 326 w 374"/>
                <a:gd name="T1" fmla="*/ 92 h 221"/>
                <a:gd name="T2" fmla="*/ 326 w 374"/>
                <a:gd name="T3" fmla="*/ 92 h 221"/>
                <a:gd name="T4" fmla="*/ 307 w 374"/>
                <a:gd name="T5" fmla="*/ 100 h 221"/>
                <a:gd name="T6" fmla="*/ 288 w 374"/>
                <a:gd name="T7" fmla="*/ 92 h 221"/>
                <a:gd name="T8" fmla="*/ 280 w 374"/>
                <a:gd name="T9" fmla="*/ 73 h 221"/>
                <a:gd name="T10" fmla="*/ 288 w 374"/>
                <a:gd name="T11" fmla="*/ 54 h 221"/>
                <a:gd name="T12" fmla="*/ 307 w 374"/>
                <a:gd name="T13" fmla="*/ 46 h 221"/>
                <a:gd name="T14" fmla="*/ 326 w 374"/>
                <a:gd name="T15" fmla="*/ 54 h 221"/>
                <a:gd name="T16" fmla="*/ 334 w 374"/>
                <a:gd name="T17" fmla="*/ 73 h 221"/>
                <a:gd name="T18" fmla="*/ 326 w 374"/>
                <a:gd name="T19" fmla="*/ 92 h 221"/>
                <a:gd name="T20" fmla="*/ 374 w 374"/>
                <a:gd name="T21" fmla="*/ 0 h 221"/>
                <a:gd name="T22" fmla="*/ 374 w 374"/>
                <a:gd name="T23" fmla="*/ 0 h 221"/>
                <a:gd name="T24" fmla="*/ 0 w 374"/>
                <a:gd name="T25" fmla="*/ 0 h 221"/>
                <a:gd name="T26" fmla="*/ 0 w 374"/>
                <a:gd name="T27" fmla="*/ 141 h 221"/>
                <a:gd name="T28" fmla="*/ 94 w 374"/>
                <a:gd name="T29" fmla="*/ 48 h 221"/>
                <a:gd name="T30" fmla="*/ 227 w 374"/>
                <a:gd name="T31" fmla="*/ 181 h 221"/>
                <a:gd name="T32" fmla="*/ 280 w 374"/>
                <a:gd name="T33" fmla="*/ 128 h 221"/>
                <a:gd name="T34" fmla="*/ 374 w 374"/>
                <a:gd name="T35" fmla="*/ 221 h 221"/>
                <a:gd name="T36" fmla="*/ 374 w 374"/>
                <a:gd name="T3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4" h="221">
                  <a:moveTo>
                    <a:pt x="326" y="92"/>
                  </a:moveTo>
                  <a:lnTo>
                    <a:pt x="326" y="92"/>
                  </a:lnTo>
                  <a:cubicBezTo>
                    <a:pt x="320" y="97"/>
                    <a:pt x="314" y="100"/>
                    <a:pt x="307" y="100"/>
                  </a:cubicBezTo>
                  <a:cubicBezTo>
                    <a:pt x="300" y="100"/>
                    <a:pt x="293" y="97"/>
                    <a:pt x="288" y="92"/>
                  </a:cubicBezTo>
                  <a:cubicBezTo>
                    <a:pt x="283" y="86"/>
                    <a:pt x="280" y="80"/>
                    <a:pt x="280" y="73"/>
                  </a:cubicBezTo>
                  <a:cubicBezTo>
                    <a:pt x="280" y="66"/>
                    <a:pt x="283" y="59"/>
                    <a:pt x="288" y="54"/>
                  </a:cubicBezTo>
                  <a:cubicBezTo>
                    <a:pt x="293" y="49"/>
                    <a:pt x="300" y="46"/>
                    <a:pt x="307" y="46"/>
                  </a:cubicBezTo>
                  <a:cubicBezTo>
                    <a:pt x="314" y="46"/>
                    <a:pt x="320" y="49"/>
                    <a:pt x="326" y="54"/>
                  </a:cubicBezTo>
                  <a:cubicBezTo>
                    <a:pt x="331" y="59"/>
                    <a:pt x="334" y="66"/>
                    <a:pt x="334" y="73"/>
                  </a:cubicBezTo>
                  <a:cubicBezTo>
                    <a:pt x="334" y="80"/>
                    <a:pt x="331" y="86"/>
                    <a:pt x="326" y="92"/>
                  </a:cubicBezTo>
                  <a:close/>
                  <a:moveTo>
                    <a:pt x="374" y="0"/>
                  </a:moveTo>
                  <a:lnTo>
                    <a:pt x="374" y="0"/>
                  </a:lnTo>
                  <a:lnTo>
                    <a:pt x="0" y="0"/>
                  </a:lnTo>
                  <a:lnTo>
                    <a:pt x="0" y="141"/>
                  </a:lnTo>
                  <a:lnTo>
                    <a:pt x="94" y="48"/>
                  </a:lnTo>
                  <a:lnTo>
                    <a:pt x="227" y="181"/>
                  </a:lnTo>
                  <a:lnTo>
                    <a:pt x="280" y="128"/>
                  </a:lnTo>
                  <a:lnTo>
                    <a:pt x="374" y="221"/>
                  </a:lnTo>
                  <a:lnTo>
                    <a:pt x="37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94">
              <a:extLst>
                <a:ext uri="{FF2B5EF4-FFF2-40B4-BE49-F238E27FC236}">
                  <a16:creationId xmlns:a16="http://schemas.microsoft.com/office/drawing/2014/main" id="{48463100-673F-45F9-A534-14C95355C1E8}"/>
                </a:ext>
              </a:extLst>
            </p:cNvPr>
            <p:cNvSpPr>
              <a:spLocks/>
            </p:cNvSpPr>
            <p:nvPr/>
          </p:nvSpPr>
          <p:spPr bwMode="auto">
            <a:xfrm>
              <a:off x="2424" y="1545"/>
              <a:ext cx="171" cy="113"/>
            </a:xfrm>
            <a:custGeom>
              <a:avLst/>
              <a:gdLst>
                <a:gd name="T0" fmla="*/ 0 w 275"/>
                <a:gd name="T1" fmla="*/ 182 h 182"/>
                <a:gd name="T2" fmla="*/ 0 w 275"/>
                <a:gd name="T3" fmla="*/ 182 h 182"/>
                <a:gd name="T4" fmla="*/ 275 w 275"/>
                <a:gd name="T5" fmla="*/ 182 h 182"/>
                <a:gd name="T6" fmla="*/ 93 w 275"/>
                <a:gd name="T7" fmla="*/ 0 h 182"/>
                <a:gd name="T8" fmla="*/ 0 w 275"/>
                <a:gd name="T9" fmla="*/ 94 h 182"/>
                <a:gd name="T10" fmla="*/ 0 w 275"/>
                <a:gd name="T11" fmla="*/ 182 h 182"/>
              </a:gdLst>
              <a:ahLst/>
              <a:cxnLst>
                <a:cxn ang="0">
                  <a:pos x="T0" y="T1"/>
                </a:cxn>
                <a:cxn ang="0">
                  <a:pos x="T2" y="T3"/>
                </a:cxn>
                <a:cxn ang="0">
                  <a:pos x="T4" y="T5"/>
                </a:cxn>
                <a:cxn ang="0">
                  <a:pos x="T6" y="T7"/>
                </a:cxn>
                <a:cxn ang="0">
                  <a:pos x="T8" y="T9"/>
                </a:cxn>
                <a:cxn ang="0">
                  <a:pos x="T10" y="T11"/>
                </a:cxn>
              </a:cxnLst>
              <a:rect l="0" t="0" r="r" b="b"/>
              <a:pathLst>
                <a:path w="275" h="182">
                  <a:moveTo>
                    <a:pt x="0" y="182"/>
                  </a:moveTo>
                  <a:lnTo>
                    <a:pt x="0" y="182"/>
                  </a:lnTo>
                  <a:lnTo>
                    <a:pt x="275" y="182"/>
                  </a:lnTo>
                  <a:lnTo>
                    <a:pt x="93" y="0"/>
                  </a:lnTo>
                  <a:lnTo>
                    <a:pt x="0" y="94"/>
                  </a:lnTo>
                  <a:lnTo>
                    <a:pt x="0" y="182"/>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Freeform 95">
              <a:extLst>
                <a:ext uri="{FF2B5EF4-FFF2-40B4-BE49-F238E27FC236}">
                  <a16:creationId xmlns:a16="http://schemas.microsoft.com/office/drawing/2014/main" id="{3F529C8D-42EA-4DCE-A075-0B3BC024BEBF}"/>
                </a:ext>
              </a:extLst>
            </p:cNvPr>
            <p:cNvSpPr>
              <a:spLocks/>
            </p:cNvSpPr>
            <p:nvPr/>
          </p:nvSpPr>
          <p:spPr bwMode="auto">
            <a:xfrm>
              <a:off x="2577" y="1594"/>
              <a:ext cx="79" cy="64"/>
            </a:xfrm>
            <a:custGeom>
              <a:avLst/>
              <a:gdLst>
                <a:gd name="T0" fmla="*/ 127 w 127"/>
                <a:gd name="T1" fmla="*/ 94 h 102"/>
                <a:gd name="T2" fmla="*/ 127 w 127"/>
                <a:gd name="T3" fmla="*/ 94 h 102"/>
                <a:gd name="T4" fmla="*/ 34 w 127"/>
                <a:gd name="T5" fmla="*/ 0 h 102"/>
                <a:gd name="T6" fmla="*/ 0 w 127"/>
                <a:gd name="T7" fmla="*/ 35 h 102"/>
                <a:gd name="T8" fmla="*/ 66 w 127"/>
                <a:gd name="T9" fmla="*/ 102 h 102"/>
                <a:gd name="T10" fmla="*/ 127 w 127"/>
                <a:gd name="T11" fmla="*/ 102 h 102"/>
                <a:gd name="T12" fmla="*/ 127 w 127"/>
                <a:gd name="T13" fmla="*/ 94 h 102"/>
              </a:gdLst>
              <a:ahLst/>
              <a:cxnLst>
                <a:cxn ang="0">
                  <a:pos x="T0" y="T1"/>
                </a:cxn>
                <a:cxn ang="0">
                  <a:pos x="T2" y="T3"/>
                </a:cxn>
                <a:cxn ang="0">
                  <a:pos x="T4" y="T5"/>
                </a:cxn>
                <a:cxn ang="0">
                  <a:pos x="T6" y="T7"/>
                </a:cxn>
                <a:cxn ang="0">
                  <a:pos x="T8" y="T9"/>
                </a:cxn>
                <a:cxn ang="0">
                  <a:pos x="T10" y="T11"/>
                </a:cxn>
                <a:cxn ang="0">
                  <a:pos x="T12" y="T13"/>
                </a:cxn>
              </a:cxnLst>
              <a:rect l="0" t="0" r="r" b="b"/>
              <a:pathLst>
                <a:path w="127" h="102">
                  <a:moveTo>
                    <a:pt x="127" y="94"/>
                  </a:moveTo>
                  <a:lnTo>
                    <a:pt x="127" y="94"/>
                  </a:lnTo>
                  <a:lnTo>
                    <a:pt x="34" y="0"/>
                  </a:lnTo>
                  <a:lnTo>
                    <a:pt x="0" y="35"/>
                  </a:lnTo>
                  <a:lnTo>
                    <a:pt x="66" y="102"/>
                  </a:lnTo>
                  <a:lnTo>
                    <a:pt x="127" y="102"/>
                  </a:lnTo>
                  <a:lnTo>
                    <a:pt x="127" y="94"/>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96">
              <a:extLst>
                <a:ext uri="{FF2B5EF4-FFF2-40B4-BE49-F238E27FC236}">
                  <a16:creationId xmlns:a16="http://schemas.microsoft.com/office/drawing/2014/main" id="{7DA942D6-183C-4F77-9FC4-A51AE1A053C9}"/>
                </a:ext>
              </a:extLst>
            </p:cNvPr>
            <p:cNvSpPr>
              <a:spLocks/>
            </p:cNvSpPr>
            <p:nvPr/>
          </p:nvSpPr>
          <p:spPr bwMode="auto">
            <a:xfrm>
              <a:off x="2598" y="1518"/>
              <a:ext cx="33" cy="33"/>
            </a:xfrm>
            <a:custGeom>
              <a:avLst/>
              <a:gdLst>
                <a:gd name="T0" fmla="*/ 27 w 53"/>
                <a:gd name="T1" fmla="*/ 0 h 54"/>
                <a:gd name="T2" fmla="*/ 27 w 53"/>
                <a:gd name="T3" fmla="*/ 0 h 54"/>
                <a:gd name="T4" fmla="*/ 8 w 53"/>
                <a:gd name="T5" fmla="*/ 8 h 54"/>
                <a:gd name="T6" fmla="*/ 0 w 53"/>
                <a:gd name="T7" fmla="*/ 27 h 54"/>
                <a:gd name="T8" fmla="*/ 8 w 53"/>
                <a:gd name="T9" fmla="*/ 46 h 54"/>
                <a:gd name="T10" fmla="*/ 27 w 53"/>
                <a:gd name="T11" fmla="*/ 54 h 54"/>
                <a:gd name="T12" fmla="*/ 46 w 53"/>
                <a:gd name="T13" fmla="*/ 46 h 54"/>
                <a:gd name="T14" fmla="*/ 53 w 53"/>
                <a:gd name="T15" fmla="*/ 27 h 54"/>
                <a:gd name="T16" fmla="*/ 46 w 53"/>
                <a:gd name="T17" fmla="*/ 8 h 54"/>
                <a:gd name="T18" fmla="*/ 27 w 5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7" y="0"/>
                  </a:moveTo>
                  <a:lnTo>
                    <a:pt x="27" y="0"/>
                  </a:lnTo>
                  <a:cubicBezTo>
                    <a:pt x="20" y="0"/>
                    <a:pt x="13" y="3"/>
                    <a:pt x="8" y="8"/>
                  </a:cubicBezTo>
                  <a:cubicBezTo>
                    <a:pt x="3" y="13"/>
                    <a:pt x="0" y="20"/>
                    <a:pt x="0" y="27"/>
                  </a:cubicBezTo>
                  <a:cubicBezTo>
                    <a:pt x="0" y="34"/>
                    <a:pt x="3" y="40"/>
                    <a:pt x="8" y="46"/>
                  </a:cubicBezTo>
                  <a:cubicBezTo>
                    <a:pt x="13" y="51"/>
                    <a:pt x="20" y="54"/>
                    <a:pt x="27" y="54"/>
                  </a:cubicBezTo>
                  <a:cubicBezTo>
                    <a:pt x="34" y="54"/>
                    <a:pt x="40" y="51"/>
                    <a:pt x="46" y="46"/>
                  </a:cubicBezTo>
                  <a:cubicBezTo>
                    <a:pt x="51" y="40"/>
                    <a:pt x="53" y="34"/>
                    <a:pt x="53" y="27"/>
                  </a:cubicBezTo>
                  <a:cubicBezTo>
                    <a:pt x="53" y="20"/>
                    <a:pt x="51" y="13"/>
                    <a:pt x="46" y="8"/>
                  </a:cubicBezTo>
                  <a:cubicBezTo>
                    <a:pt x="40" y="3"/>
                    <a:pt x="34" y="0"/>
                    <a:pt x="27"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158305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4"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90030A-1EA2-A547-B7C8-813AB5B0D954}"/>
              </a:ext>
            </a:extLst>
          </p:cNvPr>
          <p:cNvSpPr/>
          <p:nvPr/>
        </p:nvSpPr>
        <p:spPr bwMode="auto">
          <a:xfrm>
            <a:off x="1432560" y="2003729"/>
            <a:ext cx="9326880" cy="3029447"/>
          </a:xfrm>
          <a:prstGeom prst="rect">
            <a:avLst/>
          </a:prstGeom>
          <a:noFill/>
          <a:ln>
            <a:solidFill>
              <a:srgbClr val="4FE6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9C4D01C0-462E-F94F-B11A-279F7CA7D21B}"/>
              </a:ext>
            </a:extLst>
          </p:cNvPr>
          <p:cNvSpPr/>
          <p:nvPr/>
        </p:nvSpPr>
        <p:spPr bwMode="auto">
          <a:xfrm>
            <a:off x="5459896" y="4707172"/>
            <a:ext cx="1272209" cy="1097280"/>
          </a:xfrm>
          <a:prstGeom prst="rect">
            <a:avLst/>
          </a:prstGeom>
          <a:solidFill>
            <a:srgbClr val="191A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42621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The Azure Search Difference</a:t>
            </a:r>
          </a:p>
        </p:txBody>
      </p:sp>
      <p:sp>
        <p:nvSpPr>
          <p:cNvPr id="24" name="Rectangle 23">
            <a:extLst>
              <a:ext uri="{FF2B5EF4-FFF2-40B4-BE49-F238E27FC236}">
                <a16:creationId xmlns:a16="http://schemas.microsoft.com/office/drawing/2014/main" id="{8EB5C60A-92FF-2946-ADA9-EBEA1A86D8FB}"/>
              </a:ext>
            </a:extLst>
          </p:cNvPr>
          <p:cNvSpPr/>
          <p:nvPr/>
        </p:nvSpPr>
        <p:spPr bwMode="auto">
          <a:xfrm>
            <a:off x="7682892" y="3197064"/>
            <a:ext cx="2542032" cy="4431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600" b="0" i="0" u="none" strike="noStrike" kern="0" cap="none" spc="0" normalizeH="0" baseline="0" noProof="0">
                <a:ln>
                  <a:noFill/>
                </a:ln>
                <a:solidFill>
                  <a:srgbClr val="4FE6FF"/>
                </a:solidFill>
                <a:effectLst/>
                <a:uLnTx/>
                <a:uFillTx/>
                <a:latin typeface="Segoe UI Semibold"/>
                <a:ea typeface="+mn-ea"/>
                <a:cs typeface="+mn-cs"/>
              </a:rPr>
              <a:t>Readily Customizable</a:t>
            </a:r>
          </a:p>
        </p:txBody>
      </p:sp>
      <p:sp>
        <p:nvSpPr>
          <p:cNvPr id="25" name="Rectangle 24">
            <a:extLst>
              <a:ext uri="{FF2B5EF4-FFF2-40B4-BE49-F238E27FC236}">
                <a16:creationId xmlns:a16="http://schemas.microsoft.com/office/drawing/2014/main" id="{55B30EFB-5D01-6D41-903E-BE643E9FF237}"/>
              </a:ext>
            </a:extLst>
          </p:cNvPr>
          <p:cNvSpPr/>
          <p:nvPr/>
        </p:nvSpPr>
        <p:spPr bwMode="auto">
          <a:xfrm>
            <a:off x="7682892" y="3756502"/>
            <a:ext cx="2542032"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NZ" sz="16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Customize to your unique business needs</a:t>
            </a:r>
          </a:p>
        </p:txBody>
      </p:sp>
      <p:sp>
        <p:nvSpPr>
          <p:cNvPr id="26" name="Rectangle 25">
            <a:extLst>
              <a:ext uri="{FF2B5EF4-FFF2-40B4-BE49-F238E27FC236}">
                <a16:creationId xmlns:a16="http://schemas.microsoft.com/office/drawing/2014/main" id="{DF30B3BD-27E2-4C45-B930-E0E4E0662743}"/>
              </a:ext>
            </a:extLst>
          </p:cNvPr>
          <p:cNvSpPr/>
          <p:nvPr/>
        </p:nvSpPr>
        <p:spPr bwMode="auto">
          <a:xfrm>
            <a:off x="4824984" y="3197064"/>
            <a:ext cx="2542032" cy="4431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600" b="0" i="0" u="none" strike="noStrike" kern="0" cap="none" spc="0" normalizeH="0" baseline="0" noProof="0">
                <a:ln>
                  <a:noFill/>
                </a:ln>
                <a:solidFill>
                  <a:srgbClr val="4FE6FF"/>
                </a:solidFill>
                <a:effectLst/>
                <a:uLnTx/>
                <a:uFillTx/>
                <a:latin typeface="Segoe UI Semibold"/>
                <a:ea typeface="+mn-ea"/>
                <a:cs typeface="+mn-cs"/>
              </a:rPr>
              <a:t>Easily Integrated</a:t>
            </a:r>
          </a:p>
        </p:txBody>
      </p:sp>
      <p:sp>
        <p:nvSpPr>
          <p:cNvPr id="28" name="Rectangle 27">
            <a:extLst>
              <a:ext uri="{FF2B5EF4-FFF2-40B4-BE49-F238E27FC236}">
                <a16:creationId xmlns:a16="http://schemas.microsoft.com/office/drawing/2014/main" id="{D60E0FA5-E989-F748-99C5-A771E9941EE4}"/>
              </a:ext>
            </a:extLst>
          </p:cNvPr>
          <p:cNvSpPr/>
          <p:nvPr/>
        </p:nvSpPr>
        <p:spPr bwMode="auto">
          <a:xfrm>
            <a:off x="4950479" y="3756502"/>
            <a:ext cx="2291042"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NZ" sz="16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Easily and quickly integrate AI</a:t>
            </a:r>
          </a:p>
        </p:txBody>
      </p:sp>
      <p:sp>
        <p:nvSpPr>
          <p:cNvPr id="30" name="Rectangle 29">
            <a:extLst>
              <a:ext uri="{FF2B5EF4-FFF2-40B4-BE49-F238E27FC236}">
                <a16:creationId xmlns:a16="http://schemas.microsoft.com/office/drawing/2014/main" id="{4F2638D3-1515-0A4A-9A6A-664D350D3A0C}"/>
              </a:ext>
            </a:extLst>
          </p:cNvPr>
          <p:cNvSpPr/>
          <p:nvPr/>
        </p:nvSpPr>
        <p:spPr bwMode="auto">
          <a:xfrm>
            <a:off x="2060300" y="3197064"/>
            <a:ext cx="2542032" cy="4431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600" b="0" i="0" u="none" strike="noStrike" kern="0" cap="none" spc="0" normalizeH="0" baseline="0" noProof="0">
                <a:ln>
                  <a:noFill/>
                </a:ln>
                <a:solidFill>
                  <a:srgbClr val="4FE6FF"/>
                </a:solidFill>
                <a:effectLst/>
                <a:uLnTx/>
                <a:uFillTx/>
                <a:latin typeface="Segoe UI Semibold"/>
                <a:ea typeface="+mn-ea"/>
                <a:cs typeface="+mn-cs"/>
              </a:rPr>
              <a:t>Effortlessly Implemented</a:t>
            </a:r>
          </a:p>
        </p:txBody>
      </p:sp>
      <p:sp>
        <p:nvSpPr>
          <p:cNvPr id="31" name="Rectangle 30">
            <a:extLst>
              <a:ext uri="{FF2B5EF4-FFF2-40B4-BE49-F238E27FC236}">
                <a16:creationId xmlns:a16="http://schemas.microsoft.com/office/drawing/2014/main" id="{534A99C9-4E27-CE49-8EA5-FFB78E43D4A2}"/>
              </a:ext>
            </a:extLst>
          </p:cNvPr>
          <p:cNvSpPr/>
          <p:nvPr/>
        </p:nvSpPr>
        <p:spPr bwMode="auto">
          <a:xfrm>
            <a:off x="2060300" y="3756502"/>
            <a:ext cx="2542032"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NZ" sz="16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Effortlessly implement a best-in-class search engine</a:t>
            </a:r>
          </a:p>
        </p:txBody>
      </p:sp>
      <p:sp>
        <p:nvSpPr>
          <p:cNvPr id="2" name="Rectangle 1">
            <a:extLst>
              <a:ext uri="{FF2B5EF4-FFF2-40B4-BE49-F238E27FC236}">
                <a16:creationId xmlns:a16="http://schemas.microsoft.com/office/drawing/2014/main" id="{78365848-EFCA-7A49-8C56-A85401C9F89B}"/>
              </a:ext>
            </a:extLst>
          </p:cNvPr>
          <p:cNvSpPr/>
          <p:nvPr/>
        </p:nvSpPr>
        <p:spPr>
          <a:xfrm>
            <a:off x="2583602" y="985931"/>
            <a:ext cx="7024797" cy="584775"/>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20" normalizeH="0" baseline="0" noProof="0">
                <a:ln w="3175">
                  <a:noFill/>
                </a:ln>
                <a:solidFill>
                  <a:srgbClr val="EDEDEC"/>
                </a:solidFill>
                <a:effectLst/>
                <a:uLnTx/>
                <a:uFillTx/>
                <a:latin typeface="Segoe UI Semilight" panose="020B0402040204020203" pitchFamily="34" charset="0"/>
                <a:ea typeface="Segoe UI" panose="020B0502040204020203" pitchFamily="34" charset="0"/>
                <a:cs typeface="Segoe UI Semilight" panose="020B0402040204020203" pitchFamily="34" charset="0"/>
              </a:rPr>
              <a:t>Extract value from a wide range of structured and unstructured data and apply it to your website, application, or business solution</a:t>
            </a:r>
            <a:endParaRPr kumimoji="0" lang="en-US" sz="1600" b="0" i="0" u="none" strike="noStrike" kern="1200" cap="none" spc="0" normalizeH="0" baseline="0" noProof="0">
              <a:ln>
                <a:noFill/>
              </a:ln>
              <a:solidFill>
                <a:srgbClr val="EDEDEC"/>
              </a:solidFill>
              <a:effectLst/>
              <a:uLnTx/>
              <a:uFillTx/>
              <a:latin typeface="Segoe UI Semilight" panose="020B0402040204020203" pitchFamily="34" charset="0"/>
              <a:ea typeface="Segoe UI" panose="020B0502040204020203" pitchFamily="34" charset="0"/>
              <a:cs typeface="Segoe UI Semilight" panose="020B0402040204020203" pitchFamily="34" charset="0"/>
            </a:endParaRPr>
          </a:p>
        </p:txBody>
      </p:sp>
      <p:pic>
        <p:nvPicPr>
          <p:cNvPr id="6" name="!!ImplementationImage">
            <a:extLst>
              <a:ext uri="{FF2B5EF4-FFF2-40B4-BE49-F238E27FC236}">
                <a16:creationId xmlns:a16="http://schemas.microsoft.com/office/drawing/2014/main" id="{E54AB3A2-DF95-7B48-A7B7-E76C211C5828}"/>
              </a:ext>
            </a:extLst>
          </p:cNvPr>
          <p:cNvPicPr>
            <a:picLocks noChangeAspect="1"/>
          </p:cNvPicPr>
          <p:nvPr/>
        </p:nvPicPr>
        <p:blipFill>
          <a:blip r:embed="rId3"/>
          <a:stretch>
            <a:fillRect/>
          </a:stretch>
        </p:blipFill>
        <p:spPr>
          <a:xfrm>
            <a:off x="2956089" y="2571680"/>
            <a:ext cx="750455" cy="738909"/>
          </a:xfrm>
          <a:prstGeom prst="rect">
            <a:avLst/>
          </a:prstGeom>
        </p:spPr>
      </p:pic>
      <p:pic>
        <p:nvPicPr>
          <p:cNvPr id="8" name="!!IntegrationImage">
            <a:extLst>
              <a:ext uri="{FF2B5EF4-FFF2-40B4-BE49-F238E27FC236}">
                <a16:creationId xmlns:a16="http://schemas.microsoft.com/office/drawing/2014/main" id="{D4FC833E-771D-234B-AF3B-30862AD2A90F}"/>
              </a:ext>
            </a:extLst>
          </p:cNvPr>
          <p:cNvPicPr>
            <a:picLocks noChangeAspect="1"/>
          </p:cNvPicPr>
          <p:nvPr/>
        </p:nvPicPr>
        <p:blipFill>
          <a:blip r:embed="rId4"/>
          <a:stretch>
            <a:fillRect/>
          </a:stretch>
        </p:blipFill>
        <p:spPr>
          <a:xfrm>
            <a:off x="5804978" y="2627593"/>
            <a:ext cx="582044" cy="610668"/>
          </a:xfrm>
          <a:prstGeom prst="rect">
            <a:avLst/>
          </a:prstGeom>
        </p:spPr>
      </p:pic>
      <p:pic>
        <p:nvPicPr>
          <p:cNvPr id="9" name="!!CustomizationImage">
            <a:extLst>
              <a:ext uri="{FF2B5EF4-FFF2-40B4-BE49-F238E27FC236}">
                <a16:creationId xmlns:a16="http://schemas.microsoft.com/office/drawing/2014/main" id="{B9C2B473-ED1C-6A4A-B44D-674222FDEDBC}"/>
              </a:ext>
            </a:extLst>
          </p:cNvPr>
          <p:cNvPicPr>
            <a:picLocks noChangeAspect="1"/>
          </p:cNvPicPr>
          <p:nvPr/>
        </p:nvPicPr>
        <p:blipFill>
          <a:blip r:embed="rId5"/>
          <a:stretch>
            <a:fillRect/>
          </a:stretch>
        </p:blipFill>
        <p:spPr>
          <a:xfrm>
            <a:off x="8648574" y="2635516"/>
            <a:ext cx="610668" cy="601127"/>
          </a:xfrm>
          <a:prstGeom prst="rect">
            <a:avLst/>
          </a:prstGeom>
        </p:spPr>
      </p:pic>
      <p:pic>
        <p:nvPicPr>
          <p:cNvPr id="3" name="Picture 2">
            <a:extLst>
              <a:ext uri="{FF2B5EF4-FFF2-40B4-BE49-F238E27FC236}">
                <a16:creationId xmlns:a16="http://schemas.microsoft.com/office/drawing/2014/main" id="{B76E1EF0-5242-1F43-82E7-2EAAEF0120C7}"/>
              </a:ext>
            </a:extLst>
          </p:cNvPr>
          <p:cNvPicPr>
            <a:picLocks noChangeAspect="1"/>
          </p:cNvPicPr>
          <p:nvPr/>
        </p:nvPicPr>
        <p:blipFill>
          <a:blip r:embed="rId6"/>
          <a:stretch>
            <a:fillRect/>
          </a:stretch>
        </p:blipFill>
        <p:spPr>
          <a:xfrm>
            <a:off x="5844099" y="4549896"/>
            <a:ext cx="503802" cy="671735"/>
          </a:xfrm>
          <a:prstGeom prst="rect">
            <a:avLst/>
          </a:prstGeom>
        </p:spPr>
      </p:pic>
      <p:sp>
        <p:nvSpPr>
          <p:cNvPr id="51" name="Rectangle 50">
            <a:extLst>
              <a:ext uri="{FF2B5EF4-FFF2-40B4-BE49-F238E27FC236}">
                <a16:creationId xmlns:a16="http://schemas.microsoft.com/office/drawing/2014/main" id="{955A5822-8C04-8D4E-B41E-CB6553E84832}"/>
              </a:ext>
            </a:extLst>
          </p:cNvPr>
          <p:cNvSpPr/>
          <p:nvPr/>
        </p:nvSpPr>
        <p:spPr bwMode="auto">
          <a:xfrm>
            <a:off x="4824984" y="5213842"/>
            <a:ext cx="2542032" cy="4431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600" b="0" i="0" u="none" strike="noStrike" kern="0" cap="none" spc="0" normalizeH="0" baseline="0" noProof="0">
                <a:ln>
                  <a:noFill/>
                </a:ln>
                <a:solidFill>
                  <a:srgbClr val="4FE6FF"/>
                </a:solidFill>
                <a:effectLst/>
                <a:uLnTx/>
                <a:uFillTx/>
                <a:latin typeface="Segoe UI Semibold"/>
                <a:ea typeface="+mn-ea"/>
                <a:cs typeface="+mn-cs"/>
              </a:rPr>
              <a:t>Secure</a:t>
            </a:r>
          </a:p>
        </p:txBody>
      </p:sp>
      <p:sp>
        <p:nvSpPr>
          <p:cNvPr id="52" name="Rectangle 51">
            <a:extLst>
              <a:ext uri="{FF2B5EF4-FFF2-40B4-BE49-F238E27FC236}">
                <a16:creationId xmlns:a16="http://schemas.microsoft.com/office/drawing/2014/main" id="{4D6BA925-CAF7-4D4A-90CB-2FCD3B7E7F42}"/>
              </a:ext>
            </a:extLst>
          </p:cNvPr>
          <p:cNvSpPr/>
          <p:nvPr/>
        </p:nvSpPr>
        <p:spPr bwMode="auto">
          <a:xfrm>
            <a:off x="4824985" y="5705168"/>
            <a:ext cx="2542031"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NZ" sz="16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Stay confident with a secure and compliant foundation</a:t>
            </a:r>
          </a:p>
        </p:txBody>
      </p:sp>
    </p:spTree>
    <p:extLst>
      <p:ext uri="{BB962C8B-B14F-4D97-AF65-F5344CB8AC3E}">
        <p14:creationId xmlns:p14="http://schemas.microsoft.com/office/powerpoint/2010/main" val="7679168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0 2.22222E-6 L -0.00052 0.07106 " pathEditMode="relative" rAng="0" ptsTypes="AA">
                                      <p:cBhvr>
                                        <p:cTn id="9" dur="500" spd="-100000" fill="hold"/>
                                        <p:tgtEl>
                                          <p:spTgt spid="109"/>
                                        </p:tgtEl>
                                        <p:attrNameLst>
                                          <p:attrName>ppt_x</p:attrName>
                                          <p:attrName>ppt_y</p:attrName>
                                        </p:attrNameLst>
                                      </p:cBhvr>
                                      <p:rCtr x="-26" y="3542"/>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63" presetClass="path" presetSubtype="0" decel="100000" fill="hold" grpId="1" nodeType="withEffect">
                                  <p:stCondLst>
                                    <p:cond delay="0"/>
                                  </p:stCondLst>
                                  <p:childTnLst>
                                    <p:animMotion origin="layout" path="M 2.08333E-7 2.59259E-6 L -0.00052 0.07106 " pathEditMode="relative" rAng="0" ptsTypes="AA">
                                      <p:cBhvr>
                                        <p:cTn id="19" dur="500" spd="-100000" fill="hold"/>
                                        <p:tgtEl>
                                          <p:spTgt spid="3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63" presetClass="path" presetSubtype="0" decel="100000" fill="hold" grpId="1" nodeType="withEffect">
                                  <p:stCondLst>
                                    <p:cond delay="100"/>
                                  </p:stCondLst>
                                  <p:childTnLst>
                                    <p:animMotion origin="layout" path="M 2.29167E-6 2.59259E-6 L -0.00052 0.07106 " pathEditMode="relative" rAng="0" ptsTypes="AA">
                                      <p:cBhvr>
                                        <p:cTn id="24" dur="500" spd="-100000" fill="hold"/>
                                        <p:tgtEl>
                                          <p:spTgt spid="31"/>
                                        </p:tgtEl>
                                        <p:attrNameLst>
                                          <p:attrName>ppt_x</p:attrName>
                                          <p:attrName>ppt_y</p:attrName>
                                        </p:attrNameLst>
                                      </p:cBhvr>
                                      <p:rCtr x="-26" y="3542"/>
                                    </p:animMotion>
                                  </p:childTnLst>
                                </p:cTn>
                              </p:par>
                              <p:par>
                                <p:cTn id="25" presetID="10" presetClass="entr" presetSubtype="0" fill="hold" nodeType="withEffect">
                                  <p:stCondLst>
                                    <p:cond delay="1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1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63" presetClass="path" presetSubtype="0" decel="100000" fill="hold" grpId="1" nodeType="withEffect">
                                  <p:stCondLst>
                                    <p:cond delay="0"/>
                                  </p:stCondLst>
                                  <p:childTnLst>
                                    <p:animMotion origin="layout" path="M 0 2.59259E-6 L -0.00052 0.07106 " pathEditMode="relative" rAng="0" ptsTypes="AA">
                                      <p:cBhvr>
                                        <p:cTn id="33" dur="500" spd="-100000" fill="hold"/>
                                        <p:tgtEl>
                                          <p:spTgt spid="26"/>
                                        </p:tgtEl>
                                        <p:attrNameLst>
                                          <p:attrName>ppt_x</p:attrName>
                                          <p:attrName>ppt_y</p:attrName>
                                        </p:attrNameLst>
                                      </p:cBhvr>
                                      <p:rCtr x="-26" y="3542"/>
                                    </p:animMotion>
                                  </p:childTnLst>
                                </p:cTn>
                              </p:par>
                              <p:par>
                                <p:cTn id="34" presetID="10" presetClass="entr" presetSubtype="0" fill="hold" grpId="0" nodeType="withEffect">
                                  <p:stCondLst>
                                    <p:cond delay="1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63" presetClass="path" presetSubtype="0" decel="100000" fill="hold" grpId="1" nodeType="withEffect">
                                  <p:stCondLst>
                                    <p:cond delay="100"/>
                                  </p:stCondLst>
                                  <p:childTnLst>
                                    <p:animMotion origin="layout" path="M 0 2.59259E-6 L -0.00052 0.07106 " pathEditMode="relative" rAng="0" ptsTypes="AA">
                                      <p:cBhvr>
                                        <p:cTn id="38" dur="500" spd="-100000" fill="hold"/>
                                        <p:tgtEl>
                                          <p:spTgt spid="28"/>
                                        </p:tgtEl>
                                        <p:attrNameLst>
                                          <p:attrName>ppt_x</p:attrName>
                                          <p:attrName>ppt_y</p:attrName>
                                        </p:attrNameLst>
                                      </p:cBhvr>
                                      <p:rCtr x="-26" y="3542"/>
                                    </p:animMotion>
                                  </p:childTnLst>
                                </p:cTn>
                              </p:par>
                              <p:par>
                                <p:cTn id="39" presetID="10" presetClass="entr" presetSubtype="0" fill="hold" nodeType="withEffect">
                                  <p:stCondLst>
                                    <p:cond delay="1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2200"/>
                            </p:stCondLst>
                            <p:childTnLst>
                              <p:par>
                                <p:cTn id="43" presetID="10"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63" presetClass="path" presetSubtype="0" decel="100000" fill="hold" grpId="1" nodeType="withEffect">
                                  <p:stCondLst>
                                    <p:cond delay="0"/>
                                  </p:stCondLst>
                                  <p:childTnLst>
                                    <p:animMotion origin="layout" path="M 4.375E-6 2.59259E-6 L -0.00053 0.07106 " pathEditMode="relative" rAng="0" ptsTypes="AA">
                                      <p:cBhvr>
                                        <p:cTn id="47" dur="500" spd="-100000" fill="hold"/>
                                        <p:tgtEl>
                                          <p:spTgt spid="24"/>
                                        </p:tgtEl>
                                        <p:attrNameLst>
                                          <p:attrName>ppt_x</p:attrName>
                                          <p:attrName>ppt_y</p:attrName>
                                        </p:attrNameLst>
                                      </p:cBhvr>
                                      <p:rCtr x="-26" y="3542"/>
                                    </p:animMotion>
                                  </p:childTnLst>
                                </p:cTn>
                              </p:par>
                              <p:par>
                                <p:cTn id="48" presetID="10" presetClass="entr" presetSubtype="0" fill="hold" grpId="0" nodeType="withEffect">
                                  <p:stCondLst>
                                    <p:cond delay="10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63" presetClass="path" presetSubtype="0" decel="100000" fill="hold" grpId="1" nodeType="withEffect">
                                  <p:stCondLst>
                                    <p:cond delay="100"/>
                                  </p:stCondLst>
                                  <p:childTnLst>
                                    <p:animMotion origin="layout" path="M 4.375E-6 2.59259E-6 L -0.00053 0.07106 " pathEditMode="relative" rAng="0" ptsTypes="AA">
                                      <p:cBhvr>
                                        <p:cTn id="52" dur="500" spd="-100000" fill="hold"/>
                                        <p:tgtEl>
                                          <p:spTgt spid="25"/>
                                        </p:tgtEl>
                                        <p:attrNameLst>
                                          <p:attrName>ppt_x</p:attrName>
                                          <p:attrName>ppt_y</p:attrName>
                                        </p:attrNameLst>
                                      </p:cBhvr>
                                      <p:rCtr x="-26" y="3542"/>
                                    </p:animMotion>
                                  </p:childTnLst>
                                </p:cTn>
                              </p:par>
                              <p:par>
                                <p:cTn id="53" presetID="10" presetClass="entr" presetSubtype="0" fill="hold" nodeType="withEffect">
                                  <p:stCondLst>
                                    <p:cond delay="10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63" presetClass="path" presetSubtype="0" decel="100000" fill="hold" grpId="1" nodeType="withEffect">
                                  <p:stCondLst>
                                    <p:cond delay="0"/>
                                  </p:stCondLst>
                                  <p:childTnLst>
                                    <p:animMotion origin="layout" path="M 0 2.59259E-6 L -0.00052 0.07106 " pathEditMode="relative" rAng="0" ptsTypes="AA">
                                      <p:cBhvr>
                                        <p:cTn id="62" dur="500" spd="-100000" fill="hold"/>
                                        <p:tgtEl>
                                          <p:spTgt spid="51"/>
                                        </p:tgtEl>
                                        <p:attrNameLst>
                                          <p:attrName>ppt_x</p:attrName>
                                          <p:attrName>ppt_y</p:attrName>
                                        </p:attrNameLst>
                                      </p:cBhvr>
                                      <p:rCtr x="-26" y="3542"/>
                                    </p:animMotion>
                                  </p:childTnLst>
                                </p:cTn>
                              </p:par>
                              <p:par>
                                <p:cTn id="63" presetID="10" presetClass="entr" presetSubtype="0" fill="hold" grpId="0" nodeType="withEffect">
                                  <p:stCondLst>
                                    <p:cond delay="10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63" presetClass="path" presetSubtype="0" decel="100000" fill="hold" grpId="1" nodeType="withEffect">
                                  <p:stCondLst>
                                    <p:cond delay="100"/>
                                  </p:stCondLst>
                                  <p:childTnLst>
                                    <p:animMotion origin="layout" path="M 0 2.59259E-6 L -0.00052 0.07106 " pathEditMode="relative" rAng="0" ptsTypes="AA">
                                      <p:cBhvr>
                                        <p:cTn id="67" dur="500" spd="-100000" fill="hold"/>
                                        <p:tgtEl>
                                          <p:spTgt spid="52"/>
                                        </p:tgtEl>
                                        <p:attrNameLst>
                                          <p:attrName>ppt_x</p:attrName>
                                          <p:attrName>ppt_y</p:attrName>
                                        </p:attrNameLst>
                                      </p:cBhvr>
                                      <p:rCtr x="-26" y="3542"/>
                                    </p:animMotion>
                                  </p:childTnLst>
                                </p:cTn>
                              </p:par>
                              <p:par>
                                <p:cTn id="68" presetID="10" presetClass="entr" presetSubtype="0" fill="hold" nodeType="withEffect">
                                  <p:stCondLst>
                                    <p:cond delay="10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16" presetClass="entr" presetSubtype="37" fill="hold" grpId="0" nodeType="withEffect">
                                  <p:stCondLst>
                                    <p:cond delay="300"/>
                                  </p:stCondLst>
                                  <p:childTnLst>
                                    <p:set>
                                      <p:cBhvr>
                                        <p:cTn id="72" dur="1" fill="hold">
                                          <p:stCondLst>
                                            <p:cond delay="0"/>
                                          </p:stCondLst>
                                        </p:cTn>
                                        <p:tgtEl>
                                          <p:spTgt spid="4"/>
                                        </p:tgtEl>
                                        <p:attrNameLst>
                                          <p:attrName>style.visibility</p:attrName>
                                        </p:attrNameLst>
                                      </p:cBhvr>
                                      <p:to>
                                        <p:strVal val="visible"/>
                                      </p:to>
                                    </p:set>
                                    <p:animEffect transition="in" filter="barn(outVertical)">
                                      <p:cBhvr>
                                        <p:cTn id="73" dur="500"/>
                                        <p:tgtEl>
                                          <p:spTgt spid="4"/>
                                        </p:tgtEl>
                                      </p:cBhvr>
                                    </p:animEffect>
                                  </p:childTnLst>
                                </p:cTn>
                              </p:par>
                              <p:par>
                                <p:cTn id="74" presetID="10" presetClass="entr" presetSubtype="0" fill="hold" grpId="0" nodeType="withEffect">
                                  <p:stCondLst>
                                    <p:cond delay="30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9" grpId="0"/>
      <p:bldP spid="109" grpId="1"/>
      <p:bldP spid="24" grpId="0"/>
      <p:bldP spid="24" grpId="1"/>
      <p:bldP spid="25" grpId="0"/>
      <p:bldP spid="25" grpId="1"/>
      <p:bldP spid="26" grpId="0"/>
      <p:bldP spid="26" grpId="1"/>
      <p:bldP spid="28" grpId="0"/>
      <p:bldP spid="28" grpId="1"/>
      <p:bldP spid="30" grpId="0"/>
      <p:bldP spid="30" grpId="1"/>
      <p:bldP spid="31" grpId="0"/>
      <p:bldP spid="31" grpId="1"/>
      <p:bldP spid="2" grpId="0"/>
      <p:bldP spid="51" grpId="0"/>
      <p:bldP spid="51" grpId="1"/>
      <p:bldP spid="52" grpId="0"/>
      <p:bldP spid="52"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6EC5BD-54FB-43A4-B2F9-0E58C1DC0F47}"/>
              </a:ext>
            </a:extLst>
          </p:cNvPr>
          <p:cNvSpPr>
            <a:spLocks noGrp="1"/>
          </p:cNvSpPr>
          <p:nvPr>
            <p:ph type="title"/>
          </p:nvPr>
        </p:nvSpPr>
        <p:spPr>
          <a:xfrm>
            <a:off x="585216" y="3035808"/>
            <a:ext cx="9144000" cy="498598"/>
          </a:xfrm>
          <a:prstGeom prst="rect">
            <a:avLst/>
          </a:prstGeom>
          <a:noFill/>
        </p:spPr>
        <p:txBody>
          <a:bodyPr wrap="square" anchor="b">
            <a:normAutofit/>
          </a:bodyPr>
          <a:lstStyle/>
          <a:p>
            <a:r>
              <a:rPr lang="en-US"/>
              <a:t>Advanced Azure Search Topics</a:t>
            </a:r>
          </a:p>
        </p:txBody>
      </p:sp>
    </p:spTree>
    <p:extLst>
      <p:ext uri="{BB962C8B-B14F-4D97-AF65-F5344CB8AC3E}">
        <p14:creationId xmlns:p14="http://schemas.microsoft.com/office/powerpoint/2010/main" val="45697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7386FE-9A9E-4AD8-86EC-8E5671DA0A61}"/>
              </a:ext>
            </a:extLst>
          </p:cNvPr>
          <p:cNvSpPr>
            <a:spLocks noGrp="1"/>
          </p:cNvSpPr>
          <p:nvPr>
            <p:ph type="body" sz="quarter" idx="11"/>
          </p:nvPr>
        </p:nvSpPr>
        <p:spPr>
          <a:xfrm>
            <a:off x="4941888" y="585788"/>
            <a:ext cx="6667500" cy="5683249"/>
          </a:xfrm>
          <a:prstGeom prst="rect">
            <a:avLst/>
          </a:prstGeom>
        </p:spPr>
        <p:txBody>
          <a:bodyPr wrap="square" anchor="ctr">
            <a:normAutofit fontScale="85000" lnSpcReduction="20000"/>
          </a:bodyPr>
          <a:lstStyle/>
          <a:p>
            <a:r>
              <a:rPr lang="en-US" dirty="0"/>
              <a:t>Analyzers</a:t>
            </a:r>
          </a:p>
          <a:p>
            <a:endParaRPr lang="en-US" dirty="0"/>
          </a:p>
          <a:p>
            <a:r>
              <a:rPr lang="en-US" dirty="0"/>
              <a:t>Synonyms</a:t>
            </a:r>
          </a:p>
          <a:p>
            <a:endParaRPr lang="en-US" dirty="0"/>
          </a:p>
          <a:p>
            <a:r>
              <a:rPr lang="en-US" dirty="0"/>
              <a:t>Complex Types</a:t>
            </a:r>
          </a:p>
          <a:p>
            <a:endParaRPr lang="en-US" dirty="0"/>
          </a:p>
          <a:p>
            <a:r>
              <a:rPr lang="en-US" dirty="0"/>
              <a:t>Push API</a:t>
            </a:r>
          </a:p>
          <a:p>
            <a:endParaRPr lang="en-US" dirty="0"/>
          </a:p>
          <a:p>
            <a:r>
              <a:rPr lang="en-US" dirty="0"/>
              <a:t>Scoring and Scoring Profiles</a:t>
            </a:r>
          </a:p>
          <a:p>
            <a:endParaRPr lang="en-US" dirty="0"/>
          </a:p>
          <a:p>
            <a:r>
              <a:rPr lang="en-US" dirty="0"/>
              <a:t>Security Trimming</a:t>
            </a:r>
          </a:p>
          <a:p>
            <a:endParaRPr lang="en-US" dirty="0"/>
          </a:p>
          <a:p>
            <a:r>
              <a:rPr lang="en-US" dirty="0"/>
              <a:t>IP Filtering &amp; VNETs</a:t>
            </a:r>
          </a:p>
          <a:p>
            <a:endParaRPr lang="en-US" dirty="0"/>
          </a:p>
          <a:p>
            <a:r>
              <a:rPr lang="en-US" dirty="0"/>
              <a:t>Multi-tenancy</a:t>
            </a:r>
          </a:p>
        </p:txBody>
      </p:sp>
      <p:sp>
        <p:nvSpPr>
          <p:cNvPr id="4" name="Title 3">
            <a:extLst>
              <a:ext uri="{FF2B5EF4-FFF2-40B4-BE49-F238E27FC236}">
                <a16:creationId xmlns:a16="http://schemas.microsoft.com/office/drawing/2014/main" id="{DF081FC1-7206-4A22-8991-293ADAA10253}"/>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Topics</a:t>
            </a:r>
          </a:p>
        </p:txBody>
      </p:sp>
    </p:spTree>
    <p:extLst>
      <p:ext uri="{BB962C8B-B14F-4D97-AF65-F5344CB8AC3E}">
        <p14:creationId xmlns:p14="http://schemas.microsoft.com/office/powerpoint/2010/main" val="35383177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F1B6D-9CF6-49B2-BFF5-15B5F6343FBF}"/>
              </a:ext>
            </a:extLst>
          </p:cNvPr>
          <p:cNvSpPr>
            <a:spLocks noGrp="1"/>
          </p:cNvSpPr>
          <p:nvPr>
            <p:ph type="title"/>
          </p:nvPr>
        </p:nvSpPr>
        <p:spPr/>
        <p:txBody>
          <a:bodyPr/>
          <a:lstStyle/>
          <a:p>
            <a:r>
              <a:rPr lang="en-US" dirty="0"/>
              <a:t>Azure AI</a:t>
            </a:r>
          </a:p>
        </p:txBody>
      </p:sp>
      <p:sp>
        <p:nvSpPr>
          <p:cNvPr id="54" name="Oval 53">
            <a:extLst>
              <a:ext uri="{FF2B5EF4-FFF2-40B4-BE49-F238E27FC236}">
                <a16:creationId xmlns:a16="http://schemas.microsoft.com/office/drawing/2014/main" id="{9A45613D-6372-467F-B078-AFE3544BBEF5}"/>
              </a:ext>
            </a:extLst>
          </p:cNvPr>
          <p:cNvSpPr>
            <a:spLocks noChangeAspect="1"/>
          </p:cNvSpPr>
          <p:nvPr/>
        </p:nvSpPr>
        <p:spPr bwMode="auto">
          <a:xfrm>
            <a:off x="1765331"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55" name="Oval 54">
            <a:extLst>
              <a:ext uri="{FF2B5EF4-FFF2-40B4-BE49-F238E27FC236}">
                <a16:creationId xmlns:a16="http://schemas.microsoft.com/office/drawing/2014/main" id="{A2757D86-8B69-4940-8A68-C6BBC4A56217}"/>
              </a:ext>
            </a:extLst>
          </p:cNvPr>
          <p:cNvSpPr>
            <a:spLocks noChangeAspect="1"/>
          </p:cNvSpPr>
          <p:nvPr/>
        </p:nvSpPr>
        <p:spPr bwMode="auto">
          <a:xfrm>
            <a:off x="5409500"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a</a:t>
            </a:r>
          </a:p>
        </p:txBody>
      </p:sp>
      <p:sp>
        <p:nvSpPr>
          <p:cNvPr id="56" name="Oval 55">
            <a:extLst>
              <a:ext uri="{FF2B5EF4-FFF2-40B4-BE49-F238E27FC236}">
                <a16:creationId xmlns:a16="http://schemas.microsoft.com/office/drawing/2014/main" id="{8725C0D6-02B6-47AC-91E1-A36AC0994BC4}"/>
              </a:ext>
            </a:extLst>
          </p:cNvPr>
          <p:cNvSpPr>
            <a:spLocks noChangeAspect="1"/>
          </p:cNvSpPr>
          <p:nvPr/>
        </p:nvSpPr>
        <p:spPr bwMode="auto">
          <a:xfrm>
            <a:off x="9053669"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b</a:t>
            </a:r>
          </a:p>
        </p:txBody>
      </p:sp>
      <p:sp>
        <p:nvSpPr>
          <p:cNvPr id="118" name="Text Placeholder 11">
            <a:extLst>
              <a:ext uri="{FF2B5EF4-FFF2-40B4-BE49-F238E27FC236}">
                <a16:creationId xmlns:a16="http://schemas.microsoft.com/office/drawing/2014/main" id="{BE375140-8E98-47F9-BADB-BC1A3B577056}"/>
              </a:ext>
            </a:extLst>
          </p:cNvPr>
          <p:cNvSpPr txBox="1">
            <a:spLocks/>
          </p:cNvSpPr>
          <p:nvPr/>
        </p:nvSpPr>
        <p:spPr>
          <a:xfrm>
            <a:off x="918705"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Semibold"/>
                <a:ea typeface="+mn-ea"/>
                <a:cs typeface="Segoe UI" panose="020B0502040204020203" pitchFamily="34" charset="0"/>
              </a:rPr>
              <a:t>AI apps &amp; agents</a:t>
            </a:r>
          </a:p>
        </p:txBody>
      </p:sp>
      <p:sp>
        <p:nvSpPr>
          <p:cNvPr id="119" name="Text Placeholder 12">
            <a:extLst>
              <a:ext uri="{FF2B5EF4-FFF2-40B4-BE49-F238E27FC236}">
                <a16:creationId xmlns:a16="http://schemas.microsoft.com/office/drawing/2014/main" id="{B1792951-B53F-46ED-8092-0C22F95266CD}"/>
              </a:ext>
            </a:extLst>
          </p:cNvPr>
          <p:cNvSpPr txBox="1">
            <a:spLocks/>
          </p:cNvSpPr>
          <p:nvPr/>
        </p:nvSpPr>
        <p:spPr>
          <a:xfrm>
            <a:off x="4527489"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Semibold"/>
                <a:ea typeface="+mn-ea"/>
                <a:cs typeface="Segoe UI" panose="020B0502040204020203" pitchFamily="34" charset="0"/>
              </a:rPr>
              <a:t>Knowledge mining</a:t>
            </a:r>
          </a:p>
        </p:txBody>
      </p:sp>
      <p:sp>
        <p:nvSpPr>
          <p:cNvPr id="120" name="Text Placeholder 13">
            <a:extLst>
              <a:ext uri="{FF2B5EF4-FFF2-40B4-BE49-F238E27FC236}">
                <a16:creationId xmlns:a16="http://schemas.microsoft.com/office/drawing/2014/main" id="{DA3EA9AC-8E8A-414E-96D6-E005C1A0C09C}"/>
              </a:ext>
            </a:extLst>
          </p:cNvPr>
          <p:cNvSpPr txBox="1">
            <a:spLocks/>
          </p:cNvSpPr>
          <p:nvPr/>
        </p:nvSpPr>
        <p:spPr>
          <a:xfrm>
            <a:off x="8207043"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Semibold"/>
                <a:ea typeface="+mn-ea"/>
                <a:cs typeface="Segoe UI" panose="020B0502040204020203" pitchFamily="34" charset="0"/>
              </a:rPr>
              <a:t>Machine learning</a:t>
            </a:r>
          </a:p>
        </p:txBody>
      </p:sp>
      <p:grpSp>
        <p:nvGrpSpPr>
          <p:cNvPr id="219" name="Group 30">
            <a:extLst>
              <a:ext uri="{FF2B5EF4-FFF2-40B4-BE49-F238E27FC236}">
                <a16:creationId xmlns:a16="http://schemas.microsoft.com/office/drawing/2014/main" id="{213D3D21-CE9E-4955-984E-759AE1B30B94}"/>
              </a:ext>
            </a:extLst>
          </p:cNvPr>
          <p:cNvGrpSpPr>
            <a:grpSpLocks noChangeAspect="1"/>
          </p:cNvGrpSpPr>
          <p:nvPr/>
        </p:nvGrpSpPr>
        <p:grpSpPr bwMode="auto">
          <a:xfrm>
            <a:off x="9363613" y="3103686"/>
            <a:ext cx="795695" cy="643418"/>
            <a:chOff x="3469" y="1860"/>
            <a:chExt cx="742" cy="600"/>
          </a:xfrm>
          <a:solidFill>
            <a:srgbClr val="FFFFFF"/>
          </a:solidFill>
        </p:grpSpPr>
        <p:sp>
          <p:nvSpPr>
            <p:cNvPr id="220" name="Freeform 31">
              <a:extLst>
                <a:ext uri="{FF2B5EF4-FFF2-40B4-BE49-F238E27FC236}">
                  <a16:creationId xmlns:a16="http://schemas.microsoft.com/office/drawing/2014/main" id="{464DFEFC-6928-400F-B71D-F3065D116062}"/>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9F9C1CF9-63A9-4DD3-B659-E9A3370EF5BD}"/>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6C7808E4-9FC2-406A-A549-598C5FE74D63}"/>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3" name="Oval 34">
              <a:extLst>
                <a:ext uri="{FF2B5EF4-FFF2-40B4-BE49-F238E27FC236}">
                  <a16:creationId xmlns:a16="http://schemas.microsoft.com/office/drawing/2014/main" id="{EDB9B659-EB05-46DD-89DD-290CA4288D97}"/>
                </a:ext>
              </a:extLst>
            </p:cNvPr>
            <p:cNvSpPr>
              <a:spLocks noChangeArrowheads="1"/>
            </p:cNvSpPr>
            <p:nvPr/>
          </p:nvSpPr>
          <p:spPr bwMode="auto">
            <a:xfrm>
              <a:off x="3768" y="1860"/>
              <a:ext cx="144" cy="144"/>
            </a:xfrm>
            <a:prstGeom prst="ellipse">
              <a:avLst/>
            </a:pr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4" name="Oval 35">
              <a:extLst>
                <a:ext uri="{FF2B5EF4-FFF2-40B4-BE49-F238E27FC236}">
                  <a16:creationId xmlns:a16="http://schemas.microsoft.com/office/drawing/2014/main" id="{F74F417D-E00B-4F15-8528-B1D24FC8F05A}"/>
                </a:ext>
              </a:extLst>
            </p:cNvPr>
            <p:cNvSpPr>
              <a:spLocks noChangeArrowheads="1"/>
            </p:cNvSpPr>
            <p:nvPr/>
          </p:nvSpPr>
          <p:spPr bwMode="auto">
            <a:xfrm>
              <a:off x="3604" y="2039"/>
              <a:ext cx="145" cy="146"/>
            </a:xfrm>
            <a:prstGeom prst="ellipse">
              <a:avLst/>
            </a:prstGeom>
            <a:solidFill>
              <a:schemeClr val="accent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5" name="Oval 36">
              <a:extLst>
                <a:ext uri="{FF2B5EF4-FFF2-40B4-BE49-F238E27FC236}">
                  <a16:creationId xmlns:a16="http://schemas.microsoft.com/office/drawing/2014/main" id="{EE719B48-49D5-4911-ACA1-F155344B409C}"/>
                </a:ext>
              </a:extLst>
            </p:cNvPr>
            <p:cNvSpPr>
              <a:spLocks noChangeArrowheads="1"/>
            </p:cNvSpPr>
            <p:nvPr/>
          </p:nvSpPr>
          <p:spPr bwMode="auto">
            <a:xfrm>
              <a:off x="3959" y="2032"/>
              <a:ext cx="146" cy="146"/>
            </a:xfrm>
            <a:prstGeom prst="ellipse">
              <a:avLst/>
            </a:prstGeom>
            <a:solidFill>
              <a:schemeClr val="accent2"/>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6" name="Oval 37">
              <a:extLst>
                <a:ext uri="{FF2B5EF4-FFF2-40B4-BE49-F238E27FC236}">
                  <a16:creationId xmlns:a16="http://schemas.microsoft.com/office/drawing/2014/main" id="{FAA7E108-F7F4-42B1-BBCA-B8C711C1C466}"/>
                </a:ext>
              </a:extLst>
            </p:cNvPr>
            <p:cNvSpPr>
              <a:spLocks noChangeArrowheads="1"/>
            </p:cNvSpPr>
            <p:nvPr/>
          </p:nvSpPr>
          <p:spPr bwMode="auto">
            <a:xfrm>
              <a:off x="3768" y="2314"/>
              <a:ext cx="144" cy="146"/>
            </a:xfrm>
            <a:prstGeom prst="ellipse">
              <a:avLst/>
            </a:pr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7" name="Oval 38">
              <a:extLst>
                <a:ext uri="{FF2B5EF4-FFF2-40B4-BE49-F238E27FC236}">
                  <a16:creationId xmlns:a16="http://schemas.microsoft.com/office/drawing/2014/main" id="{119DE4AD-66EF-4240-A92F-DD03F0CEF261}"/>
                </a:ext>
              </a:extLst>
            </p:cNvPr>
            <p:cNvSpPr>
              <a:spLocks noChangeArrowheads="1"/>
            </p:cNvSpPr>
            <p:nvPr/>
          </p:nvSpPr>
          <p:spPr bwMode="auto">
            <a:xfrm>
              <a:off x="3469" y="2314"/>
              <a:ext cx="145" cy="146"/>
            </a:xfrm>
            <a:prstGeom prst="ellipse">
              <a:avLst/>
            </a:prstGeom>
            <a:solidFill>
              <a:schemeClr val="accent2"/>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8" name="Oval 39">
              <a:extLst>
                <a:ext uri="{FF2B5EF4-FFF2-40B4-BE49-F238E27FC236}">
                  <a16:creationId xmlns:a16="http://schemas.microsoft.com/office/drawing/2014/main" id="{ED8B2241-E105-4D9E-851D-3C2D443B058F}"/>
                </a:ext>
              </a:extLst>
            </p:cNvPr>
            <p:cNvSpPr>
              <a:spLocks noChangeArrowheads="1"/>
            </p:cNvSpPr>
            <p:nvPr/>
          </p:nvSpPr>
          <p:spPr bwMode="auto">
            <a:xfrm>
              <a:off x="4066" y="2314"/>
              <a:ext cx="145" cy="146"/>
            </a:xfrm>
            <a:prstGeom prst="ellipse">
              <a:avLst/>
            </a:prstGeom>
            <a:solidFill>
              <a:schemeClr val="accent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48" name="Freeform 6">
            <a:extLst>
              <a:ext uri="{FF2B5EF4-FFF2-40B4-BE49-F238E27FC236}">
                <a16:creationId xmlns:a16="http://schemas.microsoft.com/office/drawing/2014/main" id="{F440E56F-CD85-41CA-A7F6-137CFDECB05A}"/>
              </a:ext>
            </a:extLst>
          </p:cNvPr>
          <p:cNvSpPr>
            <a:spLocks/>
          </p:cNvSpPr>
          <p:nvPr/>
        </p:nvSpPr>
        <p:spPr bwMode="auto">
          <a:xfrm>
            <a:off x="6041356" y="3603263"/>
            <a:ext cx="94552" cy="31482"/>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A321BE4C-F759-4DBE-94F3-B0B87557E5AA}"/>
              </a:ext>
            </a:extLst>
          </p:cNvPr>
          <p:cNvSpPr>
            <a:spLocks/>
          </p:cNvSpPr>
          <p:nvPr/>
        </p:nvSpPr>
        <p:spPr bwMode="auto">
          <a:xfrm>
            <a:off x="6305943" y="3428537"/>
            <a:ext cx="97730" cy="189679"/>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0" name="Freeform 8">
            <a:extLst>
              <a:ext uri="{FF2B5EF4-FFF2-40B4-BE49-F238E27FC236}">
                <a16:creationId xmlns:a16="http://schemas.microsoft.com/office/drawing/2014/main" id="{57F17BF7-8B7C-4C6C-92B0-FEFD8C1092BA}"/>
              </a:ext>
            </a:extLst>
          </p:cNvPr>
          <p:cNvSpPr>
            <a:spLocks/>
          </p:cNvSpPr>
          <p:nvPr/>
        </p:nvSpPr>
        <p:spPr bwMode="auto">
          <a:xfrm>
            <a:off x="6340903" y="3275850"/>
            <a:ext cx="133486" cy="57455"/>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1" name="Oval 9">
            <a:extLst>
              <a:ext uri="{FF2B5EF4-FFF2-40B4-BE49-F238E27FC236}">
                <a16:creationId xmlns:a16="http://schemas.microsoft.com/office/drawing/2014/main" id="{16AFF5CE-4ED1-4F56-AA77-A934541B140F}"/>
              </a:ext>
            </a:extLst>
          </p:cNvPr>
          <p:cNvSpPr>
            <a:spLocks noChangeArrowheads="1"/>
          </p:cNvSpPr>
          <p:nvPr/>
        </p:nvSpPr>
        <p:spPr bwMode="auto">
          <a:xfrm>
            <a:off x="6002423" y="3633170"/>
            <a:ext cx="77072" cy="76344"/>
          </a:xfrm>
          <a:prstGeom prst="ellipse">
            <a:avLst/>
          </a:pr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2" name="Oval 11">
            <a:extLst>
              <a:ext uri="{FF2B5EF4-FFF2-40B4-BE49-F238E27FC236}">
                <a16:creationId xmlns:a16="http://schemas.microsoft.com/office/drawing/2014/main" id="{586F9486-ECC4-4D56-B747-31D2E02CA92A}"/>
              </a:ext>
            </a:extLst>
          </p:cNvPr>
          <p:cNvSpPr>
            <a:spLocks noChangeArrowheads="1"/>
          </p:cNvSpPr>
          <p:nvPr/>
        </p:nvSpPr>
        <p:spPr bwMode="auto">
          <a:xfrm>
            <a:off x="6365534" y="3618217"/>
            <a:ext cx="77072" cy="76344"/>
          </a:xfrm>
          <a:prstGeom prst="ellipse">
            <a:avLst/>
          </a:pr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3" name="Oval 12">
            <a:extLst>
              <a:ext uri="{FF2B5EF4-FFF2-40B4-BE49-F238E27FC236}">
                <a16:creationId xmlns:a16="http://schemas.microsoft.com/office/drawing/2014/main" id="{AA271367-133B-4717-BE47-C840B3AD39A1}"/>
              </a:ext>
            </a:extLst>
          </p:cNvPr>
          <p:cNvSpPr>
            <a:spLocks noChangeArrowheads="1"/>
          </p:cNvSpPr>
          <p:nvPr/>
        </p:nvSpPr>
        <p:spPr bwMode="auto">
          <a:xfrm>
            <a:off x="6435455" y="3199506"/>
            <a:ext cx="77072" cy="76344"/>
          </a:xfrm>
          <a:prstGeom prst="ellipse">
            <a:avLst/>
          </a:pr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5">
            <a:extLst>
              <a:ext uri="{FF2B5EF4-FFF2-40B4-BE49-F238E27FC236}">
                <a16:creationId xmlns:a16="http://schemas.microsoft.com/office/drawing/2014/main" id="{0F196581-7A3B-4340-B567-902FE978D66C}"/>
              </a:ext>
            </a:extLst>
          </p:cNvPr>
          <p:cNvSpPr>
            <a:spLocks/>
          </p:cNvSpPr>
          <p:nvPr/>
        </p:nvSpPr>
        <p:spPr bwMode="auto">
          <a:xfrm>
            <a:off x="6135909" y="3503307"/>
            <a:ext cx="68331" cy="263663"/>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8" name="Oval 10">
            <a:extLst>
              <a:ext uri="{FF2B5EF4-FFF2-40B4-BE49-F238E27FC236}">
                <a16:creationId xmlns:a16="http://schemas.microsoft.com/office/drawing/2014/main" id="{7B45F403-E03E-4CFF-94B6-C841DCD2DE64}"/>
              </a:ext>
            </a:extLst>
          </p:cNvPr>
          <p:cNvSpPr>
            <a:spLocks noChangeArrowheads="1"/>
          </p:cNvSpPr>
          <p:nvPr/>
        </p:nvSpPr>
        <p:spPr bwMode="auto">
          <a:xfrm>
            <a:off x="6204240" y="3729191"/>
            <a:ext cx="76277" cy="75557"/>
          </a:xfrm>
          <a:prstGeom prst="ellipse">
            <a:avLst/>
          </a:pr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B2F4E7D-BDEF-40E8-82A3-452D4E4581E3}"/>
              </a:ext>
            </a:extLst>
          </p:cNvPr>
          <p:cNvSpPr/>
          <p:nvPr/>
        </p:nvSpPr>
        <p:spPr>
          <a:xfrm flipH="1">
            <a:off x="5679468" y="3046043"/>
            <a:ext cx="699962" cy="693353"/>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A61D12A-6579-4AE3-A2DD-5973FE8875F6}"/>
              </a:ext>
            </a:extLst>
          </p:cNvPr>
          <p:cNvSpPr/>
          <p:nvPr/>
        </p:nvSpPr>
        <p:spPr>
          <a:xfrm flipH="1">
            <a:off x="6085115" y="3132210"/>
            <a:ext cx="111588" cy="11053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chemeClr val="accent2"/>
          </a:solidFill>
          <a:ln w="9525" cap="flat">
            <a:solidFill>
              <a:schemeClr val="tx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504E385-09FE-4CB1-92DA-86276B430E6C}"/>
              </a:ext>
            </a:extLst>
          </p:cNvPr>
          <p:cNvGrpSpPr/>
          <p:nvPr/>
        </p:nvGrpSpPr>
        <p:grpSpPr>
          <a:xfrm>
            <a:off x="2005532" y="3070858"/>
            <a:ext cx="945434" cy="709074"/>
            <a:chOff x="2005532" y="3070858"/>
            <a:chExt cx="945434" cy="709074"/>
          </a:xfrm>
        </p:grpSpPr>
        <p:grpSp>
          <p:nvGrpSpPr>
            <p:cNvPr id="3" name="Group 2">
              <a:extLst>
                <a:ext uri="{FF2B5EF4-FFF2-40B4-BE49-F238E27FC236}">
                  <a16:creationId xmlns:a16="http://schemas.microsoft.com/office/drawing/2014/main" id="{232C4B37-40CC-40E1-B23E-756B7959D543}"/>
                </a:ext>
              </a:extLst>
            </p:cNvPr>
            <p:cNvGrpSpPr/>
            <p:nvPr/>
          </p:nvGrpSpPr>
          <p:grpSpPr>
            <a:xfrm>
              <a:off x="2005532" y="3070858"/>
              <a:ext cx="945434" cy="709074"/>
              <a:chOff x="2087865" y="3132607"/>
              <a:chExt cx="780768" cy="585576"/>
            </a:xfrm>
          </p:grpSpPr>
          <p:sp>
            <p:nvSpPr>
              <p:cNvPr id="46" name="Rectangle 401">
                <a:extLst>
                  <a:ext uri="{FF2B5EF4-FFF2-40B4-BE49-F238E27FC236}">
                    <a16:creationId xmlns:a16="http://schemas.microsoft.com/office/drawing/2014/main" id="{051746A4-B891-40C8-B728-F42C5BA2EAFF}"/>
                  </a:ext>
                </a:extLst>
              </p:cNvPr>
              <p:cNvSpPr>
                <a:spLocks noChangeArrowheads="1"/>
              </p:cNvSpPr>
              <p:nvPr/>
            </p:nvSpPr>
            <p:spPr bwMode="auto">
              <a:xfrm flipH="1">
                <a:off x="2087865" y="3132607"/>
                <a:ext cx="780768" cy="72571"/>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402">
                <a:extLst>
                  <a:ext uri="{FF2B5EF4-FFF2-40B4-BE49-F238E27FC236}">
                    <a16:creationId xmlns:a16="http://schemas.microsoft.com/office/drawing/2014/main" id="{858F4C24-E043-4F63-B9BA-4640F7B8F53C}"/>
                  </a:ext>
                </a:extLst>
              </p:cNvPr>
              <p:cNvSpPr>
                <a:spLocks noChangeArrowheads="1"/>
              </p:cNvSpPr>
              <p:nvPr/>
            </p:nvSpPr>
            <p:spPr bwMode="auto">
              <a:xfrm flipH="1">
                <a:off x="2087865" y="3205178"/>
                <a:ext cx="780768" cy="513005"/>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Oval 403">
                <a:extLst>
                  <a:ext uri="{FF2B5EF4-FFF2-40B4-BE49-F238E27FC236}">
                    <a16:creationId xmlns:a16="http://schemas.microsoft.com/office/drawing/2014/main" id="{98F5DC31-49AF-49B8-BA9D-09C25E0A904A}"/>
                  </a:ext>
                </a:extLst>
              </p:cNvPr>
              <p:cNvSpPr>
                <a:spLocks noChangeArrowheads="1"/>
              </p:cNvSpPr>
              <p:nvPr/>
            </p:nvSpPr>
            <p:spPr bwMode="auto">
              <a:xfrm flipH="1">
                <a:off x="2818584"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Oval 404">
                <a:extLst>
                  <a:ext uri="{FF2B5EF4-FFF2-40B4-BE49-F238E27FC236}">
                    <a16:creationId xmlns:a16="http://schemas.microsoft.com/office/drawing/2014/main" id="{6F88FE5D-6C96-4D70-84DB-ECD2AA4A6C2E}"/>
                  </a:ext>
                </a:extLst>
              </p:cNvPr>
              <p:cNvSpPr>
                <a:spLocks noChangeArrowheads="1"/>
              </p:cNvSpPr>
              <p:nvPr/>
            </p:nvSpPr>
            <p:spPr bwMode="auto">
              <a:xfrm flipH="1">
                <a:off x="2783549"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Oval 405">
                <a:extLst>
                  <a:ext uri="{FF2B5EF4-FFF2-40B4-BE49-F238E27FC236}">
                    <a16:creationId xmlns:a16="http://schemas.microsoft.com/office/drawing/2014/main" id="{6536DEF8-31AD-4173-B7F2-02E5CEE71FCC}"/>
                  </a:ext>
                </a:extLst>
              </p:cNvPr>
              <p:cNvSpPr>
                <a:spLocks noChangeArrowheads="1"/>
              </p:cNvSpPr>
              <p:nvPr/>
            </p:nvSpPr>
            <p:spPr bwMode="auto">
              <a:xfrm flipH="1">
                <a:off x="2746012"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59">
              <a:extLst>
                <a:ext uri="{FF2B5EF4-FFF2-40B4-BE49-F238E27FC236}">
                  <a16:creationId xmlns:a16="http://schemas.microsoft.com/office/drawing/2014/main" id="{C4D533A0-F155-491A-A11D-930132F15230}"/>
                </a:ext>
              </a:extLst>
            </p:cNvPr>
            <p:cNvGrpSpPr>
              <a:grpSpLocks noChangeAspect="1"/>
            </p:cNvGrpSpPr>
            <p:nvPr/>
          </p:nvGrpSpPr>
          <p:grpSpPr bwMode="auto">
            <a:xfrm>
              <a:off x="2530840" y="3252657"/>
              <a:ext cx="308332" cy="308332"/>
              <a:chOff x="4013" y="2783"/>
              <a:chExt cx="312" cy="312"/>
            </a:xfrm>
          </p:grpSpPr>
          <p:sp>
            <p:nvSpPr>
              <p:cNvPr id="66" name="AutoShape 58">
                <a:extLst>
                  <a:ext uri="{FF2B5EF4-FFF2-40B4-BE49-F238E27FC236}">
                    <a16:creationId xmlns:a16="http://schemas.microsoft.com/office/drawing/2014/main" id="{7DF4D3C6-A27F-4889-BCA8-8C71A028FC79}"/>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Rectangle 60">
                <a:extLst>
                  <a:ext uri="{FF2B5EF4-FFF2-40B4-BE49-F238E27FC236}">
                    <a16:creationId xmlns:a16="http://schemas.microsoft.com/office/drawing/2014/main" id="{B39FFA48-C7D2-40D8-B08D-A948DFEC29C3}"/>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61">
                <a:extLst>
                  <a:ext uri="{FF2B5EF4-FFF2-40B4-BE49-F238E27FC236}">
                    <a16:creationId xmlns:a16="http://schemas.microsoft.com/office/drawing/2014/main" id="{2DD9B273-1247-4C42-8FCB-F5035116EB2B}"/>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 name="Freeform 62">
                <a:extLst>
                  <a:ext uri="{FF2B5EF4-FFF2-40B4-BE49-F238E27FC236}">
                    <a16:creationId xmlns:a16="http://schemas.microsoft.com/office/drawing/2014/main" id="{F3EF5F15-8281-43FC-BCC1-FBCEC90F5623}"/>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Oval 63">
                <a:extLst>
                  <a:ext uri="{FF2B5EF4-FFF2-40B4-BE49-F238E27FC236}">
                    <a16:creationId xmlns:a16="http://schemas.microsoft.com/office/drawing/2014/main" id="{FCB240EB-8CD6-4580-9ABA-7B49E5E5B20A}"/>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C812CA26-6DDF-4EAE-A06D-0C2ECAADDCFF}"/>
                </a:ext>
              </a:extLst>
            </p:cNvPr>
            <p:cNvSpPr/>
            <p:nvPr/>
          </p:nvSpPr>
          <p:spPr bwMode="auto">
            <a:xfrm flipH="1">
              <a:off x="2066366" y="3656928"/>
              <a:ext cx="650981"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C7AD6E50-3392-4618-98AE-A5753CCE665C}"/>
                </a:ext>
              </a:extLst>
            </p:cNvPr>
            <p:cNvSpPr/>
            <p:nvPr/>
          </p:nvSpPr>
          <p:spPr bwMode="auto">
            <a:xfrm flipH="1">
              <a:off x="2066369" y="3546511"/>
              <a:ext cx="297192" cy="497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B95CEDB2-DF8B-4C08-B4DE-0769C10B11EB}"/>
                </a:ext>
              </a:extLst>
            </p:cNvPr>
            <p:cNvSpPr/>
            <p:nvPr/>
          </p:nvSpPr>
          <p:spPr bwMode="auto">
            <a:xfrm flipH="1">
              <a:off x="2066365" y="3437305"/>
              <a:ext cx="347546"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5B979103-54F8-4388-BB74-B7F2A7E352C2}"/>
                </a:ext>
              </a:extLst>
            </p:cNvPr>
            <p:cNvSpPr/>
            <p:nvPr/>
          </p:nvSpPr>
          <p:spPr bwMode="auto">
            <a:xfrm flipH="1">
              <a:off x="2066369" y="3329080"/>
              <a:ext cx="250572" cy="47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049818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465B-2894-49A9-AC06-2EB1F11A202B}"/>
              </a:ext>
            </a:extLst>
          </p:cNvPr>
          <p:cNvSpPr>
            <a:spLocks noGrp="1"/>
          </p:cNvSpPr>
          <p:nvPr>
            <p:ph type="title"/>
          </p:nvPr>
        </p:nvSpPr>
        <p:spPr>
          <a:xfrm>
            <a:off x="588263" y="457200"/>
            <a:ext cx="11018520" cy="553998"/>
          </a:xfrm>
        </p:spPr>
        <p:txBody>
          <a:bodyPr/>
          <a:lstStyle/>
          <a:p>
            <a:r>
              <a:rPr lang="en-US"/>
              <a:t>Synonyms</a:t>
            </a:r>
          </a:p>
        </p:txBody>
      </p:sp>
      <p:sp>
        <p:nvSpPr>
          <p:cNvPr id="3" name="Text Placeholder 2">
            <a:extLst>
              <a:ext uri="{FF2B5EF4-FFF2-40B4-BE49-F238E27FC236}">
                <a16:creationId xmlns:a16="http://schemas.microsoft.com/office/drawing/2014/main" id="{F4701B95-C815-4B63-9423-0F83D47F6505}"/>
              </a:ext>
            </a:extLst>
          </p:cNvPr>
          <p:cNvSpPr>
            <a:spLocks noGrp="1"/>
          </p:cNvSpPr>
          <p:nvPr>
            <p:ph type="body" sz="quarter" idx="10"/>
          </p:nvPr>
        </p:nvSpPr>
        <p:spPr>
          <a:xfrm>
            <a:off x="586740" y="1108734"/>
            <a:ext cx="11018520" cy="3841052"/>
          </a:xfrm>
        </p:spPr>
        <p:txBody>
          <a:bodyPr/>
          <a:lstStyle/>
          <a:p>
            <a:r>
              <a:rPr lang="en-US" sz="2400"/>
              <a:t>What if we’re searching for documents that contain the words United States, but the user types in USA?</a:t>
            </a:r>
          </a:p>
          <a:p>
            <a:endParaRPr lang="en-US" sz="2400"/>
          </a:p>
          <a:p>
            <a:endParaRPr lang="en-US" sz="2400"/>
          </a:p>
          <a:p>
            <a:endParaRPr lang="en-US" sz="2400"/>
          </a:p>
          <a:p>
            <a:endParaRPr lang="en-US" sz="2400"/>
          </a:p>
          <a:p>
            <a:endParaRPr lang="en-US" sz="2400"/>
          </a:p>
          <a:p>
            <a:r>
              <a:rPr lang="en-US" sz="2400"/>
              <a:t>Search returns 0 results!</a:t>
            </a:r>
          </a:p>
          <a:p>
            <a:pPr marL="0" indent="0">
              <a:buNone/>
            </a:pPr>
            <a:endParaRPr lang="en-US" sz="2400"/>
          </a:p>
        </p:txBody>
      </p:sp>
      <p:pic>
        <p:nvPicPr>
          <p:cNvPr id="5" name="Picture 4" descr="A screenshot of a cell phone&#10;&#10;Description automatically generated">
            <a:extLst>
              <a:ext uri="{FF2B5EF4-FFF2-40B4-BE49-F238E27FC236}">
                <a16:creationId xmlns:a16="http://schemas.microsoft.com/office/drawing/2014/main" id="{DCB0F467-8E57-4659-98D9-21DE7E073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324" y="2178034"/>
            <a:ext cx="5037409" cy="1643861"/>
          </a:xfrm>
          <a:prstGeom prst="rect">
            <a:avLst/>
          </a:prstGeom>
        </p:spPr>
      </p:pic>
    </p:spTree>
    <p:extLst>
      <p:ext uri="{BB962C8B-B14F-4D97-AF65-F5344CB8AC3E}">
        <p14:creationId xmlns:p14="http://schemas.microsoft.com/office/powerpoint/2010/main" val="9725432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465B-2894-49A9-AC06-2EB1F11A202B}"/>
              </a:ext>
            </a:extLst>
          </p:cNvPr>
          <p:cNvSpPr>
            <a:spLocks noGrp="1"/>
          </p:cNvSpPr>
          <p:nvPr>
            <p:ph type="title"/>
          </p:nvPr>
        </p:nvSpPr>
        <p:spPr>
          <a:xfrm>
            <a:off x="588263" y="457200"/>
            <a:ext cx="11018520" cy="553998"/>
          </a:xfrm>
        </p:spPr>
        <p:txBody>
          <a:bodyPr/>
          <a:lstStyle/>
          <a:p>
            <a:r>
              <a:rPr lang="en-US"/>
              <a:t>Synonyms</a:t>
            </a:r>
          </a:p>
        </p:txBody>
      </p:sp>
      <p:sp>
        <p:nvSpPr>
          <p:cNvPr id="3" name="Text Placeholder 2">
            <a:extLst>
              <a:ext uri="{FF2B5EF4-FFF2-40B4-BE49-F238E27FC236}">
                <a16:creationId xmlns:a16="http://schemas.microsoft.com/office/drawing/2014/main" id="{F4701B95-C815-4B63-9423-0F83D47F6505}"/>
              </a:ext>
            </a:extLst>
          </p:cNvPr>
          <p:cNvSpPr>
            <a:spLocks noGrp="1"/>
          </p:cNvSpPr>
          <p:nvPr>
            <p:ph type="body" sz="quarter" idx="10"/>
          </p:nvPr>
        </p:nvSpPr>
        <p:spPr>
          <a:xfrm>
            <a:off x="586740" y="1108734"/>
            <a:ext cx="11018520" cy="4579715"/>
          </a:xfrm>
        </p:spPr>
        <p:txBody>
          <a:bodyPr/>
          <a:lstStyle/>
          <a:p>
            <a:r>
              <a:rPr lang="en-US" sz="2400" dirty="0"/>
              <a:t>Synonym maps are used to expand the scope of a query, without having to explicitly provide the term</a:t>
            </a:r>
          </a:p>
          <a:p>
            <a:endParaRPr lang="en-US" sz="2400" dirty="0"/>
          </a:p>
          <a:p>
            <a:r>
              <a:rPr lang="en-US" sz="2400" dirty="0"/>
              <a:t>In Azure Search, synonym expansion is done at query time</a:t>
            </a:r>
          </a:p>
          <a:p>
            <a:endParaRPr lang="en-US" sz="2400" dirty="0"/>
          </a:p>
          <a:p>
            <a:r>
              <a:rPr lang="en-US" sz="2400" dirty="0"/>
              <a:t>Ex: associate ‘United States’ with ‘USA’ </a:t>
            </a:r>
          </a:p>
          <a:p>
            <a:pPr lvl="1"/>
            <a:endParaRPr lang="en-US" dirty="0"/>
          </a:p>
          <a:p>
            <a:pPr lvl="1"/>
            <a:endParaRPr lang="en-US" dirty="0"/>
          </a:p>
          <a:p>
            <a:pPr marL="228600" lvl="1" indent="0">
              <a:buNone/>
            </a:pPr>
            <a:endParaRPr lang="en-US" sz="2400" dirty="0"/>
          </a:p>
          <a:p>
            <a:pPr marL="228600" lvl="1" indent="0">
              <a:buNone/>
            </a:pPr>
            <a:endParaRPr lang="en-US" sz="2400" dirty="0"/>
          </a:p>
          <a:p>
            <a:pPr marL="228600" lvl="1" indent="0">
              <a:buNone/>
            </a:pPr>
            <a:endParaRPr lang="en-US" sz="2400" dirty="0"/>
          </a:p>
        </p:txBody>
      </p:sp>
      <p:pic>
        <p:nvPicPr>
          <p:cNvPr id="6" name="Picture 5" descr="A screenshot of a cell phone&#10;&#10;Description automatically generated">
            <a:extLst>
              <a:ext uri="{FF2B5EF4-FFF2-40B4-BE49-F238E27FC236}">
                <a16:creationId xmlns:a16="http://schemas.microsoft.com/office/drawing/2014/main" id="{C16A3179-2CD9-40B0-9186-5A1C840EB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627" y="4362121"/>
            <a:ext cx="8482746" cy="1743722"/>
          </a:xfrm>
          <a:prstGeom prst="rect">
            <a:avLst/>
          </a:prstGeom>
        </p:spPr>
      </p:pic>
    </p:spTree>
    <p:extLst>
      <p:ext uri="{BB962C8B-B14F-4D97-AF65-F5344CB8AC3E}">
        <p14:creationId xmlns:p14="http://schemas.microsoft.com/office/powerpoint/2010/main" val="41014550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738B3B-B46C-443A-A1BC-30A9D029C626}"/>
              </a:ext>
            </a:extLst>
          </p:cNvPr>
          <p:cNvSpPr>
            <a:spLocks noGrp="1"/>
          </p:cNvSpPr>
          <p:nvPr>
            <p:ph type="title"/>
          </p:nvPr>
        </p:nvSpPr>
        <p:spPr/>
        <p:txBody>
          <a:bodyPr/>
          <a:lstStyle/>
          <a:p>
            <a:r>
              <a:rPr lang="en-US"/>
              <a:t>1. Define Synonym Map</a:t>
            </a:r>
          </a:p>
        </p:txBody>
      </p:sp>
      <p:sp>
        <p:nvSpPr>
          <p:cNvPr id="5" name="Text Placeholder 4">
            <a:extLst>
              <a:ext uri="{FF2B5EF4-FFF2-40B4-BE49-F238E27FC236}">
                <a16:creationId xmlns:a16="http://schemas.microsoft.com/office/drawing/2014/main" id="{47C594DE-D8D3-49C6-BBA6-60CE10C050BE}"/>
              </a:ext>
            </a:extLst>
          </p:cNvPr>
          <p:cNvSpPr>
            <a:spLocks noGrp="1"/>
          </p:cNvSpPr>
          <p:nvPr>
            <p:ph type="body" sz="quarter" idx="10"/>
          </p:nvPr>
        </p:nvSpPr>
        <p:spPr>
          <a:xfrm>
            <a:off x="588263" y="1243584"/>
            <a:ext cx="10445497" cy="4901185"/>
          </a:xfrm>
        </p:spPr>
        <p:txBody>
          <a:bodyPr/>
          <a:lstStyle/>
          <a:p>
            <a:r>
              <a:rPr lang="en-US" sz="2400"/>
              <a:t>POST https://[servicename].search.windows.net/synonymmaps?api-version=2019-05-06</a:t>
            </a:r>
          </a:p>
          <a:p>
            <a:r>
              <a:rPr lang="en-US" sz="2400" err="1"/>
              <a:t>api</a:t>
            </a:r>
            <a:r>
              <a:rPr lang="en-US" sz="2400"/>
              <a:t>-key: [admin key]</a:t>
            </a:r>
          </a:p>
          <a:p>
            <a:endParaRPr lang="en-US" sz="2400"/>
          </a:p>
          <a:p>
            <a:r>
              <a:rPr lang="en-US" sz="2400"/>
              <a:t>{</a:t>
            </a:r>
          </a:p>
          <a:p>
            <a:r>
              <a:rPr lang="en-US" sz="2400"/>
              <a:t>   "name</a:t>
            </a:r>
            <a:r>
              <a:rPr lang="en-US" sz="2400">
                <a:highlight>
                  <a:srgbClr val="FFFF00"/>
                </a:highlight>
              </a:rPr>
              <a:t>":"</a:t>
            </a:r>
            <a:r>
              <a:rPr lang="en-US" sz="2400" err="1">
                <a:highlight>
                  <a:srgbClr val="FFFF00"/>
                </a:highlight>
              </a:rPr>
              <a:t>mysynonymmap</a:t>
            </a:r>
            <a:r>
              <a:rPr lang="en-US" sz="2400">
                <a:highlight>
                  <a:srgbClr val="FFFF00"/>
                </a:highlight>
              </a:rPr>
              <a:t>",</a:t>
            </a:r>
          </a:p>
          <a:p>
            <a:r>
              <a:rPr lang="en-US" sz="2400"/>
              <a:t>   "format":"</a:t>
            </a:r>
            <a:r>
              <a:rPr lang="en-US" sz="2400" err="1"/>
              <a:t>solr</a:t>
            </a:r>
            <a:r>
              <a:rPr lang="en-US" sz="2400"/>
              <a:t>",</a:t>
            </a:r>
          </a:p>
          <a:p>
            <a:r>
              <a:rPr lang="en-US" sz="2400"/>
              <a:t>   "synonyms": "</a:t>
            </a:r>
          </a:p>
          <a:p>
            <a:r>
              <a:rPr lang="en-US" sz="2400"/>
              <a:t>      USA, United States, United States of America\n</a:t>
            </a:r>
          </a:p>
          <a:p>
            <a:r>
              <a:rPr lang="en-US" sz="2400"/>
              <a:t>      Washington, Wash., WA =&gt; WA\n"</a:t>
            </a:r>
          </a:p>
          <a:p>
            <a:r>
              <a:rPr lang="en-US"/>
              <a:t>}</a:t>
            </a:r>
          </a:p>
        </p:txBody>
      </p:sp>
    </p:spTree>
    <p:extLst>
      <p:ext uri="{BB962C8B-B14F-4D97-AF65-F5344CB8AC3E}">
        <p14:creationId xmlns:p14="http://schemas.microsoft.com/office/powerpoint/2010/main" val="22567698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53DB9-3EFE-4D87-9BF0-4133AD3AF283}"/>
              </a:ext>
            </a:extLst>
          </p:cNvPr>
          <p:cNvSpPr>
            <a:spLocks noGrp="1"/>
          </p:cNvSpPr>
          <p:nvPr>
            <p:ph type="title"/>
          </p:nvPr>
        </p:nvSpPr>
        <p:spPr/>
        <p:txBody>
          <a:bodyPr/>
          <a:lstStyle/>
          <a:p>
            <a:r>
              <a:rPr lang="en-US"/>
              <a:t>2. Configure Index</a:t>
            </a:r>
          </a:p>
        </p:txBody>
      </p:sp>
      <p:sp>
        <p:nvSpPr>
          <p:cNvPr id="3" name="Text Placeholder 2">
            <a:extLst>
              <a:ext uri="{FF2B5EF4-FFF2-40B4-BE49-F238E27FC236}">
                <a16:creationId xmlns:a16="http://schemas.microsoft.com/office/drawing/2014/main" id="{F958E4A2-E88B-4084-8D44-5D7B406F2651}"/>
              </a:ext>
            </a:extLst>
          </p:cNvPr>
          <p:cNvSpPr>
            <a:spLocks noGrp="1"/>
          </p:cNvSpPr>
          <p:nvPr>
            <p:ph type="body" sz="quarter" idx="10"/>
          </p:nvPr>
        </p:nvSpPr>
        <p:spPr>
          <a:xfrm>
            <a:off x="586740" y="1154390"/>
            <a:ext cx="11018520" cy="5860066"/>
          </a:xfrm>
        </p:spPr>
        <p:txBody>
          <a:bodyPr/>
          <a:lstStyle/>
          <a:p>
            <a:r>
              <a:rPr lang="en-US" sz="1600"/>
              <a:t>POST https://[service name].search.windows.net/</a:t>
            </a:r>
            <a:r>
              <a:rPr lang="en-US" sz="1600" err="1"/>
              <a:t>indexes?api-version</a:t>
            </a:r>
            <a:r>
              <a:rPr lang="en-US" sz="1600"/>
              <a:t>=2019-05-06</a:t>
            </a:r>
          </a:p>
          <a:p>
            <a:r>
              <a:rPr lang="en-US" sz="1600"/>
              <a:t>	</a:t>
            </a:r>
            <a:r>
              <a:rPr lang="en-US" sz="1600" err="1"/>
              <a:t>api</a:t>
            </a:r>
            <a:r>
              <a:rPr lang="en-US" sz="1600"/>
              <a:t>-key: [admin key]</a:t>
            </a:r>
          </a:p>
          <a:p>
            <a:endParaRPr lang="en-US" sz="1600"/>
          </a:p>
          <a:p>
            <a:r>
              <a:rPr lang="en-US" sz="1600"/>
              <a:t>	{</a:t>
            </a:r>
          </a:p>
          <a:p>
            <a:r>
              <a:rPr lang="en-US" sz="1600"/>
              <a:t>	   "name":"</a:t>
            </a:r>
            <a:r>
              <a:rPr lang="en-US" sz="1600" err="1"/>
              <a:t>myindex</a:t>
            </a:r>
            <a:r>
              <a:rPr lang="en-US" sz="1600"/>
              <a:t>",</a:t>
            </a:r>
          </a:p>
          <a:p>
            <a:r>
              <a:rPr lang="en-US" sz="1600"/>
              <a:t>	   "fields":[</a:t>
            </a:r>
          </a:p>
          <a:p>
            <a:r>
              <a:rPr lang="en-US" sz="1600"/>
              <a:t>	      {</a:t>
            </a:r>
          </a:p>
          <a:p>
            <a:r>
              <a:rPr lang="en-US" sz="1600"/>
              <a:t>	         "</a:t>
            </a:r>
            <a:r>
              <a:rPr lang="en-US" sz="1600" err="1"/>
              <a:t>name":"id</a:t>
            </a:r>
            <a:r>
              <a:rPr lang="en-US" sz="1600"/>
              <a:t>",</a:t>
            </a:r>
          </a:p>
          <a:p>
            <a:r>
              <a:rPr lang="en-US" sz="1600"/>
              <a:t>	         "type":"</a:t>
            </a:r>
            <a:r>
              <a:rPr lang="en-US" sz="1600" err="1"/>
              <a:t>Edm.String</a:t>
            </a:r>
            <a:r>
              <a:rPr lang="en-US" sz="1600"/>
              <a:t>",</a:t>
            </a:r>
          </a:p>
          <a:p>
            <a:r>
              <a:rPr lang="en-US" sz="1600"/>
              <a:t>	         "</a:t>
            </a:r>
            <a:r>
              <a:rPr lang="en-US" sz="1600" err="1"/>
              <a:t>key":true</a:t>
            </a:r>
            <a:endParaRPr lang="en-US" sz="1600"/>
          </a:p>
          <a:p>
            <a:r>
              <a:rPr lang="en-US" sz="1600"/>
              <a:t>	      },</a:t>
            </a:r>
          </a:p>
          <a:p>
            <a:r>
              <a:rPr lang="en-US" sz="1600"/>
              <a:t>	      {</a:t>
            </a:r>
          </a:p>
          <a:p>
            <a:r>
              <a:rPr lang="en-US" sz="1600"/>
              <a:t>	         "</a:t>
            </a:r>
            <a:r>
              <a:rPr lang="en-US" sz="1600" err="1"/>
              <a:t>name":"name</a:t>
            </a:r>
            <a:r>
              <a:rPr lang="en-US" sz="1600"/>
              <a:t>",</a:t>
            </a:r>
          </a:p>
          <a:p>
            <a:r>
              <a:rPr lang="en-US" sz="1600"/>
              <a:t>	         "type":"</a:t>
            </a:r>
            <a:r>
              <a:rPr lang="en-US" sz="1600" err="1"/>
              <a:t>Edm.String</a:t>
            </a:r>
            <a:r>
              <a:rPr lang="en-US" sz="1600"/>
              <a:t>",</a:t>
            </a:r>
          </a:p>
          <a:p>
            <a:r>
              <a:rPr lang="en-US" sz="1600"/>
              <a:t>	         "</a:t>
            </a:r>
            <a:r>
              <a:rPr lang="en-US" sz="1600" err="1"/>
              <a:t>searchable":true</a:t>
            </a:r>
            <a:r>
              <a:rPr lang="en-US" sz="1600"/>
              <a:t>,</a:t>
            </a:r>
          </a:p>
          <a:p>
            <a:r>
              <a:rPr lang="en-US" sz="1600"/>
              <a:t>	         "analyzer":"</a:t>
            </a:r>
            <a:r>
              <a:rPr lang="en-US" sz="1600" err="1"/>
              <a:t>en.lucene</a:t>
            </a:r>
            <a:r>
              <a:rPr lang="en-US" sz="1600"/>
              <a:t>",</a:t>
            </a:r>
          </a:p>
          <a:p>
            <a:r>
              <a:rPr lang="en-US" sz="1600"/>
              <a:t>	         </a:t>
            </a:r>
            <a:r>
              <a:rPr lang="en-US" sz="1600">
                <a:highlight>
                  <a:srgbClr val="FFFF00"/>
                </a:highlight>
              </a:rPr>
              <a:t>"</a:t>
            </a:r>
            <a:r>
              <a:rPr lang="en-US" sz="1600" err="1">
                <a:highlight>
                  <a:srgbClr val="FFFF00"/>
                </a:highlight>
              </a:rPr>
              <a:t>synonymMaps</a:t>
            </a:r>
            <a:r>
              <a:rPr lang="en-US" sz="1600">
                <a:highlight>
                  <a:srgbClr val="FFFF00"/>
                </a:highlight>
              </a:rPr>
              <a:t>":[</a:t>
            </a:r>
          </a:p>
          <a:p>
            <a:r>
              <a:rPr lang="en-US" sz="1600"/>
              <a:t>	            </a:t>
            </a:r>
            <a:r>
              <a:rPr lang="en-US" sz="1600">
                <a:highlight>
                  <a:srgbClr val="FFFF00"/>
                </a:highlight>
              </a:rPr>
              <a:t>"</a:t>
            </a:r>
            <a:r>
              <a:rPr lang="en-US" sz="1600" err="1">
                <a:highlight>
                  <a:srgbClr val="FFFF00"/>
                </a:highlight>
              </a:rPr>
              <a:t>mysynonymmap</a:t>
            </a:r>
            <a:r>
              <a:rPr lang="en-US" sz="1600">
                <a:highlight>
                  <a:srgbClr val="FFFF00"/>
                </a:highlight>
              </a:rPr>
              <a:t>"</a:t>
            </a:r>
          </a:p>
          <a:p>
            <a:r>
              <a:rPr lang="en-US" sz="1600"/>
              <a:t>	        </a:t>
            </a:r>
            <a:r>
              <a:rPr lang="en-US" sz="1600">
                <a:highlight>
                  <a:srgbClr val="FFFF00"/>
                </a:highlight>
              </a:rPr>
              <a:t> ]</a:t>
            </a:r>
          </a:p>
          <a:p>
            <a:r>
              <a:rPr lang="en-US" sz="1600"/>
              <a:t>	</a:t>
            </a:r>
          </a:p>
        </p:txBody>
      </p:sp>
    </p:spTree>
    <p:extLst>
      <p:ext uri="{BB962C8B-B14F-4D97-AF65-F5344CB8AC3E}">
        <p14:creationId xmlns:p14="http://schemas.microsoft.com/office/powerpoint/2010/main" val="28984432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3E68-3C27-409C-9781-74B67A0845B0}"/>
              </a:ext>
            </a:extLst>
          </p:cNvPr>
          <p:cNvSpPr>
            <a:spLocks noGrp="1"/>
          </p:cNvSpPr>
          <p:nvPr>
            <p:ph type="title"/>
          </p:nvPr>
        </p:nvSpPr>
        <p:spPr/>
        <p:txBody>
          <a:bodyPr/>
          <a:lstStyle/>
          <a:p>
            <a:r>
              <a:rPr lang="en-US"/>
              <a:t>Complex Types</a:t>
            </a:r>
          </a:p>
        </p:txBody>
      </p:sp>
      <p:sp>
        <p:nvSpPr>
          <p:cNvPr id="3" name="Text Placeholder 2">
            <a:extLst>
              <a:ext uri="{FF2B5EF4-FFF2-40B4-BE49-F238E27FC236}">
                <a16:creationId xmlns:a16="http://schemas.microsoft.com/office/drawing/2014/main" id="{C0545141-795A-46E1-8FEF-AAF99D7E3155}"/>
              </a:ext>
            </a:extLst>
          </p:cNvPr>
          <p:cNvSpPr>
            <a:spLocks noGrp="1"/>
          </p:cNvSpPr>
          <p:nvPr>
            <p:ph type="body" sz="quarter" idx="10"/>
          </p:nvPr>
        </p:nvSpPr>
        <p:spPr>
          <a:xfrm>
            <a:off x="586391" y="1434370"/>
            <a:ext cx="7055380" cy="3767185"/>
          </a:xfrm>
        </p:spPr>
        <p:txBody>
          <a:bodyPr/>
          <a:lstStyle/>
          <a:p>
            <a:r>
              <a:rPr lang="en-US" sz="2400" dirty="0"/>
              <a:t>Data often includes hierarchical or nested substructures that do not break down neatly into a tabular row-sets such as:</a:t>
            </a:r>
          </a:p>
          <a:p>
            <a:endParaRPr lang="en-US" sz="2400" dirty="0"/>
          </a:p>
          <a:p>
            <a:pPr marL="457200" indent="-457200">
              <a:buFont typeface="Arial" panose="020B0604020202020204" pitchFamily="34" charset="0"/>
              <a:buChar char="•"/>
            </a:pPr>
            <a:r>
              <a:rPr lang="en-US" sz="2400" dirty="0"/>
              <a:t>Multiple locations for a single customer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Multiple colors and sizes for a single SKU</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Multiple authors of a single book</a:t>
            </a:r>
          </a:p>
        </p:txBody>
      </p:sp>
      <p:sp>
        <p:nvSpPr>
          <p:cNvPr id="4" name="Rectangle 3">
            <a:extLst>
              <a:ext uri="{FF2B5EF4-FFF2-40B4-BE49-F238E27FC236}">
                <a16:creationId xmlns:a16="http://schemas.microsoft.com/office/drawing/2014/main" id="{1F8D423D-F840-459B-835F-B79B3C766E24}"/>
              </a:ext>
            </a:extLst>
          </p:cNvPr>
          <p:cNvSpPr/>
          <p:nvPr/>
        </p:nvSpPr>
        <p:spPr>
          <a:xfrm>
            <a:off x="7641770" y="339161"/>
            <a:ext cx="4550229" cy="606114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2E75B6"/>
                </a:solidFill>
                <a:effectLst/>
                <a:uLnTx/>
                <a:uFillTx/>
                <a:latin typeface="Consolas" panose="020B0609020204030204" pitchFamily="49" charset="0"/>
                <a:ea typeface="Calibri" panose="020F0502020204030204" pitchFamily="34" charset="0"/>
                <a:cs typeface="Consolas" panose="020B0609020204030204" pitchFamily="49" charset="0"/>
              </a:rPr>
              <a:t>HotelId</a:t>
            </a:r>
            <a:r>
              <a:rPr kumimoji="0" lang="en-US" sz="1050" b="0" i="0" u="none" strike="noStrike" kern="1200" cap="none" spc="0" normalizeH="0" baseline="0" noProof="0">
                <a:ln>
                  <a:noFill/>
                </a:ln>
                <a:solidFill>
                  <a:srgbClr val="2E75B6"/>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"1"</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2E75B6"/>
                </a:solidFill>
                <a:effectLst/>
                <a:uLnTx/>
                <a:uFillTx/>
                <a:latin typeface="Consolas" panose="020B0609020204030204" pitchFamily="49" charset="0"/>
                <a:ea typeface="Calibri" panose="020F0502020204030204" pitchFamily="34" charset="0"/>
                <a:cs typeface="Consolas" panose="020B0609020204030204" pitchFamily="49" charset="0"/>
              </a:rPr>
              <a:t>HotelName</a:t>
            </a:r>
            <a:r>
              <a:rPr kumimoji="0" lang="en-US" sz="1050" b="0" i="0" u="none" strike="noStrike" kern="1200" cap="none" spc="0" normalizeH="0" baseline="0" noProof="0">
                <a:ln>
                  <a:noFill/>
                </a:ln>
                <a:solidFill>
                  <a:srgbClr val="2E75B6"/>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"Secret Point Hotel"</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uLnTx/>
                <a:uFillTx/>
                <a:latin typeface="Consolas" panose="020B0609020204030204" pitchFamily="49" charset="0"/>
                <a:ea typeface="Calibri" panose="020F0502020204030204" pitchFamily="34" charset="0"/>
                <a:cs typeface="Consolas" panose="020B0609020204030204" pitchFamily="49" charset="0"/>
              </a:rPr>
              <a:t>"Description"</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"The hotel is ideally located on the 	main commercial artery of the city in the heart 	of New York."</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uLnTx/>
                <a:uFillTx/>
                <a:latin typeface="Consolas" panose="020B0609020204030204" pitchFamily="49" charset="0"/>
                <a:ea typeface="Calibri" panose="020F0502020204030204" pitchFamily="34" charset="0"/>
                <a:cs typeface="Consolas" panose="020B0609020204030204" pitchFamily="49" charset="0"/>
              </a:rPr>
              <a:t>"Tags"</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"pool"</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"air conditioning"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"concierge"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uLnTx/>
                <a:uFillTx/>
                <a:latin typeface="Consolas" panose="020B0609020204030204" pitchFamily="49" charset="0"/>
                <a:ea typeface="Calibri" panose="020F0502020204030204" pitchFamily="34" charset="0"/>
                <a:cs typeface="Consolas" panose="020B0609020204030204" pitchFamily="49" charset="0"/>
              </a:rPr>
              <a:t>"Rating"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3.60,</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uLnTx/>
                <a:uFillTx/>
                <a:latin typeface="Consolas" panose="020B0609020204030204" pitchFamily="49" charset="0"/>
                <a:ea typeface="Calibri" panose="020F0502020204030204" pitchFamily="34" charset="0"/>
                <a:cs typeface="Consolas" panose="020B0609020204030204" pitchFamily="49" charset="0"/>
              </a:rPr>
              <a:t>"Category"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"Boutique"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"Address"</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StreetAddress</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"677 5th Ave"</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"City"</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"New York"</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"State"</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"NY"</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ZipCode</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"10022"</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"Rooms"</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"Description"</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"Budget Room, 1 Queen Bed (Cityside)"</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BaseRate</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96.99,</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BedOptions</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"Queen Bed"</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SleepsCount</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2,</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"Tags"</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vcr</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dvd</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"Description"</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"Budget Room, 1 King Bed (Water View)"</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"Type"</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"Budget Room"</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BaseRate</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80.99,</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BedOptions</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"King Bed"</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SleepsCount</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2,</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"Tags"</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vcr</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dvd</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"jacuzzi tub"</a:t>
            </a: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05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928273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49E65B-912A-46D9-A0C6-57ED3BFFA9FE}"/>
              </a:ext>
            </a:extLst>
          </p:cNvPr>
          <p:cNvSpPr>
            <a:spLocks noGrp="1"/>
          </p:cNvSpPr>
          <p:nvPr>
            <p:ph type="title"/>
          </p:nvPr>
        </p:nvSpPr>
        <p:spPr>
          <a:xfrm>
            <a:off x="588263" y="457200"/>
            <a:ext cx="11018520" cy="553998"/>
          </a:xfrm>
        </p:spPr>
        <p:txBody>
          <a:bodyPr/>
          <a:lstStyle/>
          <a:p>
            <a:r>
              <a:rPr lang="en-US"/>
              <a:t>Support for Complex Types</a:t>
            </a:r>
            <a:endParaRPr lang="en-US">
              <a:solidFill>
                <a:schemeClr val="accent3">
                  <a:lumMod val="75000"/>
                </a:schemeClr>
              </a:solidFill>
            </a:endParaRPr>
          </a:p>
        </p:txBody>
      </p:sp>
      <p:sp>
        <p:nvSpPr>
          <p:cNvPr id="3" name="Text Placeholder 2"/>
          <p:cNvSpPr>
            <a:spLocks noGrp="1"/>
          </p:cNvSpPr>
          <p:nvPr>
            <p:ph type="body" sz="quarter" idx="4294967295"/>
          </p:nvPr>
        </p:nvSpPr>
        <p:spPr>
          <a:xfrm>
            <a:off x="695371" y="1484890"/>
            <a:ext cx="6985000" cy="5113337"/>
          </a:xfrm>
        </p:spPr>
        <p:txBody>
          <a:bodyPr>
            <a:normAutofit/>
          </a:bodyPr>
          <a:lstStyle/>
          <a:p>
            <a:r>
              <a:rPr lang="en-US" b="1" dirty="0">
                <a:latin typeface="Segoe UI Light" panose="020B0502040204020203" pitchFamily="34" charset="0"/>
                <a:cs typeface="Segoe UI Light" panose="020B0502040204020203" pitchFamily="34" charset="0"/>
              </a:rPr>
              <a:t>Edm.ComplexType</a:t>
            </a:r>
          </a:p>
          <a:p>
            <a:pPr marL="228600" lvl="1" indent="0">
              <a:buNone/>
            </a:pPr>
            <a:r>
              <a:rPr lang="en-US" dirty="0">
                <a:latin typeface="Segoe UI Light" panose="020B0502040204020203" pitchFamily="34" charset="0"/>
                <a:cs typeface="Segoe UI Light" panose="020B0502040204020203" pitchFamily="34" charset="0"/>
              </a:rPr>
              <a:t>Represents a single complex object. It can contain other complex types (String, Integer, Long, Double, Boolean, </a:t>
            </a:r>
            <a:r>
              <a:rPr lang="en-US" dirty="0" err="1">
                <a:latin typeface="Segoe UI Light" panose="020B0502040204020203" pitchFamily="34" charset="0"/>
                <a:cs typeface="Segoe UI Light" panose="020B0502040204020203" pitchFamily="34" charset="0"/>
              </a:rPr>
              <a:t>DateTimeOffset</a:t>
            </a:r>
            <a:r>
              <a:rPr lang="en-US" dirty="0">
                <a:latin typeface="Segoe UI Light" panose="020B0502040204020203" pitchFamily="34" charset="0"/>
                <a:cs typeface="Segoe UI Light" panose="020B0502040204020203" pitchFamily="34" charset="0"/>
              </a:rPr>
              <a:t> &amp; </a:t>
            </a:r>
            <a:r>
              <a:rPr lang="en-US" dirty="0" err="1">
                <a:latin typeface="Segoe UI Light" panose="020B0502040204020203" pitchFamily="34" charset="0"/>
                <a:cs typeface="Segoe UI Light" panose="020B0502040204020203" pitchFamily="34" charset="0"/>
              </a:rPr>
              <a:t>GeoPoint</a:t>
            </a:r>
            <a:r>
              <a:rPr lang="en-US" dirty="0">
                <a:latin typeface="Segoe UI Light" panose="020B0502040204020203" pitchFamily="34" charset="0"/>
                <a:cs typeface="Segoe UI Light" panose="020B0502040204020203" pitchFamily="34" charset="0"/>
              </a:rPr>
              <a:t>)</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Collection(Edm.ComplexType)</a:t>
            </a:r>
          </a:p>
          <a:p>
            <a:pPr marL="228600" lvl="1" indent="0">
              <a:buNone/>
            </a:pPr>
            <a:r>
              <a:rPr lang="en-US" dirty="0">
                <a:latin typeface="Segoe UI Light" panose="020B0502040204020203" pitchFamily="34" charset="0"/>
                <a:cs typeface="Segoe UI Light" panose="020B0502040204020203" pitchFamily="34" charset="0"/>
              </a:rPr>
              <a:t>Represents a collection of complex objects. Like a nested document. Can contain other complex types.</a:t>
            </a:r>
          </a:p>
          <a:p>
            <a:pPr marL="228600" lvl="1" indent="0">
              <a:buNone/>
            </a:pP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Text Placeholder 2"/>
          <p:cNvSpPr txBox="1">
            <a:spLocks/>
          </p:cNvSpPr>
          <p:nvPr/>
        </p:nvSpPr>
        <p:spPr>
          <a:xfrm>
            <a:off x="8004130" y="1283341"/>
            <a:ext cx="3308959" cy="46168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black"/>
                </a:solidFill>
                <a:effectLst/>
                <a:uLnTx/>
                <a:uFillTx/>
                <a:latin typeface="Segoe UI"/>
                <a:ea typeface="+mn-ea"/>
                <a:cs typeface="Courier New" panose="02070309020205020404" pitchFamily="49" charset="0"/>
              </a:rPr>
              <a:t>OBJECT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"region": "US",</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"manager": {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"age": 30,</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"name": {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s-CL"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s-CL" sz="14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first</a:t>
            </a:r>
            <a:r>
              <a:rPr kumimoji="0" lang="es-CL"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"John",</a:t>
            </a:r>
            <a:endPar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s-CL"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s-CL" sz="14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last</a:t>
            </a:r>
            <a:r>
              <a:rPr kumimoji="0" lang="es-CL"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"Smith"</a:t>
            </a:r>
            <a:endPar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s-CL"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endPar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s-CL"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endPar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s-CL"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s-CL"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s-CL" sz="1800" b="1" i="0" u="none" strike="noStrike" kern="1200" cap="none" spc="0" normalizeH="0" baseline="0" noProof="0">
                <a:ln>
                  <a:noFill/>
                </a:ln>
                <a:solidFill>
                  <a:prstClr val="black"/>
                </a:solidFill>
                <a:effectLst/>
                <a:uLnTx/>
                <a:uFillTx/>
                <a:latin typeface="Segoe UI"/>
                <a:ea typeface="+mn-ea"/>
                <a:cs typeface="Courier New" panose="02070309020205020404" pitchFamily="49" charset="0"/>
              </a:rPr>
              <a:t>NESTED</a:t>
            </a:r>
            <a:endParaRPr kumimoji="0" lang="es-CL" sz="1400" b="1" i="0" u="none" strike="noStrike" kern="1200" cap="none" spc="0" normalizeH="0" baseline="0" noProof="0">
              <a:ln>
                <a:noFill/>
              </a:ln>
              <a:solidFill>
                <a:prstClr val="black"/>
              </a:solidFill>
              <a:effectLst/>
              <a:uLnTx/>
              <a:uFillTx/>
              <a:latin typeface="Segoe UI"/>
              <a:ea typeface="+mn-ea"/>
              <a:cs typeface="Courier New" panose="02070309020205020404" pitchFamily="49"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"group": "fans",</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"user":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"first": "John",</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"last": "Smith"</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"first": "Alice",</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"last": "White"</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s-CL"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a:t>
            </a:r>
            <a:endPar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s-CL"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endPar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s-CL"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a:t>
            </a:r>
            <a:endParaRPr kumimoji="0" lang="en-US" sz="14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3144776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49E65B-912A-46D9-A0C6-57ED3BFFA9FE}"/>
              </a:ext>
            </a:extLst>
          </p:cNvPr>
          <p:cNvSpPr>
            <a:spLocks noGrp="1"/>
          </p:cNvSpPr>
          <p:nvPr>
            <p:ph type="title"/>
          </p:nvPr>
        </p:nvSpPr>
        <p:spPr>
          <a:xfrm>
            <a:off x="588263" y="457200"/>
            <a:ext cx="11018520" cy="553998"/>
          </a:xfrm>
        </p:spPr>
        <p:txBody>
          <a:bodyPr/>
          <a:lstStyle/>
          <a:p>
            <a:r>
              <a:rPr lang="en-US" dirty="0"/>
              <a:t>Sample Complex Type in the Index Definition</a:t>
            </a:r>
            <a:endParaRPr lang="en-US" dirty="0">
              <a:solidFill>
                <a:schemeClr val="accent3">
                  <a:lumMod val="75000"/>
                </a:schemeClr>
              </a:solidFill>
            </a:endParaRPr>
          </a:p>
        </p:txBody>
      </p:sp>
      <p:sp>
        <p:nvSpPr>
          <p:cNvPr id="3" name="Text Placeholder 2"/>
          <p:cNvSpPr>
            <a:spLocks noGrp="1"/>
          </p:cNvSpPr>
          <p:nvPr>
            <p:ph type="body" sz="quarter" idx="4294967295"/>
          </p:nvPr>
        </p:nvSpPr>
        <p:spPr>
          <a:xfrm>
            <a:off x="509155" y="1011198"/>
            <a:ext cx="10401300" cy="5587029"/>
          </a:xfrm>
        </p:spPr>
        <p:txBody>
          <a:bodyPr>
            <a:normAutofit fontScale="92500" lnSpcReduction="10000"/>
          </a:bodyPr>
          <a:lstStyle/>
          <a:p>
            <a:pPr marL="0" indent="0">
              <a:buNone/>
            </a:pPr>
            <a:r>
              <a:rPr lang="en-US" sz="1600" dirty="0">
                <a:latin typeface="Segoe UI Light" panose="020B0502040204020203" pitchFamily="34" charset="0"/>
                <a:cs typeface="Segoe UI Light" panose="020B0502040204020203" pitchFamily="34" charset="0"/>
              </a:rPr>
              <a:t>{</a:t>
            </a:r>
          </a:p>
          <a:p>
            <a:pPr marL="0" indent="0">
              <a:buNone/>
            </a:pPr>
            <a:r>
              <a:rPr lang="en-US" sz="1600" dirty="0">
                <a:latin typeface="Segoe UI Light" panose="020B0502040204020203" pitchFamily="34" charset="0"/>
                <a:cs typeface="Segoe UI Light" panose="020B0502040204020203" pitchFamily="34" charset="0"/>
              </a:rPr>
              <a:t>  "name": "hotels",</a:t>
            </a:r>
          </a:p>
          <a:p>
            <a:pPr marL="0" indent="0">
              <a:buNone/>
            </a:pPr>
            <a:r>
              <a:rPr lang="en-US" sz="1600" dirty="0">
                <a:latin typeface="Segoe UI Light" panose="020B0502040204020203" pitchFamily="34" charset="0"/>
                <a:cs typeface="Segoe UI Light" panose="020B0502040204020203" pitchFamily="34" charset="0"/>
              </a:rPr>
              <a:t>  "fields": [</a:t>
            </a:r>
          </a:p>
          <a:p>
            <a:pPr marL="0" indent="0">
              <a:buNone/>
            </a:pPr>
            <a:r>
              <a:rPr lang="en-US" sz="1600" dirty="0">
                <a:latin typeface="Segoe UI Light" panose="020B0502040204020203" pitchFamily="34" charset="0"/>
                <a:cs typeface="Segoe UI Light" panose="020B0502040204020203" pitchFamily="34" charset="0"/>
              </a:rPr>
              <a:t>    { "name": "</a:t>
            </a:r>
            <a:r>
              <a:rPr lang="en-US" sz="1600" dirty="0" err="1">
                <a:latin typeface="Segoe UI Light" panose="020B0502040204020203" pitchFamily="34" charset="0"/>
                <a:cs typeface="Segoe UI Light" panose="020B0502040204020203" pitchFamily="34" charset="0"/>
              </a:rPr>
              <a:t>HotelId</a:t>
            </a:r>
            <a:r>
              <a:rPr lang="en-US" sz="1600" dirty="0">
                <a:latin typeface="Segoe UI Light" panose="020B0502040204020203" pitchFamily="34" charset="0"/>
                <a:cs typeface="Segoe UI Light" panose="020B0502040204020203" pitchFamily="34" charset="0"/>
              </a:rPr>
              <a:t>", "type": "Edm.String", "key": true, "filterable": true },</a:t>
            </a:r>
          </a:p>
          <a:p>
            <a:pPr marL="0" indent="0">
              <a:buNone/>
            </a:pPr>
            <a:r>
              <a:rPr lang="en-US" sz="1600" dirty="0">
                <a:latin typeface="Segoe UI Light" panose="020B0502040204020203" pitchFamily="34" charset="0"/>
                <a:cs typeface="Segoe UI Light" panose="020B0502040204020203" pitchFamily="34" charset="0"/>
              </a:rPr>
              <a:t>    { "name": "</a:t>
            </a:r>
            <a:r>
              <a:rPr lang="en-US" sz="1600" dirty="0" err="1">
                <a:latin typeface="Segoe UI Light" panose="020B0502040204020203" pitchFamily="34" charset="0"/>
                <a:cs typeface="Segoe UI Light" panose="020B0502040204020203" pitchFamily="34" charset="0"/>
              </a:rPr>
              <a:t>HotelName</a:t>
            </a:r>
            <a:r>
              <a:rPr lang="en-US" sz="1600" dirty="0">
                <a:latin typeface="Segoe UI Light" panose="020B0502040204020203" pitchFamily="34" charset="0"/>
                <a:cs typeface="Segoe UI Light" panose="020B0502040204020203" pitchFamily="34" charset="0"/>
              </a:rPr>
              <a:t>", "type": "Edm.String", "searchable": true, "filterable": false },</a:t>
            </a:r>
          </a:p>
          <a:p>
            <a:pPr marL="0" indent="0">
              <a:buNone/>
            </a:pPr>
            <a:r>
              <a:rPr lang="en-US" sz="1600" dirty="0">
                <a:latin typeface="Segoe UI Light" panose="020B0502040204020203" pitchFamily="34" charset="0"/>
                <a:cs typeface="Segoe UI Light" panose="020B0502040204020203" pitchFamily="34" charset="0"/>
              </a:rPr>
              <a:t>    { "name": "Description", "type": "Edm.String", "searchable": true, "analyzer": "</a:t>
            </a:r>
            <a:r>
              <a:rPr lang="en-US" sz="1600" dirty="0" err="1">
                <a:latin typeface="Segoe UI Light" panose="020B0502040204020203" pitchFamily="34" charset="0"/>
                <a:cs typeface="Segoe UI Light" panose="020B0502040204020203" pitchFamily="34" charset="0"/>
              </a:rPr>
              <a:t>en.lucene</a:t>
            </a:r>
            <a:r>
              <a:rPr lang="en-US" sz="1600" dirty="0">
                <a:latin typeface="Segoe UI Light" panose="020B0502040204020203" pitchFamily="34" charset="0"/>
                <a:cs typeface="Segoe UI Light" panose="020B0502040204020203" pitchFamily="34" charset="0"/>
              </a:rPr>
              <a:t>" },</a:t>
            </a:r>
          </a:p>
          <a:p>
            <a:pPr marL="0" indent="0">
              <a:buNone/>
            </a:pPr>
            <a:r>
              <a:rPr lang="en-US" sz="1600" dirty="0">
                <a:latin typeface="+mj-lt"/>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 </a:t>
            </a:r>
            <a:r>
              <a:rPr lang="en-US" sz="1600" dirty="0">
                <a:latin typeface="+mj-lt"/>
                <a:cs typeface="Segoe UI Light" panose="020B0502040204020203" pitchFamily="34" charset="0"/>
              </a:rPr>
              <a:t>"name": "Address", "type": "Edm.ComplexType",</a:t>
            </a:r>
          </a:p>
          <a:p>
            <a:pPr marL="0" indent="0">
              <a:buNone/>
            </a:pPr>
            <a:r>
              <a:rPr lang="en-US" sz="1600" dirty="0">
                <a:latin typeface="Segoe UI Light" panose="020B0502040204020203" pitchFamily="34" charset="0"/>
                <a:cs typeface="Segoe UI Light" panose="020B0502040204020203" pitchFamily="34" charset="0"/>
              </a:rPr>
              <a:t>      </a:t>
            </a:r>
            <a:r>
              <a:rPr lang="en-US" sz="1600" dirty="0">
                <a:latin typeface="+mj-lt"/>
                <a:cs typeface="Segoe UI Light" panose="020B0502040204020203" pitchFamily="34" charset="0"/>
              </a:rPr>
              <a:t>"fields": [</a:t>
            </a:r>
          </a:p>
          <a:p>
            <a:pPr marL="0" indent="0">
              <a:buNone/>
            </a:pPr>
            <a:r>
              <a:rPr lang="en-US" sz="1600" dirty="0">
                <a:latin typeface="Segoe UI Light" panose="020B0502040204020203" pitchFamily="34" charset="0"/>
                <a:cs typeface="Segoe UI Light" panose="020B0502040204020203" pitchFamily="34" charset="0"/>
              </a:rPr>
              <a:t>        { "name": "</a:t>
            </a:r>
            <a:r>
              <a:rPr lang="en-US" sz="1600" dirty="0" err="1">
                <a:latin typeface="Segoe UI Light" panose="020B0502040204020203" pitchFamily="34" charset="0"/>
                <a:cs typeface="Segoe UI Light" panose="020B0502040204020203" pitchFamily="34" charset="0"/>
              </a:rPr>
              <a:t>StreetAddress</a:t>
            </a:r>
            <a:r>
              <a:rPr lang="en-US" sz="1600" dirty="0">
                <a:latin typeface="Segoe UI Light" panose="020B0502040204020203" pitchFamily="34" charset="0"/>
                <a:cs typeface="Segoe UI Light" panose="020B0502040204020203" pitchFamily="34" charset="0"/>
              </a:rPr>
              <a:t>", "type": "Edm.String", "filterable": false, "sortable": false, "facetable": false, "searchable": true },</a:t>
            </a:r>
          </a:p>
          <a:p>
            <a:pPr marL="0" indent="0">
              <a:buNone/>
            </a:pPr>
            <a:r>
              <a:rPr lang="en-US" sz="1600" dirty="0">
                <a:latin typeface="Segoe UI Light" panose="020B0502040204020203" pitchFamily="34" charset="0"/>
                <a:cs typeface="Segoe UI Light" panose="020B0502040204020203" pitchFamily="34" charset="0"/>
              </a:rPr>
              <a:t>        { "name": "City", "type": "Edm.String", "searchable": true, "filterable": true, "sortable": true, "facetable": true },</a:t>
            </a:r>
          </a:p>
          <a:p>
            <a:pPr marL="0" indent="0">
              <a:buNone/>
            </a:pPr>
            <a:r>
              <a:rPr lang="en-US" sz="1600" dirty="0">
                <a:latin typeface="Segoe UI Light" panose="020B0502040204020203" pitchFamily="34" charset="0"/>
                <a:cs typeface="Segoe UI Light" panose="020B0502040204020203" pitchFamily="34" charset="0"/>
              </a:rPr>
              <a:t>        { "name": "</a:t>
            </a:r>
            <a:r>
              <a:rPr lang="en-US" sz="1600" dirty="0" err="1">
                <a:latin typeface="Segoe UI Light" panose="020B0502040204020203" pitchFamily="34" charset="0"/>
                <a:cs typeface="Segoe UI Light" panose="020B0502040204020203" pitchFamily="34" charset="0"/>
              </a:rPr>
              <a:t>StateProvince</a:t>
            </a:r>
            <a:r>
              <a:rPr lang="en-US" sz="1600" dirty="0">
                <a:latin typeface="Segoe UI Light" panose="020B0502040204020203" pitchFamily="34" charset="0"/>
                <a:cs typeface="Segoe UI Light" panose="020B0502040204020203" pitchFamily="34" charset="0"/>
              </a:rPr>
              <a:t>", "type": "Edm.String", "searchable": true, "filterable": true, "sortable": true, "facetable": true }</a:t>
            </a:r>
          </a:p>
          <a:p>
            <a:pPr marL="0" indent="0">
              <a:buNone/>
            </a:pPr>
            <a:r>
              <a:rPr lang="en-US" sz="1600" dirty="0">
                <a:latin typeface="+mj-lt"/>
                <a:cs typeface="Segoe UI Light" panose="020B0502040204020203" pitchFamily="34" charset="0"/>
              </a:rPr>
              <a:t>      ]</a:t>
            </a:r>
          </a:p>
          <a:p>
            <a:pPr marL="0" indent="0">
              <a:buNone/>
            </a:pPr>
            <a:r>
              <a:rPr lang="en-US" sz="1600" dirty="0">
                <a:latin typeface="Segoe UI Light" panose="020B0502040204020203" pitchFamily="34" charset="0"/>
                <a:cs typeface="Segoe UI Light" panose="020B0502040204020203" pitchFamily="34" charset="0"/>
              </a:rPr>
              <a:t>    },</a:t>
            </a:r>
          </a:p>
          <a:p>
            <a:pPr marL="0" indent="0">
              <a:buNone/>
            </a:pPr>
            <a:r>
              <a:rPr lang="en-US" sz="1600" dirty="0">
                <a:latin typeface="+mj-lt"/>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 </a:t>
            </a:r>
            <a:r>
              <a:rPr lang="en-US" sz="1600" dirty="0">
                <a:latin typeface="+mj-lt"/>
                <a:cs typeface="Segoe UI Light" panose="020B0502040204020203" pitchFamily="34" charset="0"/>
              </a:rPr>
              <a:t>"name": "Rooms", "type": "Collection(Edm.ComplexType)",</a:t>
            </a:r>
          </a:p>
          <a:p>
            <a:pPr marL="0" indent="0">
              <a:buNone/>
            </a:pPr>
            <a:r>
              <a:rPr lang="en-US" sz="1600" dirty="0">
                <a:latin typeface="+mj-lt"/>
                <a:cs typeface="Segoe UI Light" panose="020B0502040204020203" pitchFamily="34" charset="0"/>
              </a:rPr>
              <a:t>      "fields": [</a:t>
            </a:r>
          </a:p>
          <a:p>
            <a:pPr marL="0" indent="0">
              <a:buNone/>
            </a:pPr>
            <a:r>
              <a:rPr lang="en-US" sz="1600" dirty="0">
                <a:latin typeface="Segoe UI Light" panose="020B0502040204020203" pitchFamily="34" charset="0"/>
                <a:cs typeface="Segoe UI Light" panose="020B0502040204020203" pitchFamily="34" charset="0"/>
              </a:rPr>
              <a:t>        { "name": "Description", "type": "Edm.String", "searchable": true, "analyzer": "</a:t>
            </a:r>
            <a:r>
              <a:rPr lang="en-US" sz="1600" dirty="0" err="1">
                <a:latin typeface="Segoe UI Light" panose="020B0502040204020203" pitchFamily="34" charset="0"/>
                <a:cs typeface="Segoe UI Light" panose="020B0502040204020203" pitchFamily="34" charset="0"/>
              </a:rPr>
              <a:t>en.lucene</a:t>
            </a:r>
            <a:r>
              <a:rPr lang="en-US" sz="1600" dirty="0">
                <a:latin typeface="Segoe UI Light" panose="020B0502040204020203" pitchFamily="34" charset="0"/>
                <a:cs typeface="Segoe UI Light" panose="020B0502040204020203" pitchFamily="34" charset="0"/>
              </a:rPr>
              <a:t>" },</a:t>
            </a:r>
          </a:p>
          <a:p>
            <a:pPr marL="0" indent="0">
              <a:buNone/>
            </a:pPr>
            <a:r>
              <a:rPr lang="en-US" sz="1600" dirty="0">
                <a:latin typeface="Segoe UI Light" panose="020B0502040204020203" pitchFamily="34" charset="0"/>
                <a:cs typeface="Segoe UI Light" panose="020B0502040204020203" pitchFamily="34" charset="0"/>
              </a:rPr>
              <a:t>        { "name": "Type", "type": "Edm.String", "searchable": true },</a:t>
            </a:r>
          </a:p>
          <a:p>
            <a:pPr marL="0" indent="0">
              <a:buNone/>
            </a:pPr>
            <a:r>
              <a:rPr lang="en-US" sz="1600" dirty="0">
                <a:latin typeface="Segoe UI Light" panose="020B0502040204020203" pitchFamily="34" charset="0"/>
                <a:cs typeface="Segoe UI Light" panose="020B0502040204020203" pitchFamily="34" charset="0"/>
              </a:rPr>
              <a:t>        { "name": "</a:t>
            </a:r>
            <a:r>
              <a:rPr lang="en-US" sz="1600" dirty="0" err="1">
                <a:latin typeface="Segoe UI Light" panose="020B0502040204020203" pitchFamily="34" charset="0"/>
                <a:cs typeface="Segoe UI Light" panose="020B0502040204020203" pitchFamily="34" charset="0"/>
              </a:rPr>
              <a:t>BaseRate</a:t>
            </a:r>
            <a:r>
              <a:rPr lang="en-US" sz="1600" dirty="0">
                <a:latin typeface="Segoe UI Light" panose="020B0502040204020203" pitchFamily="34" charset="0"/>
                <a:cs typeface="Segoe UI Light" panose="020B0502040204020203" pitchFamily="34" charset="0"/>
              </a:rPr>
              <a:t>", "type": "Edm.Double", "filterable": true, "facetable": true }</a:t>
            </a:r>
          </a:p>
          <a:p>
            <a:pPr marL="0" indent="0">
              <a:buNone/>
            </a:pPr>
            <a:r>
              <a:rPr lang="en-US" sz="1600" dirty="0">
                <a:latin typeface="+mj-lt"/>
                <a:cs typeface="Segoe UI Light" panose="020B0502040204020203" pitchFamily="34" charset="0"/>
              </a:rPr>
              <a:t>      ]</a:t>
            </a:r>
          </a:p>
          <a:p>
            <a:pPr marL="0" indent="0">
              <a:buNone/>
            </a:pPr>
            <a:r>
              <a:rPr lang="en-US" sz="1600" dirty="0">
                <a:latin typeface="Segoe UI Light" panose="020B0502040204020203" pitchFamily="34" charset="0"/>
                <a:cs typeface="Segoe UI Light" panose="020B0502040204020203" pitchFamily="34" charset="0"/>
              </a:rPr>
              <a:t>    }</a:t>
            </a:r>
          </a:p>
          <a:p>
            <a:pPr marL="0" indent="0">
              <a:buNone/>
            </a:pPr>
            <a:r>
              <a:rPr lang="en-US" sz="1600" dirty="0">
                <a:latin typeface="Segoe UI Light" panose="020B0502040204020203" pitchFamily="34" charset="0"/>
                <a:cs typeface="Segoe UI Light" panose="020B0502040204020203" pitchFamily="34" charset="0"/>
              </a:rPr>
              <a:t>  ]</a:t>
            </a:r>
          </a:p>
          <a:p>
            <a:pPr marL="0" indent="0">
              <a:buNone/>
            </a:pPr>
            <a:r>
              <a:rPr lang="en-US" sz="1600" dirty="0">
                <a:latin typeface="Segoe UI Light" panose="020B0502040204020203" pitchFamily="34" charset="0"/>
                <a:cs typeface="Segoe UI Light" panose="020B0502040204020203" pitchFamily="34" charset="0"/>
              </a:rPr>
              <a:t>}</a:t>
            </a:r>
          </a:p>
          <a:p>
            <a:endParaRPr lang="en-US"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197708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465B-2894-49A9-AC06-2EB1F11A202B}"/>
              </a:ext>
            </a:extLst>
          </p:cNvPr>
          <p:cNvSpPr>
            <a:spLocks noGrp="1"/>
          </p:cNvSpPr>
          <p:nvPr>
            <p:ph type="title"/>
          </p:nvPr>
        </p:nvSpPr>
        <p:spPr>
          <a:xfrm>
            <a:off x="588263" y="457200"/>
            <a:ext cx="11018520" cy="553998"/>
          </a:xfrm>
        </p:spPr>
        <p:txBody>
          <a:bodyPr/>
          <a:lstStyle/>
          <a:p>
            <a:r>
              <a:rPr lang="en-US" dirty="0"/>
              <a:t>Complex Type Query Sample</a:t>
            </a:r>
          </a:p>
        </p:txBody>
      </p:sp>
      <p:sp>
        <p:nvSpPr>
          <p:cNvPr id="3" name="Text Placeholder 2">
            <a:extLst>
              <a:ext uri="{FF2B5EF4-FFF2-40B4-BE49-F238E27FC236}">
                <a16:creationId xmlns:a16="http://schemas.microsoft.com/office/drawing/2014/main" id="{F4701B95-C815-4B63-9423-0F83D47F6505}"/>
              </a:ext>
            </a:extLst>
          </p:cNvPr>
          <p:cNvSpPr>
            <a:spLocks noGrp="1"/>
          </p:cNvSpPr>
          <p:nvPr>
            <p:ph type="body" sz="quarter" idx="10"/>
          </p:nvPr>
        </p:nvSpPr>
        <p:spPr>
          <a:xfrm>
            <a:off x="586740" y="4392858"/>
            <a:ext cx="11018520" cy="1107996"/>
          </a:xfrm>
          <a:solidFill>
            <a:schemeClr val="bg1"/>
          </a:solidFill>
        </p:spPr>
        <p:txBody>
          <a:bodyPr/>
          <a:lstStyle/>
          <a:p>
            <a:pPr marL="0" indent="0">
              <a:buNone/>
            </a:pPr>
            <a:r>
              <a:rPr lang="en-US" sz="2400" b="1" dirty="0">
                <a:latin typeface="Courier New" panose="02070309020205020404" pitchFamily="49" charset="0"/>
                <a:cs typeface="Courier New" panose="02070309020205020404" pitchFamily="49" charset="0"/>
              </a:rPr>
              <a:t>$filter=</a:t>
            </a:r>
            <a:br>
              <a:rPr lang="en-US" sz="2400" b="1" dirty="0">
                <a:latin typeface="Courier New" panose="02070309020205020404" pitchFamily="49" charset="0"/>
                <a:cs typeface="Courier New" panose="02070309020205020404" pitchFamily="49" charset="0"/>
              </a:rPr>
            </a:br>
            <a:r>
              <a:rPr lang="en-US" sz="2400" b="1" dirty="0">
                <a:latin typeface="Courier New" panose="02070309020205020404" pitchFamily="49" charset="0"/>
                <a:cs typeface="Courier New" panose="02070309020205020404" pitchFamily="49" charset="0"/>
              </a:rPr>
              <a:t>Rooms/any(room: room/Type eq 'Deluxe Room') and Rooms/all(room: not room/</a:t>
            </a:r>
            <a:r>
              <a:rPr lang="en-US" sz="2400" b="1" dirty="0" err="1">
                <a:latin typeface="Courier New" panose="02070309020205020404" pitchFamily="49" charset="0"/>
                <a:cs typeface="Courier New" panose="02070309020205020404" pitchFamily="49" charset="0"/>
              </a:rPr>
              <a:t>SmokingAllowed</a:t>
            </a:r>
            <a:r>
              <a:rPr lang="en-US" sz="2400" b="1" dirty="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p:txBody>
      </p:sp>
      <p:sp>
        <p:nvSpPr>
          <p:cNvPr id="7" name="Text Placeholder 2">
            <a:extLst>
              <a:ext uri="{FF2B5EF4-FFF2-40B4-BE49-F238E27FC236}">
                <a16:creationId xmlns:a16="http://schemas.microsoft.com/office/drawing/2014/main" id="{7B4CA636-9D4C-400F-8CD3-D01CF9645C05}"/>
              </a:ext>
            </a:extLst>
          </p:cNvPr>
          <p:cNvSpPr txBox="1">
            <a:spLocks/>
          </p:cNvSpPr>
          <p:nvPr/>
        </p:nvSpPr>
        <p:spPr>
          <a:xfrm>
            <a:off x="586740" y="1357146"/>
            <a:ext cx="11018520" cy="2659190"/>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3200" dirty="0"/>
              <a:t>Use lambda expressions for complex type filters</a:t>
            </a:r>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200" dirty="0"/>
              <a:t>Example: </a:t>
            </a:r>
            <a:br>
              <a:rPr lang="en-US" sz="3200" dirty="0"/>
            </a:br>
            <a:r>
              <a:rPr lang="en-US" sz="3200" dirty="0"/>
              <a:t>Filter hotels where all of the rooms are non-smoking and have at leas one deluxe room.</a:t>
            </a:r>
            <a:endParaRPr lang="en-US" dirty="0"/>
          </a:p>
        </p:txBody>
      </p:sp>
    </p:spTree>
    <p:extLst>
      <p:ext uri="{BB962C8B-B14F-4D97-AF65-F5344CB8AC3E}">
        <p14:creationId xmlns:p14="http://schemas.microsoft.com/office/powerpoint/2010/main" val="25907948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BE2C5-93DD-4486-BAFB-3E1846621235}"/>
              </a:ext>
            </a:extLst>
          </p:cNvPr>
          <p:cNvSpPr>
            <a:spLocks noGrp="1"/>
          </p:cNvSpPr>
          <p:nvPr>
            <p:ph type="title"/>
          </p:nvPr>
        </p:nvSpPr>
        <p:spPr/>
        <p:txBody>
          <a:bodyPr/>
          <a:lstStyle/>
          <a:p>
            <a:r>
              <a:rPr lang="en-US" dirty="0"/>
              <a:t>Push API</a:t>
            </a:r>
          </a:p>
        </p:txBody>
      </p:sp>
      <p:sp>
        <p:nvSpPr>
          <p:cNvPr id="3" name="Text Placeholder 2">
            <a:extLst>
              <a:ext uri="{FF2B5EF4-FFF2-40B4-BE49-F238E27FC236}">
                <a16:creationId xmlns:a16="http://schemas.microsoft.com/office/drawing/2014/main" id="{13E016F4-297B-4F2B-B0AE-B2852708FDEE}"/>
              </a:ext>
            </a:extLst>
          </p:cNvPr>
          <p:cNvSpPr>
            <a:spLocks noGrp="1"/>
          </p:cNvSpPr>
          <p:nvPr>
            <p:ph type="body" sz="quarter" idx="10"/>
          </p:nvPr>
        </p:nvSpPr>
        <p:spPr>
          <a:xfrm>
            <a:off x="584200" y="1196698"/>
            <a:ext cx="11018520" cy="4825937"/>
          </a:xfrm>
        </p:spPr>
        <p:txBody>
          <a:bodyPr/>
          <a:lstStyle/>
          <a:p>
            <a:r>
              <a:rPr lang="en-US" dirty="0"/>
              <a:t>Used to programmatically send your data to Azure Search, is the most flexible approach. </a:t>
            </a:r>
          </a:p>
          <a:p>
            <a:endParaRPr lang="en-US" dirty="0"/>
          </a:p>
          <a:p>
            <a:r>
              <a:rPr lang="en-US" dirty="0"/>
              <a:t>Has </a:t>
            </a:r>
            <a:r>
              <a:rPr lang="en-US" b="1" dirty="0"/>
              <a:t>no restrictions </a:t>
            </a:r>
            <a:r>
              <a:rPr lang="en-US" dirty="0"/>
              <a:t>on </a:t>
            </a:r>
            <a:r>
              <a:rPr lang="en-US" b="1" dirty="0"/>
              <a:t>data source type</a:t>
            </a:r>
            <a:r>
              <a:rPr lang="en-US" dirty="0"/>
              <a:t>. </a:t>
            </a:r>
          </a:p>
          <a:p>
            <a:endParaRPr lang="en-US" dirty="0"/>
          </a:p>
          <a:p>
            <a:r>
              <a:rPr lang="en-US" dirty="0"/>
              <a:t>No restrictions on frequency of execution. You can push changes to an index as often as you like.</a:t>
            </a:r>
          </a:p>
          <a:p>
            <a:endParaRPr lang="en-US" dirty="0"/>
          </a:p>
          <a:p>
            <a:r>
              <a:rPr lang="en-US" dirty="0"/>
              <a:t>Cannot be used as part of Cognitive Search document cracking pipeline</a:t>
            </a:r>
          </a:p>
        </p:txBody>
      </p:sp>
    </p:spTree>
    <p:extLst>
      <p:ext uri="{BB962C8B-B14F-4D97-AF65-F5344CB8AC3E}">
        <p14:creationId xmlns:p14="http://schemas.microsoft.com/office/powerpoint/2010/main" val="37373262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198F-96F6-41FE-9C5D-8D804745449A}"/>
              </a:ext>
            </a:extLst>
          </p:cNvPr>
          <p:cNvSpPr>
            <a:spLocks noGrp="1"/>
          </p:cNvSpPr>
          <p:nvPr>
            <p:ph type="title"/>
          </p:nvPr>
        </p:nvSpPr>
        <p:spPr/>
        <p:txBody>
          <a:bodyPr/>
          <a:lstStyle/>
          <a:p>
            <a:r>
              <a:rPr lang="en-US"/>
              <a:t>Search Scoring</a:t>
            </a:r>
          </a:p>
        </p:txBody>
      </p:sp>
      <p:sp>
        <p:nvSpPr>
          <p:cNvPr id="3" name="Text Placeholder 2">
            <a:extLst>
              <a:ext uri="{FF2B5EF4-FFF2-40B4-BE49-F238E27FC236}">
                <a16:creationId xmlns:a16="http://schemas.microsoft.com/office/drawing/2014/main" id="{14AD2227-A152-4EFA-B5EB-017BFB6D18FA}"/>
              </a:ext>
            </a:extLst>
          </p:cNvPr>
          <p:cNvSpPr>
            <a:spLocks noGrp="1"/>
          </p:cNvSpPr>
          <p:nvPr>
            <p:ph type="body" sz="quarter" idx="10"/>
          </p:nvPr>
        </p:nvSpPr>
        <p:spPr>
          <a:xfrm>
            <a:off x="584200" y="1435497"/>
            <a:ext cx="11018520" cy="2954655"/>
          </a:xfrm>
        </p:spPr>
        <p:txBody>
          <a:bodyPr/>
          <a:lstStyle/>
          <a:p>
            <a:r>
              <a:rPr lang="en-US" dirty="0"/>
              <a:t>Score is an indicator of an item’s relevance, the higher the score, the more relevant the items.  </a:t>
            </a:r>
          </a:p>
          <a:p>
            <a:pPr lvl="1"/>
            <a:endParaRPr lang="en-US" dirty="0"/>
          </a:p>
          <a:p>
            <a:pPr lvl="1"/>
            <a:r>
              <a:rPr lang="en-US" dirty="0"/>
              <a:t>Scoring computes a search score for each item in a rank ordered result set.  Every item in a search result set is assigned a search score then ranked highest to lowest</a:t>
            </a:r>
          </a:p>
          <a:p>
            <a:pPr lvl="1"/>
            <a:endParaRPr lang="en-US" dirty="0"/>
          </a:p>
          <a:p>
            <a:pPr lvl="1"/>
            <a:r>
              <a:rPr lang="en-US" dirty="0"/>
              <a:t>Because of the way Azure Search computes scores across the shards, you will not always get </a:t>
            </a:r>
            <a:r>
              <a:rPr lang="en-US" i="1" dirty="0"/>
              <a:t>the same</a:t>
            </a:r>
            <a:r>
              <a:rPr lang="en-US" dirty="0"/>
              <a:t> score BUT the numbers should not be widely variable.</a:t>
            </a:r>
          </a:p>
        </p:txBody>
      </p:sp>
    </p:spTree>
    <p:extLst>
      <p:ext uri="{BB962C8B-B14F-4D97-AF65-F5344CB8AC3E}">
        <p14:creationId xmlns:p14="http://schemas.microsoft.com/office/powerpoint/2010/main" val="33328954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F1B6D-9CF6-49B2-BFF5-15B5F6343FBF}"/>
              </a:ext>
            </a:extLst>
          </p:cNvPr>
          <p:cNvSpPr>
            <a:spLocks noGrp="1"/>
          </p:cNvSpPr>
          <p:nvPr>
            <p:ph type="title"/>
          </p:nvPr>
        </p:nvSpPr>
        <p:spPr/>
        <p:txBody>
          <a:bodyPr/>
          <a:lstStyle/>
          <a:p>
            <a:r>
              <a:rPr lang="en-US" dirty="0"/>
              <a:t>Azure AI</a:t>
            </a:r>
          </a:p>
        </p:txBody>
      </p:sp>
      <p:sp>
        <p:nvSpPr>
          <p:cNvPr id="54" name="Oval 53">
            <a:extLst>
              <a:ext uri="{FF2B5EF4-FFF2-40B4-BE49-F238E27FC236}">
                <a16:creationId xmlns:a16="http://schemas.microsoft.com/office/drawing/2014/main" id="{9A45613D-6372-467F-B078-AFE3544BBEF5}"/>
              </a:ext>
            </a:extLst>
          </p:cNvPr>
          <p:cNvSpPr>
            <a:spLocks noChangeAspect="1"/>
          </p:cNvSpPr>
          <p:nvPr/>
        </p:nvSpPr>
        <p:spPr bwMode="auto">
          <a:xfrm>
            <a:off x="1765331" y="212175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55" name="Oval 54">
            <a:extLst>
              <a:ext uri="{FF2B5EF4-FFF2-40B4-BE49-F238E27FC236}">
                <a16:creationId xmlns:a16="http://schemas.microsoft.com/office/drawing/2014/main" id="{A2757D86-8B69-4940-8A68-C6BBC4A56217}"/>
              </a:ext>
            </a:extLst>
          </p:cNvPr>
          <p:cNvSpPr>
            <a:spLocks noChangeAspect="1"/>
          </p:cNvSpPr>
          <p:nvPr/>
        </p:nvSpPr>
        <p:spPr bwMode="auto">
          <a:xfrm>
            <a:off x="5409500" y="212175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a</a:t>
            </a:r>
          </a:p>
        </p:txBody>
      </p:sp>
      <p:sp>
        <p:nvSpPr>
          <p:cNvPr id="56" name="Oval 55">
            <a:extLst>
              <a:ext uri="{FF2B5EF4-FFF2-40B4-BE49-F238E27FC236}">
                <a16:creationId xmlns:a16="http://schemas.microsoft.com/office/drawing/2014/main" id="{8725C0D6-02B6-47AC-91E1-A36AC0994BC4}"/>
              </a:ext>
            </a:extLst>
          </p:cNvPr>
          <p:cNvSpPr>
            <a:spLocks noChangeAspect="1"/>
          </p:cNvSpPr>
          <p:nvPr/>
        </p:nvSpPr>
        <p:spPr bwMode="auto">
          <a:xfrm>
            <a:off x="9053669" y="212175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b</a:t>
            </a:r>
          </a:p>
        </p:txBody>
      </p:sp>
      <p:sp>
        <p:nvSpPr>
          <p:cNvPr id="118" name="Text Placeholder 11">
            <a:extLst>
              <a:ext uri="{FF2B5EF4-FFF2-40B4-BE49-F238E27FC236}">
                <a16:creationId xmlns:a16="http://schemas.microsoft.com/office/drawing/2014/main" id="{BE375140-8E98-47F9-BADB-BC1A3B577056}"/>
              </a:ext>
            </a:extLst>
          </p:cNvPr>
          <p:cNvSpPr txBox="1">
            <a:spLocks/>
          </p:cNvSpPr>
          <p:nvPr/>
        </p:nvSpPr>
        <p:spPr>
          <a:xfrm>
            <a:off x="918705" y="402994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Semibold"/>
                <a:ea typeface="+mn-ea"/>
                <a:cs typeface="Segoe UI" panose="020B0502040204020203" pitchFamily="34" charset="0"/>
              </a:rPr>
              <a:t>AI apps &amp; agents</a:t>
            </a:r>
          </a:p>
        </p:txBody>
      </p:sp>
      <p:sp>
        <p:nvSpPr>
          <p:cNvPr id="119" name="Text Placeholder 12">
            <a:extLst>
              <a:ext uri="{FF2B5EF4-FFF2-40B4-BE49-F238E27FC236}">
                <a16:creationId xmlns:a16="http://schemas.microsoft.com/office/drawing/2014/main" id="{B1792951-B53F-46ED-8092-0C22F95266CD}"/>
              </a:ext>
            </a:extLst>
          </p:cNvPr>
          <p:cNvSpPr txBox="1">
            <a:spLocks/>
          </p:cNvSpPr>
          <p:nvPr/>
        </p:nvSpPr>
        <p:spPr>
          <a:xfrm>
            <a:off x="4527489" y="402994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Semibold"/>
                <a:ea typeface="+mn-ea"/>
                <a:cs typeface="Segoe UI" panose="020B0502040204020203" pitchFamily="34" charset="0"/>
              </a:rPr>
              <a:t>Knowledge mining</a:t>
            </a:r>
          </a:p>
        </p:txBody>
      </p:sp>
      <p:sp>
        <p:nvSpPr>
          <p:cNvPr id="120" name="Text Placeholder 13">
            <a:extLst>
              <a:ext uri="{FF2B5EF4-FFF2-40B4-BE49-F238E27FC236}">
                <a16:creationId xmlns:a16="http://schemas.microsoft.com/office/drawing/2014/main" id="{DA3EA9AC-8E8A-414E-96D6-E005C1A0C09C}"/>
              </a:ext>
            </a:extLst>
          </p:cNvPr>
          <p:cNvSpPr txBox="1">
            <a:spLocks/>
          </p:cNvSpPr>
          <p:nvPr/>
        </p:nvSpPr>
        <p:spPr>
          <a:xfrm>
            <a:off x="8207043" y="402994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Semibold"/>
                <a:ea typeface="+mn-ea"/>
                <a:cs typeface="Segoe UI" panose="020B0502040204020203" pitchFamily="34" charset="0"/>
              </a:rPr>
              <a:t>Machine learning</a:t>
            </a:r>
          </a:p>
        </p:txBody>
      </p:sp>
      <p:grpSp>
        <p:nvGrpSpPr>
          <p:cNvPr id="219" name="Group 30">
            <a:extLst>
              <a:ext uri="{FF2B5EF4-FFF2-40B4-BE49-F238E27FC236}">
                <a16:creationId xmlns:a16="http://schemas.microsoft.com/office/drawing/2014/main" id="{213D3D21-CE9E-4955-984E-759AE1B30B94}"/>
              </a:ext>
            </a:extLst>
          </p:cNvPr>
          <p:cNvGrpSpPr>
            <a:grpSpLocks noChangeAspect="1"/>
          </p:cNvGrpSpPr>
          <p:nvPr/>
        </p:nvGrpSpPr>
        <p:grpSpPr bwMode="auto">
          <a:xfrm>
            <a:off x="9363613" y="2513136"/>
            <a:ext cx="795695" cy="643418"/>
            <a:chOff x="3469" y="1860"/>
            <a:chExt cx="742" cy="600"/>
          </a:xfrm>
          <a:solidFill>
            <a:srgbClr val="FFFFFF"/>
          </a:solidFill>
        </p:grpSpPr>
        <p:sp>
          <p:nvSpPr>
            <p:cNvPr id="220" name="Freeform 31">
              <a:extLst>
                <a:ext uri="{FF2B5EF4-FFF2-40B4-BE49-F238E27FC236}">
                  <a16:creationId xmlns:a16="http://schemas.microsoft.com/office/drawing/2014/main" id="{464DFEFC-6928-400F-B71D-F3065D116062}"/>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9F9C1CF9-63A9-4DD3-B659-E9A3370EF5BD}"/>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6C7808E4-9FC2-406A-A549-598C5FE74D63}"/>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3" name="Oval 34">
              <a:extLst>
                <a:ext uri="{FF2B5EF4-FFF2-40B4-BE49-F238E27FC236}">
                  <a16:creationId xmlns:a16="http://schemas.microsoft.com/office/drawing/2014/main" id="{EDB9B659-EB05-46DD-89DD-290CA4288D97}"/>
                </a:ext>
              </a:extLst>
            </p:cNvPr>
            <p:cNvSpPr>
              <a:spLocks noChangeArrowheads="1"/>
            </p:cNvSpPr>
            <p:nvPr/>
          </p:nvSpPr>
          <p:spPr bwMode="auto">
            <a:xfrm>
              <a:off x="3768" y="1860"/>
              <a:ext cx="144" cy="144"/>
            </a:xfrm>
            <a:prstGeom prst="ellipse">
              <a:avLst/>
            </a:pr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4" name="Oval 35">
              <a:extLst>
                <a:ext uri="{FF2B5EF4-FFF2-40B4-BE49-F238E27FC236}">
                  <a16:creationId xmlns:a16="http://schemas.microsoft.com/office/drawing/2014/main" id="{F74F417D-E00B-4F15-8528-B1D24FC8F05A}"/>
                </a:ext>
              </a:extLst>
            </p:cNvPr>
            <p:cNvSpPr>
              <a:spLocks noChangeArrowheads="1"/>
            </p:cNvSpPr>
            <p:nvPr/>
          </p:nvSpPr>
          <p:spPr bwMode="auto">
            <a:xfrm>
              <a:off x="3604" y="2039"/>
              <a:ext cx="145" cy="146"/>
            </a:xfrm>
            <a:prstGeom prst="ellipse">
              <a:avLst/>
            </a:prstGeom>
            <a:solidFill>
              <a:schemeClr val="accent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5" name="Oval 36">
              <a:extLst>
                <a:ext uri="{FF2B5EF4-FFF2-40B4-BE49-F238E27FC236}">
                  <a16:creationId xmlns:a16="http://schemas.microsoft.com/office/drawing/2014/main" id="{EE719B48-49D5-4911-ACA1-F155344B409C}"/>
                </a:ext>
              </a:extLst>
            </p:cNvPr>
            <p:cNvSpPr>
              <a:spLocks noChangeArrowheads="1"/>
            </p:cNvSpPr>
            <p:nvPr/>
          </p:nvSpPr>
          <p:spPr bwMode="auto">
            <a:xfrm>
              <a:off x="3959" y="2032"/>
              <a:ext cx="146" cy="146"/>
            </a:xfrm>
            <a:prstGeom prst="ellipse">
              <a:avLst/>
            </a:prstGeom>
            <a:solidFill>
              <a:schemeClr val="accent2"/>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6" name="Oval 37">
              <a:extLst>
                <a:ext uri="{FF2B5EF4-FFF2-40B4-BE49-F238E27FC236}">
                  <a16:creationId xmlns:a16="http://schemas.microsoft.com/office/drawing/2014/main" id="{FAA7E108-F7F4-42B1-BBCA-B8C711C1C466}"/>
                </a:ext>
              </a:extLst>
            </p:cNvPr>
            <p:cNvSpPr>
              <a:spLocks noChangeArrowheads="1"/>
            </p:cNvSpPr>
            <p:nvPr/>
          </p:nvSpPr>
          <p:spPr bwMode="auto">
            <a:xfrm>
              <a:off x="3768" y="2314"/>
              <a:ext cx="144" cy="146"/>
            </a:xfrm>
            <a:prstGeom prst="ellipse">
              <a:avLst/>
            </a:pr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7" name="Oval 38">
              <a:extLst>
                <a:ext uri="{FF2B5EF4-FFF2-40B4-BE49-F238E27FC236}">
                  <a16:creationId xmlns:a16="http://schemas.microsoft.com/office/drawing/2014/main" id="{119DE4AD-66EF-4240-A92F-DD03F0CEF261}"/>
                </a:ext>
              </a:extLst>
            </p:cNvPr>
            <p:cNvSpPr>
              <a:spLocks noChangeArrowheads="1"/>
            </p:cNvSpPr>
            <p:nvPr/>
          </p:nvSpPr>
          <p:spPr bwMode="auto">
            <a:xfrm>
              <a:off x="3469" y="2314"/>
              <a:ext cx="145" cy="146"/>
            </a:xfrm>
            <a:prstGeom prst="ellipse">
              <a:avLst/>
            </a:prstGeom>
            <a:solidFill>
              <a:schemeClr val="accent2"/>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8" name="Oval 39">
              <a:extLst>
                <a:ext uri="{FF2B5EF4-FFF2-40B4-BE49-F238E27FC236}">
                  <a16:creationId xmlns:a16="http://schemas.microsoft.com/office/drawing/2014/main" id="{ED8B2241-E105-4D9E-851D-3C2D443B058F}"/>
                </a:ext>
              </a:extLst>
            </p:cNvPr>
            <p:cNvSpPr>
              <a:spLocks noChangeArrowheads="1"/>
            </p:cNvSpPr>
            <p:nvPr/>
          </p:nvSpPr>
          <p:spPr bwMode="auto">
            <a:xfrm>
              <a:off x="4066" y="2314"/>
              <a:ext cx="145" cy="146"/>
            </a:xfrm>
            <a:prstGeom prst="ellipse">
              <a:avLst/>
            </a:prstGeom>
            <a:solidFill>
              <a:schemeClr val="accent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48" name="Freeform 6">
            <a:extLst>
              <a:ext uri="{FF2B5EF4-FFF2-40B4-BE49-F238E27FC236}">
                <a16:creationId xmlns:a16="http://schemas.microsoft.com/office/drawing/2014/main" id="{F440E56F-CD85-41CA-A7F6-137CFDECB05A}"/>
              </a:ext>
            </a:extLst>
          </p:cNvPr>
          <p:cNvSpPr>
            <a:spLocks/>
          </p:cNvSpPr>
          <p:nvPr/>
        </p:nvSpPr>
        <p:spPr bwMode="auto">
          <a:xfrm>
            <a:off x="6041356" y="3012713"/>
            <a:ext cx="94552" cy="31482"/>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A321BE4C-F759-4DBE-94F3-B0B87557E5AA}"/>
              </a:ext>
            </a:extLst>
          </p:cNvPr>
          <p:cNvSpPr>
            <a:spLocks/>
          </p:cNvSpPr>
          <p:nvPr/>
        </p:nvSpPr>
        <p:spPr bwMode="auto">
          <a:xfrm>
            <a:off x="6305943" y="2837987"/>
            <a:ext cx="97730" cy="189679"/>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0" name="Freeform 8">
            <a:extLst>
              <a:ext uri="{FF2B5EF4-FFF2-40B4-BE49-F238E27FC236}">
                <a16:creationId xmlns:a16="http://schemas.microsoft.com/office/drawing/2014/main" id="{57F17BF7-8B7C-4C6C-92B0-FEFD8C1092BA}"/>
              </a:ext>
            </a:extLst>
          </p:cNvPr>
          <p:cNvSpPr>
            <a:spLocks/>
          </p:cNvSpPr>
          <p:nvPr/>
        </p:nvSpPr>
        <p:spPr bwMode="auto">
          <a:xfrm>
            <a:off x="6340903" y="2685300"/>
            <a:ext cx="133486" cy="57455"/>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1" name="Oval 9">
            <a:extLst>
              <a:ext uri="{FF2B5EF4-FFF2-40B4-BE49-F238E27FC236}">
                <a16:creationId xmlns:a16="http://schemas.microsoft.com/office/drawing/2014/main" id="{16AFF5CE-4ED1-4F56-AA77-A934541B140F}"/>
              </a:ext>
            </a:extLst>
          </p:cNvPr>
          <p:cNvSpPr>
            <a:spLocks noChangeArrowheads="1"/>
          </p:cNvSpPr>
          <p:nvPr/>
        </p:nvSpPr>
        <p:spPr bwMode="auto">
          <a:xfrm>
            <a:off x="6002423" y="3042620"/>
            <a:ext cx="77072" cy="76344"/>
          </a:xfrm>
          <a:prstGeom prst="ellipse">
            <a:avLst/>
          </a:pr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2" name="Oval 11">
            <a:extLst>
              <a:ext uri="{FF2B5EF4-FFF2-40B4-BE49-F238E27FC236}">
                <a16:creationId xmlns:a16="http://schemas.microsoft.com/office/drawing/2014/main" id="{586F9486-ECC4-4D56-B747-31D2E02CA92A}"/>
              </a:ext>
            </a:extLst>
          </p:cNvPr>
          <p:cNvSpPr>
            <a:spLocks noChangeArrowheads="1"/>
          </p:cNvSpPr>
          <p:nvPr/>
        </p:nvSpPr>
        <p:spPr bwMode="auto">
          <a:xfrm>
            <a:off x="6365534" y="3027667"/>
            <a:ext cx="77072" cy="76344"/>
          </a:xfrm>
          <a:prstGeom prst="ellipse">
            <a:avLst/>
          </a:pr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3" name="Oval 12">
            <a:extLst>
              <a:ext uri="{FF2B5EF4-FFF2-40B4-BE49-F238E27FC236}">
                <a16:creationId xmlns:a16="http://schemas.microsoft.com/office/drawing/2014/main" id="{AA271367-133B-4717-BE47-C840B3AD39A1}"/>
              </a:ext>
            </a:extLst>
          </p:cNvPr>
          <p:cNvSpPr>
            <a:spLocks noChangeArrowheads="1"/>
          </p:cNvSpPr>
          <p:nvPr/>
        </p:nvSpPr>
        <p:spPr bwMode="auto">
          <a:xfrm>
            <a:off x="6435455" y="2608956"/>
            <a:ext cx="77072" cy="76344"/>
          </a:xfrm>
          <a:prstGeom prst="ellipse">
            <a:avLst/>
          </a:pr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5">
            <a:extLst>
              <a:ext uri="{FF2B5EF4-FFF2-40B4-BE49-F238E27FC236}">
                <a16:creationId xmlns:a16="http://schemas.microsoft.com/office/drawing/2014/main" id="{0F196581-7A3B-4340-B567-902FE978D66C}"/>
              </a:ext>
            </a:extLst>
          </p:cNvPr>
          <p:cNvSpPr>
            <a:spLocks/>
          </p:cNvSpPr>
          <p:nvPr/>
        </p:nvSpPr>
        <p:spPr bwMode="auto">
          <a:xfrm>
            <a:off x="6135909" y="2912757"/>
            <a:ext cx="68331" cy="263663"/>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8" name="Oval 10">
            <a:extLst>
              <a:ext uri="{FF2B5EF4-FFF2-40B4-BE49-F238E27FC236}">
                <a16:creationId xmlns:a16="http://schemas.microsoft.com/office/drawing/2014/main" id="{7B45F403-E03E-4CFF-94B6-C841DCD2DE64}"/>
              </a:ext>
            </a:extLst>
          </p:cNvPr>
          <p:cNvSpPr>
            <a:spLocks noChangeArrowheads="1"/>
          </p:cNvSpPr>
          <p:nvPr/>
        </p:nvSpPr>
        <p:spPr bwMode="auto">
          <a:xfrm>
            <a:off x="6204240" y="3138641"/>
            <a:ext cx="76277" cy="75557"/>
          </a:xfrm>
          <a:prstGeom prst="ellipse">
            <a:avLst/>
          </a:prstGeom>
          <a:noFill/>
          <a:ln w="22225">
            <a:solidFill>
              <a:schemeClr val="tx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B2F4E7D-BDEF-40E8-82A3-452D4E4581E3}"/>
              </a:ext>
            </a:extLst>
          </p:cNvPr>
          <p:cNvSpPr/>
          <p:nvPr/>
        </p:nvSpPr>
        <p:spPr>
          <a:xfrm flipH="1">
            <a:off x="5679468" y="2455493"/>
            <a:ext cx="699962" cy="693353"/>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A61D12A-6579-4AE3-A2DD-5973FE8875F6}"/>
              </a:ext>
            </a:extLst>
          </p:cNvPr>
          <p:cNvSpPr/>
          <p:nvPr/>
        </p:nvSpPr>
        <p:spPr>
          <a:xfrm flipH="1">
            <a:off x="6085115" y="2541660"/>
            <a:ext cx="111588" cy="11053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chemeClr val="accent2"/>
          </a:solidFill>
          <a:ln w="9525" cap="flat">
            <a:solidFill>
              <a:schemeClr val="tx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504E385-09FE-4CB1-92DA-86276B430E6C}"/>
              </a:ext>
            </a:extLst>
          </p:cNvPr>
          <p:cNvGrpSpPr/>
          <p:nvPr/>
        </p:nvGrpSpPr>
        <p:grpSpPr>
          <a:xfrm>
            <a:off x="2005532" y="2480308"/>
            <a:ext cx="945434" cy="709074"/>
            <a:chOff x="2005532" y="3070858"/>
            <a:chExt cx="945434" cy="709074"/>
          </a:xfrm>
        </p:grpSpPr>
        <p:grpSp>
          <p:nvGrpSpPr>
            <p:cNvPr id="3" name="Group 2">
              <a:extLst>
                <a:ext uri="{FF2B5EF4-FFF2-40B4-BE49-F238E27FC236}">
                  <a16:creationId xmlns:a16="http://schemas.microsoft.com/office/drawing/2014/main" id="{232C4B37-40CC-40E1-B23E-756B7959D543}"/>
                </a:ext>
              </a:extLst>
            </p:cNvPr>
            <p:cNvGrpSpPr/>
            <p:nvPr/>
          </p:nvGrpSpPr>
          <p:grpSpPr>
            <a:xfrm>
              <a:off x="2005532" y="3070858"/>
              <a:ext cx="945434" cy="709074"/>
              <a:chOff x="2087865" y="3132607"/>
              <a:chExt cx="780768" cy="585576"/>
            </a:xfrm>
          </p:grpSpPr>
          <p:sp>
            <p:nvSpPr>
              <p:cNvPr id="46" name="Rectangle 401">
                <a:extLst>
                  <a:ext uri="{FF2B5EF4-FFF2-40B4-BE49-F238E27FC236}">
                    <a16:creationId xmlns:a16="http://schemas.microsoft.com/office/drawing/2014/main" id="{051746A4-B891-40C8-B728-F42C5BA2EAFF}"/>
                  </a:ext>
                </a:extLst>
              </p:cNvPr>
              <p:cNvSpPr>
                <a:spLocks noChangeArrowheads="1"/>
              </p:cNvSpPr>
              <p:nvPr/>
            </p:nvSpPr>
            <p:spPr bwMode="auto">
              <a:xfrm flipH="1">
                <a:off x="2087865" y="3132607"/>
                <a:ext cx="780768" cy="72571"/>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402">
                <a:extLst>
                  <a:ext uri="{FF2B5EF4-FFF2-40B4-BE49-F238E27FC236}">
                    <a16:creationId xmlns:a16="http://schemas.microsoft.com/office/drawing/2014/main" id="{858F4C24-E043-4F63-B9BA-4640F7B8F53C}"/>
                  </a:ext>
                </a:extLst>
              </p:cNvPr>
              <p:cNvSpPr>
                <a:spLocks noChangeArrowheads="1"/>
              </p:cNvSpPr>
              <p:nvPr/>
            </p:nvSpPr>
            <p:spPr bwMode="auto">
              <a:xfrm flipH="1">
                <a:off x="2087865" y="3205178"/>
                <a:ext cx="780768" cy="513005"/>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Oval 403">
                <a:extLst>
                  <a:ext uri="{FF2B5EF4-FFF2-40B4-BE49-F238E27FC236}">
                    <a16:creationId xmlns:a16="http://schemas.microsoft.com/office/drawing/2014/main" id="{98F5DC31-49AF-49B8-BA9D-09C25E0A904A}"/>
                  </a:ext>
                </a:extLst>
              </p:cNvPr>
              <p:cNvSpPr>
                <a:spLocks noChangeArrowheads="1"/>
              </p:cNvSpPr>
              <p:nvPr/>
            </p:nvSpPr>
            <p:spPr bwMode="auto">
              <a:xfrm flipH="1">
                <a:off x="2818584"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Oval 404">
                <a:extLst>
                  <a:ext uri="{FF2B5EF4-FFF2-40B4-BE49-F238E27FC236}">
                    <a16:creationId xmlns:a16="http://schemas.microsoft.com/office/drawing/2014/main" id="{6F88FE5D-6C96-4D70-84DB-ECD2AA4A6C2E}"/>
                  </a:ext>
                </a:extLst>
              </p:cNvPr>
              <p:cNvSpPr>
                <a:spLocks noChangeArrowheads="1"/>
              </p:cNvSpPr>
              <p:nvPr/>
            </p:nvSpPr>
            <p:spPr bwMode="auto">
              <a:xfrm flipH="1">
                <a:off x="2783549"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Oval 405">
                <a:extLst>
                  <a:ext uri="{FF2B5EF4-FFF2-40B4-BE49-F238E27FC236}">
                    <a16:creationId xmlns:a16="http://schemas.microsoft.com/office/drawing/2014/main" id="{6536DEF8-31AD-4173-B7F2-02E5CEE71FCC}"/>
                  </a:ext>
                </a:extLst>
              </p:cNvPr>
              <p:cNvSpPr>
                <a:spLocks noChangeArrowheads="1"/>
              </p:cNvSpPr>
              <p:nvPr/>
            </p:nvSpPr>
            <p:spPr bwMode="auto">
              <a:xfrm flipH="1">
                <a:off x="2746012"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59">
              <a:extLst>
                <a:ext uri="{FF2B5EF4-FFF2-40B4-BE49-F238E27FC236}">
                  <a16:creationId xmlns:a16="http://schemas.microsoft.com/office/drawing/2014/main" id="{C4D533A0-F155-491A-A11D-930132F15230}"/>
                </a:ext>
              </a:extLst>
            </p:cNvPr>
            <p:cNvGrpSpPr>
              <a:grpSpLocks noChangeAspect="1"/>
            </p:cNvGrpSpPr>
            <p:nvPr/>
          </p:nvGrpSpPr>
          <p:grpSpPr bwMode="auto">
            <a:xfrm>
              <a:off x="2530840" y="3252657"/>
              <a:ext cx="308332" cy="308332"/>
              <a:chOff x="4013" y="2783"/>
              <a:chExt cx="312" cy="312"/>
            </a:xfrm>
          </p:grpSpPr>
          <p:sp>
            <p:nvSpPr>
              <p:cNvPr id="66" name="AutoShape 58">
                <a:extLst>
                  <a:ext uri="{FF2B5EF4-FFF2-40B4-BE49-F238E27FC236}">
                    <a16:creationId xmlns:a16="http://schemas.microsoft.com/office/drawing/2014/main" id="{7DF4D3C6-A27F-4889-BCA8-8C71A028FC79}"/>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Rectangle 60">
                <a:extLst>
                  <a:ext uri="{FF2B5EF4-FFF2-40B4-BE49-F238E27FC236}">
                    <a16:creationId xmlns:a16="http://schemas.microsoft.com/office/drawing/2014/main" id="{B39FFA48-C7D2-40D8-B08D-A948DFEC29C3}"/>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61">
                <a:extLst>
                  <a:ext uri="{FF2B5EF4-FFF2-40B4-BE49-F238E27FC236}">
                    <a16:creationId xmlns:a16="http://schemas.microsoft.com/office/drawing/2014/main" id="{2DD9B273-1247-4C42-8FCB-F5035116EB2B}"/>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 name="Freeform 62">
                <a:extLst>
                  <a:ext uri="{FF2B5EF4-FFF2-40B4-BE49-F238E27FC236}">
                    <a16:creationId xmlns:a16="http://schemas.microsoft.com/office/drawing/2014/main" id="{F3EF5F15-8281-43FC-BCC1-FBCEC90F5623}"/>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Oval 63">
                <a:extLst>
                  <a:ext uri="{FF2B5EF4-FFF2-40B4-BE49-F238E27FC236}">
                    <a16:creationId xmlns:a16="http://schemas.microsoft.com/office/drawing/2014/main" id="{FCB240EB-8CD6-4580-9ABA-7B49E5E5B20A}"/>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C812CA26-6DDF-4EAE-A06D-0C2ECAADDCFF}"/>
                </a:ext>
              </a:extLst>
            </p:cNvPr>
            <p:cNvSpPr/>
            <p:nvPr/>
          </p:nvSpPr>
          <p:spPr bwMode="auto">
            <a:xfrm flipH="1">
              <a:off x="2066366" y="3656928"/>
              <a:ext cx="650981"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C7AD6E50-3392-4618-98AE-A5753CCE665C}"/>
                </a:ext>
              </a:extLst>
            </p:cNvPr>
            <p:cNvSpPr/>
            <p:nvPr/>
          </p:nvSpPr>
          <p:spPr bwMode="auto">
            <a:xfrm flipH="1">
              <a:off x="2066369" y="3546511"/>
              <a:ext cx="297192" cy="497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B95CEDB2-DF8B-4C08-B4DE-0769C10B11EB}"/>
                </a:ext>
              </a:extLst>
            </p:cNvPr>
            <p:cNvSpPr/>
            <p:nvPr/>
          </p:nvSpPr>
          <p:spPr bwMode="auto">
            <a:xfrm flipH="1">
              <a:off x="2066365" y="3437305"/>
              <a:ext cx="347546"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5B979103-54F8-4388-BB74-B7F2A7E352C2}"/>
                </a:ext>
              </a:extLst>
            </p:cNvPr>
            <p:cNvSpPr/>
            <p:nvPr/>
          </p:nvSpPr>
          <p:spPr bwMode="auto">
            <a:xfrm flipH="1">
              <a:off x="2066369" y="3329080"/>
              <a:ext cx="250572" cy="47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90F741EA-7BDF-4A64-B420-C5CFC8FC0F94}"/>
              </a:ext>
            </a:extLst>
          </p:cNvPr>
          <p:cNvSpPr txBox="1"/>
          <p:nvPr/>
        </p:nvSpPr>
        <p:spPr>
          <a:xfrm>
            <a:off x="4941613" y="4483492"/>
            <a:ext cx="2308774" cy="707886"/>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Azure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Form Recognizer</a:t>
            </a:r>
            <a:endParaRPr kumimoji="0" lang="en-US" sz="1800" b="0" i="0" u="none" strike="noStrike" kern="1200" cap="none" spc="0" normalizeH="0" baseline="0" noProof="0" dirty="0">
              <a:ln>
                <a:noFill/>
              </a:ln>
              <a:effectLst/>
              <a:uLnTx/>
              <a:uFillTx/>
              <a:latin typeface="Segoe UI"/>
              <a:ea typeface="+mn-ea"/>
              <a:cs typeface="+mn-cs"/>
            </a:endParaRPr>
          </a:p>
        </p:txBody>
      </p:sp>
      <p:sp>
        <p:nvSpPr>
          <p:cNvPr id="4" name="Rectangle 3">
            <a:extLst>
              <a:ext uri="{FF2B5EF4-FFF2-40B4-BE49-F238E27FC236}">
                <a16:creationId xmlns:a16="http://schemas.microsoft.com/office/drawing/2014/main" id="{50763137-173C-4CF0-A9AE-93B5981F33F3}"/>
              </a:ext>
            </a:extLst>
          </p:cNvPr>
          <p:cNvSpPr/>
          <p:nvPr/>
        </p:nvSpPr>
        <p:spPr bwMode="auto">
          <a:xfrm>
            <a:off x="800100" y="1628775"/>
            <a:ext cx="3544662" cy="3952875"/>
          </a:xfrm>
          <a:prstGeom prst="rect">
            <a:avLst/>
          </a:prstGeom>
          <a:solidFill>
            <a:schemeClr val="bg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0004A891-EB6C-4251-AF15-6DB918F9411A}"/>
              </a:ext>
            </a:extLst>
          </p:cNvPr>
          <p:cNvSpPr/>
          <p:nvPr/>
        </p:nvSpPr>
        <p:spPr bwMode="auto">
          <a:xfrm>
            <a:off x="8373335" y="1628775"/>
            <a:ext cx="3544662" cy="3952875"/>
          </a:xfrm>
          <a:prstGeom prst="rect">
            <a:avLst/>
          </a:prstGeom>
          <a:solidFill>
            <a:schemeClr val="bg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6660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fade">
                                      <p:cBhvr>
                                        <p:cTn id="19" dur="500"/>
                                        <p:tgtEl>
                                          <p:spTgt spid="1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fade">
                                      <p:cBhvr>
                                        <p:cTn id="25" dur="500"/>
                                        <p:tgtEl>
                                          <p:spTgt spid="120"/>
                                        </p:tgtEl>
                                      </p:cBhvr>
                                    </p:animEffect>
                                  </p:childTnLst>
                                </p:cTn>
                              </p:par>
                              <p:par>
                                <p:cTn id="26" presetID="10" presetClass="entr" presetSubtype="0" fill="hold" nodeType="withEffect">
                                  <p:stCondLst>
                                    <p:cond delay="0"/>
                                  </p:stCondLst>
                                  <p:childTnLst>
                                    <p:set>
                                      <p:cBhvr>
                                        <p:cTn id="27" dur="1" fill="hold">
                                          <p:stCondLst>
                                            <p:cond delay="0"/>
                                          </p:stCondLst>
                                        </p:cTn>
                                        <p:tgtEl>
                                          <p:spTgt spid="219"/>
                                        </p:tgtEl>
                                        <p:attrNameLst>
                                          <p:attrName>style.visibility</p:attrName>
                                        </p:attrNameLst>
                                      </p:cBhvr>
                                      <p:to>
                                        <p:strVal val="visible"/>
                                      </p:to>
                                    </p:set>
                                    <p:animEffect transition="in" filter="fade">
                                      <p:cBhvr>
                                        <p:cTn id="28" dur="500"/>
                                        <p:tgtEl>
                                          <p:spTgt spid="219"/>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42" presetClass="entr" presetSubtype="0" fill="hold" grpId="0" nodeType="withEffect">
                                  <p:stCondLst>
                                    <p:cond delay="30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anim calcmode="lin" valueType="num">
                                      <p:cBhvr>
                                        <p:cTn id="35" dur="500" fill="hold"/>
                                        <p:tgtEl>
                                          <p:spTgt spid="47"/>
                                        </p:tgtEl>
                                        <p:attrNameLst>
                                          <p:attrName>ppt_x</p:attrName>
                                        </p:attrNameLst>
                                      </p:cBhvr>
                                      <p:tavLst>
                                        <p:tav tm="0">
                                          <p:val>
                                            <p:strVal val="#ppt_x"/>
                                          </p:val>
                                        </p:tav>
                                        <p:tav tm="100000">
                                          <p:val>
                                            <p:strVal val="#ppt_x"/>
                                          </p:val>
                                        </p:tav>
                                      </p:tavLst>
                                    </p:anim>
                                    <p:anim calcmode="lin" valueType="num">
                                      <p:cBhvr>
                                        <p:cTn id="36"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 grpId="0" animBg="1"/>
      <p:bldP spid="55" grpId="0" animBg="1"/>
      <p:bldP spid="56" grpId="0" animBg="1"/>
      <p:bldP spid="118" grpId="0"/>
      <p:bldP spid="119" grpId="0"/>
      <p:bldP spid="120" grpId="0"/>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198F-96F6-41FE-9C5D-8D804745449A}"/>
              </a:ext>
            </a:extLst>
          </p:cNvPr>
          <p:cNvSpPr>
            <a:spLocks noGrp="1"/>
          </p:cNvSpPr>
          <p:nvPr>
            <p:ph type="title"/>
          </p:nvPr>
        </p:nvSpPr>
        <p:spPr/>
        <p:txBody>
          <a:bodyPr/>
          <a:lstStyle/>
          <a:p>
            <a:r>
              <a:rPr lang="en-US"/>
              <a:t>Using Scoring Profiles</a:t>
            </a:r>
          </a:p>
        </p:txBody>
      </p:sp>
      <p:sp>
        <p:nvSpPr>
          <p:cNvPr id="3" name="Text Placeholder 2">
            <a:extLst>
              <a:ext uri="{FF2B5EF4-FFF2-40B4-BE49-F238E27FC236}">
                <a16:creationId xmlns:a16="http://schemas.microsoft.com/office/drawing/2014/main" id="{14AD2227-A152-4EFA-B5EB-017BFB6D18FA}"/>
              </a:ext>
            </a:extLst>
          </p:cNvPr>
          <p:cNvSpPr>
            <a:spLocks noGrp="1"/>
          </p:cNvSpPr>
          <p:nvPr>
            <p:ph type="body" sz="quarter" idx="10"/>
          </p:nvPr>
        </p:nvSpPr>
        <p:spPr>
          <a:xfrm>
            <a:off x="584200" y="1435497"/>
            <a:ext cx="11018520" cy="2326791"/>
          </a:xfrm>
        </p:spPr>
        <p:txBody>
          <a:bodyPr/>
          <a:lstStyle/>
          <a:p>
            <a:r>
              <a:rPr lang="en-US" dirty="0"/>
              <a:t>Scoring profiles – a customized calculation that gives  you greater control over ranking items in search results.</a:t>
            </a:r>
          </a:p>
          <a:p>
            <a:endParaRPr lang="en-US" dirty="0"/>
          </a:p>
          <a:p>
            <a:r>
              <a:rPr lang="en-US" dirty="0"/>
              <a:t>The Scoring Profile is part of the index definition and is composed of weighted fields, functions and parameters</a:t>
            </a:r>
          </a:p>
        </p:txBody>
      </p:sp>
    </p:spTree>
    <p:extLst>
      <p:ext uri="{BB962C8B-B14F-4D97-AF65-F5344CB8AC3E}">
        <p14:creationId xmlns:p14="http://schemas.microsoft.com/office/powerpoint/2010/main" val="31382839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FC99-F40A-425E-8AAD-814749AF9071}"/>
              </a:ext>
            </a:extLst>
          </p:cNvPr>
          <p:cNvSpPr>
            <a:spLocks noGrp="1"/>
          </p:cNvSpPr>
          <p:nvPr>
            <p:ph type="title"/>
          </p:nvPr>
        </p:nvSpPr>
        <p:spPr/>
        <p:txBody>
          <a:bodyPr/>
          <a:lstStyle/>
          <a:p>
            <a:r>
              <a:rPr lang="en-US" dirty="0"/>
              <a:t>Security Trimming</a:t>
            </a:r>
          </a:p>
        </p:txBody>
      </p:sp>
      <p:sp>
        <p:nvSpPr>
          <p:cNvPr id="3" name="Text Placeholder 2">
            <a:extLst>
              <a:ext uri="{FF2B5EF4-FFF2-40B4-BE49-F238E27FC236}">
                <a16:creationId xmlns:a16="http://schemas.microsoft.com/office/drawing/2014/main" id="{D981BFCE-74EC-46AC-A263-357A26E3FE2F}"/>
              </a:ext>
            </a:extLst>
          </p:cNvPr>
          <p:cNvSpPr>
            <a:spLocks noGrp="1"/>
          </p:cNvSpPr>
          <p:nvPr>
            <p:ph type="body" sz="quarter" idx="10"/>
          </p:nvPr>
        </p:nvSpPr>
        <p:spPr>
          <a:xfrm>
            <a:off x="588263" y="1781906"/>
            <a:ext cx="11018520" cy="2868478"/>
          </a:xfrm>
        </p:spPr>
        <p:txBody>
          <a:bodyPr/>
          <a:lstStyle/>
          <a:p>
            <a:pPr marL="0" indent="0">
              <a:buNone/>
            </a:pPr>
            <a:r>
              <a:rPr lang="en-US" dirty="0"/>
              <a:t>Used to trim search results based on user identity</a:t>
            </a:r>
          </a:p>
          <a:p>
            <a:endParaRPr lang="en-US" dirty="0"/>
          </a:p>
          <a:p>
            <a:pPr marL="0" indent="0">
              <a:buNone/>
            </a:pPr>
            <a:r>
              <a:rPr lang="en-US" sz="3200" dirty="0"/>
              <a:t>3 Steps</a:t>
            </a:r>
          </a:p>
          <a:p>
            <a:pPr marL="685800" lvl="1" indent="-457200">
              <a:buFont typeface="+mj-lt"/>
              <a:buAutoNum type="arabicPeriod"/>
            </a:pPr>
            <a:r>
              <a:rPr lang="en-US" sz="2400" dirty="0"/>
              <a:t>Create a field that contains the principal identifiers</a:t>
            </a:r>
          </a:p>
          <a:p>
            <a:pPr marL="685800" lvl="1" indent="-457200">
              <a:buFont typeface="+mj-lt"/>
              <a:buAutoNum type="arabicPeriod"/>
            </a:pPr>
            <a:r>
              <a:rPr lang="en-US" sz="2400" dirty="0"/>
              <a:t>Push or update existing documents with the relevant principal identifiers</a:t>
            </a:r>
          </a:p>
          <a:p>
            <a:pPr marL="685800" lvl="1" indent="-457200">
              <a:buFont typeface="+mj-lt"/>
              <a:buAutoNum type="arabicPeriod"/>
            </a:pPr>
            <a:r>
              <a:rPr lang="en-US" sz="2400" dirty="0"/>
              <a:t>Apply the Security Filter</a:t>
            </a:r>
          </a:p>
        </p:txBody>
      </p:sp>
    </p:spTree>
    <p:extLst>
      <p:ext uri="{BB962C8B-B14F-4D97-AF65-F5344CB8AC3E}">
        <p14:creationId xmlns:p14="http://schemas.microsoft.com/office/powerpoint/2010/main" val="18849276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FC99-F40A-425E-8AAD-814749AF9071}"/>
              </a:ext>
            </a:extLst>
          </p:cNvPr>
          <p:cNvSpPr>
            <a:spLocks noGrp="1"/>
          </p:cNvSpPr>
          <p:nvPr>
            <p:ph type="title"/>
          </p:nvPr>
        </p:nvSpPr>
        <p:spPr/>
        <p:txBody>
          <a:bodyPr/>
          <a:lstStyle/>
          <a:p>
            <a:r>
              <a:rPr lang="en-US" dirty="0"/>
              <a:t>Security Trimming</a:t>
            </a:r>
          </a:p>
        </p:txBody>
      </p:sp>
      <p:sp>
        <p:nvSpPr>
          <p:cNvPr id="3" name="Text Placeholder 2">
            <a:extLst>
              <a:ext uri="{FF2B5EF4-FFF2-40B4-BE49-F238E27FC236}">
                <a16:creationId xmlns:a16="http://schemas.microsoft.com/office/drawing/2014/main" id="{D981BFCE-74EC-46AC-A263-357A26E3FE2F}"/>
              </a:ext>
            </a:extLst>
          </p:cNvPr>
          <p:cNvSpPr>
            <a:spLocks noGrp="1"/>
          </p:cNvSpPr>
          <p:nvPr>
            <p:ph type="body" sz="quarter" idx="10"/>
          </p:nvPr>
        </p:nvSpPr>
        <p:spPr>
          <a:xfrm>
            <a:off x="586740" y="1324706"/>
            <a:ext cx="11979729" cy="5004447"/>
          </a:xfrm>
        </p:spPr>
        <p:txBody>
          <a:bodyPr/>
          <a:lstStyle/>
          <a:p>
            <a:pPr marL="0" indent="0">
              <a:buNone/>
            </a:pPr>
            <a:r>
              <a:rPr lang="en-US" sz="2400" dirty="0"/>
              <a:t>1. Add a field that contains </a:t>
            </a:r>
            <a:r>
              <a:rPr lang="en-US" sz="2400" dirty="0" err="1"/>
              <a:t>prinpal</a:t>
            </a:r>
            <a:r>
              <a:rPr lang="en-US" sz="2400" dirty="0"/>
              <a:t> identifiers (i.e. </a:t>
            </a:r>
            <a:r>
              <a:rPr lang="en-US" sz="2400" b="1" dirty="0" err="1">
                <a:latin typeface="Courier New" panose="02070309020205020404" pitchFamily="49" charset="0"/>
                <a:cs typeface="Courier New" panose="02070309020205020404" pitchFamily="49" charset="0"/>
              </a:rPr>
              <a:t>group_ids</a:t>
            </a:r>
            <a:r>
              <a:rPr lang="en-US" sz="2400" dirty="0"/>
              <a:t>)</a:t>
            </a:r>
          </a:p>
          <a:p>
            <a:pPr marL="0" indent="0">
              <a:buNone/>
            </a:pPr>
            <a:endParaRPr lang="en-US" sz="2400" dirty="0"/>
          </a:p>
          <a:p>
            <a:pPr marL="0" indent="0">
              <a:buNone/>
            </a:pPr>
            <a:r>
              <a:rPr lang="en-US" sz="2400" dirty="0"/>
              <a:t>2. Push the documents with principal identifiers information.</a:t>
            </a:r>
          </a:p>
          <a:p>
            <a:pPr marL="0" indent="0">
              <a:buNone/>
            </a:pPr>
            <a:endParaRPr lang="en-US" sz="2400" dirty="0"/>
          </a:p>
          <a:p>
            <a:pPr marL="0" indent="0">
              <a:buNone/>
            </a:pPr>
            <a:r>
              <a:rPr lang="en-US" sz="2400" dirty="0"/>
              <a:t>3. Apply Security Filter</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POST </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https://[service].search.windows.net/indexes/securedfiles/docs/search</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?api-version=2019-05-06</a:t>
            </a:r>
            <a:br>
              <a:rPr lang="en-US" sz="2000" b="1" dirty="0">
                <a:latin typeface="Courier New" panose="02070309020205020404" pitchFamily="49" charset="0"/>
                <a:cs typeface="Courier New" panose="02070309020205020404" pitchFamily="49" charset="0"/>
              </a:rPr>
            </a:br>
            <a:endParaRPr lang="en-US" sz="2000" b="1" dirty="0">
              <a:latin typeface="Courier New" panose="02070309020205020404" pitchFamily="49" charset="0"/>
              <a:cs typeface="Courier New" panose="02070309020205020404" pitchFamily="49" charset="0"/>
            </a:endParaRPr>
          </a:p>
          <a:p>
            <a:pPr marL="0" indent="0">
              <a:buNone/>
            </a:pPr>
            <a:r>
              <a:rPr lang="en-US" sz="1800" dirty="0"/>
              <a:t>	Request Body:</a:t>
            </a:r>
          </a:p>
          <a:p>
            <a:pPr marL="0" indent="0">
              <a:buNone/>
            </a:pPr>
            <a:r>
              <a:rPr lang="en-US" sz="1800" b="1" dirty="0">
                <a:latin typeface="Courier New" panose="02070309020205020404" pitchFamily="49" charset="0"/>
                <a:cs typeface="Courier New" panose="02070309020205020404" pitchFamily="49" charset="0"/>
              </a:rPr>
              <a:t>	{</a:t>
            </a:r>
          </a:p>
          <a:p>
            <a:pPr marL="0" indent="0">
              <a:buNone/>
            </a:pPr>
            <a:r>
              <a:rPr lang="en-US" sz="1800" b="1" dirty="0">
                <a:latin typeface="Courier New" panose="02070309020205020404" pitchFamily="49" charset="0"/>
                <a:cs typeface="Courier New" panose="02070309020205020404" pitchFamily="49" charset="0"/>
              </a:rPr>
              <a:t>	    filter":"</a:t>
            </a:r>
            <a:r>
              <a:rPr lang="en-US" sz="1800" b="1" dirty="0" err="1">
                <a:latin typeface="Courier New" panose="02070309020205020404" pitchFamily="49" charset="0"/>
                <a:cs typeface="Courier New" panose="02070309020205020404" pitchFamily="49" charset="0"/>
              </a:rPr>
              <a:t>group_ids</a:t>
            </a:r>
            <a:r>
              <a:rPr lang="en-US" sz="1800" b="1" dirty="0">
                <a:latin typeface="Courier New" panose="02070309020205020404" pitchFamily="49" charset="0"/>
                <a:cs typeface="Courier New" panose="02070309020205020404" pitchFamily="49" charset="0"/>
              </a:rPr>
              <a:t>/any(</a:t>
            </a:r>
            <a:r>
              <a:rPr lang="en-US" sz="1800" b="1" dirty="0" err="1">
                <a:latin typeface="Courier New" panose="02070309020205020404" pitchFamily="49" charset="0"/>
                <a:cs typeface="Courier New" panose="02070309020205020404" pitchFamily="49" charset="0"/>
              </a:rPr>
              <a:t>g:search.in</a:t>
            </a:r>
            <a:r>
              <a:rPr lang="en-US" sz="1800" b="1" dirty="0">
                <a:latin typeface="Courier New" panose="02070309020205020404" pitchFamily="49" charset="0"/>
                <a:cs typeface="Courier New" panose="02070309020205020404" pitchFamily="49" charset="0"/>
              </a:rPr>
              <a:t>(g, 'group_id1, group_id2'))" </a:t>
            </a:r>
            <a:br>
              <a:rPr lang="en-US" sz="1800" b="1" dirty="0">
                <a:latin typeface="Courier New" panose="02070309020205020404" pitchFamily="49" charset="0"/>
                <a:cs typeface="Courier New" panose="02070309020205020404" pitchFamily="49" charset="0"/>
              </a:rPr>
            </a:br>
            <a:r>
              <a:rPr lang="en-US" sz="18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030120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FC99-F40A-425E-8AAD-814749AF9071}"/>
              </a:ext>
            </a:extLst>
          </p:cNvPr>
          <p:cNvSpPr>
            <a:spLocks noGrp="1"/>
          </p:cNvSpPr>
          <p:nvPr>
            <p:ph type="title"/>
          </p:nvPr>
        </p:nvSpPr>
        <p:spPr/>
        <p:txBody>
          <a:bodyPr/>
          <a:lstStyle/>
          <a:p>
            <a:r>
              <a:rPr lang="en-US"/>
              <a:t>Security - IP Filtering &amp; VNETs</a:t>
            </a:r>
          </a:p>
        </p:txBody>
      </p:sp>
      <p:sp>
        <p:nvSpPr>
          <p:cNvPr id="3" name="Text Placeholder 2">
            <a:extLst>
              <a:ext uri="{FF2B5EF4-FFF2-40B4-BE49-F238E27FC236}">
                <a16:creationId xmlns:a16="http://schemas.microsoft.com/office/drawing/2014/main" id="{D981BFCE-74EC-46AC-A263-357A26E3FE2F}"/>
              </a:ext>
            </a:extLst>
          </p:cNvPr>
          <p:cNvSpPr>
            <a:spLocks noGrp="1"/>
          </p:cNvSpPr>
          <p:nvPr>
            <p:ph type="body" sz="quarter" idx="10"/>
          </p:nvPr>
        </p:nvSpPr>
        <p:spPr>
          <a:xfrm>
            <a:off x="586740" y="1523671"/>
            <a:ext cx="11018520" cy="4505849"/>
          </a:xfrm>
        </p:spPr>
        <p:txBody>
          <a:bodyPr/>
          <a:lstStyle/>
          <a:p>
            <a:pPr lvl="1"/>
            <a:r>
              <a:rPr lang="en-US" sz="2400" dirty="0"/>
              <a:t>VNETs are coming soon!</a:t>
            </a:r>
          </a:p>
          <a:p>
            <a:pPr lvl="1"/>
            <a:endParaRPr lang="en-US" sz="2400" dirty="0"/>
          </a:p>
          <a:p>
            <a:pPr lvl="1"/>
            <a:r>
              <a:rPr lang="en-US" sz="2400" dirty="0"/>
              <a:t>With VNETs you will be able to co locate the app that consumes the search service within the VNET, you should also be able to use Azure networking features to either restrict IP ranges that can communicate with service and/or configure a private connection with Express Route.</a:t>
            </a:r>
          </a:p>
          <a:p>
            <a:pPr lvl="1"/>
            <a:endParaRPr lang="en-US" sz="2400" dirty="0"/>
          </a:p>
          <a:p>
            <a:pPr lvl="1"/>
            <a:r>
              <a:rPr lang="en-US" sz="2400" dirty="0"/>
              <a:t>When using indexers, the VNET support for Azure Search will extend only to indexers that do not use skillsets or cognitive enrichments. </a:t>
            </a:r>
          </a:p>
          <a:p>
            <a:pPr lvl="1"/>
            <a:endParaRPr lang="en-US" sz="2400" dirty="0"/>
          </a:p>
          <a:p>
            <a:pPr lvl="1"/>
            <a:r>
              <a:rPr lang="en-US" sz="2400" dirty="0"/>
              <a:t>VNETS with Cognitive Enrichments coming at a later release.</a:t>
            </a:r>
          </a:p>
        </p:txBody>
      </p:sp>
    </p:spTree>
    <p:extLst>
      <p:ext uri="{BB962C8B-B14F-4D97-AF65-F5344CB8AC3E}">
        <p14:creationId xmlns:p14="http://schemas.microsoft.com/office/powerpoint/2010/main" val="23599016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198F-96F6-41FE-9C5D-8D804745449A}"/>
              </a:ext>
            </a:extLst>
          </p:cNvPr>
          <p:cNvSpPr>
            <a:spLocks noGrp="1"/>
          </p:cNvSpPr>
          <p:nvPr>
            <p:ph type="title"/>
          </p:nvPr>
        </p:nvSpPr>
        <p:spPr/>
        <p:txBody>
          <a:bodyPr/>
          <a:lstStyle/>
          <a:p>
            <a:r>
              <a:rPr lang="en-US" dirty="0"/>
              <a:t>Modeling multitenancy with Azure Search</a:t>
            </a:r>
          </a:p>
        </p:txBody>
      </p:sp>
      <p:sp>
        <p:nvSpPr>
          <p:cNvPr id="3" name="Text Placeholder 2">
            <a:extLst>
              <a:ext uri="{FF2B5EF4-FFF2-40B4-BE49-F238E27FC236}">
                <a16:creationId xmlns:a16="http://schemas.microsoft.com/office/drawing/2014/main" id="{14AD2227-A152-4EFA-B5EB-017BFB6D18FA}"/>
              </a:ext>
            </a:extLst>
          </p:cNvPr>
          <p:cNvSpPr>
            <a:spLocks noGrp="1"/>
          </p:cNvSpPr>
          <p:nvPr>
            <p:ph type="body" sz="quarter" idx="10"/>
          </p:nvPr>
        </p:nvSpPr>
        <p:spPr>
          <a:xfrm>
            <a:off x="377314" y="1011198"/>
            <a:ext cx="5206968" cy="2437590"/>
          </a:xfrm>
        </p:spPr>
        <p:txBody>
          <a:bodyPr/>
          <a:lstStyle/>
          <a:p>
            <a:pPr marL="0" indent="0">
              <a:buNone/>
            </a:pPr>
            <a:endParaRPr lang="en-US" sz="2400" b="1" i="1" dirty="0"/>
          </a:p>
          <a:p>
            <a:pPr marL="0" indent="0" algn="r">
              <a:buNone/>
            </a:pPr>
            <a:r>
              <a:rPr lang="en-US" sz="2400" b="1" i="1" dirty="0"/>
              <a:t>Index per tenant</a:t>
            </a:r>
            <a:r>
              <a:rPr lang="en-US" sz="2400" i="1" dirty="0"/>
              <a:t>:</a:t>
            </a:r>
            <a:r>
              <a:rPr lang="en-US" sz="2400" dirty="0"/>
              <a:t> Each tenant has its own index within a search service that is shared with other tenants.</a:t>
            </a:r>
          </a:p>
          <a:p>
            <a:endParaRPr lang="en-US" sz="2400" dirty="0"/>
          </a:p>
          <a:p>
            <a:endParaRPr lang="en-US" sz="2400" dirty="0"/>
          </a:p>
        </p:txBody>
      </p:sp>
      <p:pic>
        <p:nvPicPr>
          <p:cNvPr id="1028" name="Picture 4" descr="A portrayal of the index-per-tenant model">
            <a:extLst>
              <a:ext uri="{FF2B5EF4-FFF2-40B4-BE49-F238E27FC236}">
                <a16:creationId xmlns:a16="http://schemas.microsoft.com/office/drawing/2014/main" id="{9EDBD448-245A-48D5-BEDB-A391F979F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744" y="1074116"/>
            <a:ext cx="5206967" cy="21994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portrayal of the service-per-tenant model">
            <a:extLst>
              <a:ext uri="{FF2B5EF4-FFF2-40B4-BE49-F238E27FC236}">
                <a16:creationId xmlns:a16="http://schemas.microsoft.com/office/drawing/2014/main" id="{9A9915E6-A0E6-4E0B-B6BE-7723EFFA4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16" y="3371953"/>
            <a:ext cx="5206967" cy="218233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6D84FEA1-A5B7-484A-B55E-4CEB501B4299}"/>
              </a:ext>
            </a:extLst>
          </p:cNvPr>
          <p:cNvSpPr txBox="1">
            <a:spLocks/>
          </p:cNvSpPr>
          <p:nvPr/>
        </p:nvSpPr>
        <p:spPr>
          <a:xfrm>
            <a:off x="6435482" y="3273517"/>
            <a:ext cx="5517275" cy="19205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1" i="1"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1"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Service per tenant</a:t>
            </a:r>
            <a:r>
              <a:rPr kumimoji="0" lang="en-US" sz="2400" b="0" i="1"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 Each tenant has its own dedicated Azure Search service, offering highest level of data and workload separation.</a:t>
            </a:r>
          </a:p>
        </p:txBody>
      </p:sp>
      <p:sp>
        <p:nvSpPr>
          <p:cNvPr id="8" name="Text Placeholder 2">
            <a:extLst>
              <a:ext uri="{FF2B5EF4-FFF2-40B4-BE49-F238E27FC236}">
                <a16:creationId xmlns:a16="http://schemas.microsoft.com/office/drawing/2014/main" id="{5654B405-3999-4F92-9424-F47FCCC6CE3C}"/>
              </a:ext>
            </a:extLst>
          </p:cNvPr>
          <p:cNvSpPr txBox="1">
            <a:spLocks/>
          </p:cNvSpPr>
          <p:nvPr/>
        </p:nvSpPr>
        <p:spPr>
          <a:xfrm>
            <a:off x="239242" y="5901461"/>
            <a:ext cx="11713515"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1"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Mix of both</a:t>
            </a:r>
            <a:r>
              <a:rPr kumimoji="0" lang="en-US" sz="2400" b="0" i="1"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 Larger, more-active tenants are assigned dedicated services while smaller tenants are assigned individual indexes within shared services.</a:t>
            </a:r>
          </a:p>
        </p:txBody>
      </p:sp>
    </p:spTree>
    <p:extLst>
      <p:ext uri="{BB962C8B-B14F-4D97-AF65-F5344CB8AC3E}">
        <p14:creationId xmlns:p14="http://schemas.microsoft.com/office/powerpoint/2010/main" val="24008759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39290E-7A8D-4D1D-94E4-F1F9C4C605D0}"/>
              </a:ext>
            </a:extLst>
          </p:cNvPr>
          <p:cNvSpPr>
            <a:spLocks noGrp="1"/>
          </p:cNvSpPr>
          <p:nvPr>
            <p:ph type="title"/>
          </p:nvPr>
        </p:nvSpPr>
        <p:spPr/>
        <p:txBody>
          <a:bodyPr/>
          <a:lstStyle/>
          <a:p>
            <a:r>
              <a:rPr lang="en-US" dirty="0">
                <a:solidFill>
                  <a:schemeClr val="tx1"/>
                </a:solidFill>
              </a:rPr>
              <a:t>Knowledge Store</a:t>
            </a:r>
          </a:p>
        </p:txBody>
      </p:sp>
    </p:spTree>
    <p:extLst>
      <p:ext uri="{BB962C8B-B14F-4D97-AF65-F5344CB8AC3E}">
        <p14:creationId xmlns:p14="http://schemas.microsoft.com/office/powerpoint/2010/main" val="15953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BB284-08E8-480C-9B0C-0ED8579BBAB6}"/>
              </a:ext>
            </a:extLst>
          </p:cNvPr>
          <p:cNvSpPr>
            <a:spLocks noGrp="1"/>
          </p:cNvSpPr>
          <p:nvPr>
            <p:ph type="title"/>
          </p:nvPr>
        </p:nvSpPr>
        <p:spPr/>
        <p:txBody>
          <a:bodyPr/>
          <a:lstStyle/>
          <a:p>
            <a:r>
              <a:rPr lang="en-US"/>
              <a:t>Let’s talk about going beyond Search</a:t>
            </a:r>
          </a:p>
        </p:txBody>
      </p:sp>
      <p:sp>
        <p:nvSpPr>
          <p:cNvPr id="3" name="Text Placeholder 2">
            <a:extLst>
              <a:ext uri="{FF2B5EF4-FFF2-40B4-BE49-F238E27FC236}">
                <a16:creationId xmlns:a16="http://schemas.microsoft.com/office/drawing/2014/main" id="{E78DF9B5-7581-44FF-9957-D2E94CEE833E}"/>
              </a:ext>
            </a:extLst>
          </p:cNvPr>
          <p:cNvSpPr>
            <a:spLocks noGrp="1"/>
          </p:cNvSpPr>
          <p:nvPr>
            <p:ph type="body" sz="quarter" idx="10"/>
          </p:nvPr>
        </p:nvSpPr>
        <p:spPr>
          <a:xfrm>
            <a:off x="1589690" y="3986309"/>
            <a:ext cx="9294210" cy="2289858"/>
          </a:xfrm>
        </p:spPr>
        <p:txBody>
          <a:bodyPr/>
          <a:lstStyle/>
          <a:p>
            <a:pPr lvl="1"/>
            <a:r>
              <a:rPr lang="en-US" sz="2400">
                <a:solidFill>
                  <a:schemeClr val="tx1">
                    <a:lumMod val="50000"/>
                    <a:lumOff val="50000"/>
                  </a:schemeClr>
                </a:solidFill>
              </a:rPr>
              <a:t>0 Results              Any time </a:t>
            </a:r>
          </a:p>
          <a:p>
            <a:pPr lvl="1"/>
            <a:endParaRPr lang="en-US" sz="2400">
              <a:solidFill>
                <a:schemeClr val="tx1">
                  <a:lumMod val="50000"/>
                  <a:lumOff val="50000"/>
                </a:schemeClr>
              </a:solidFill>
            </a:endParaRPr>
          </a:p>
          <a:p>
            <a:pPr lvl="1"/>
            <a:r>
              <a:rPr lang="en-US" sz="2400"/>
              <a:t>I’m sorry… this isn’t a question that can be answered with search….</a:t>
            </a:r>
          </a:p>
          <a:p>
            <a:pPr marL="457200" indent="-457200">
              <a:buFont typeface="Arial" panose="020B0604020202020204" pitchFamily="34" charset="0"/>
              <a:buChar char="•"/>
            </a:pPr>
            <a:endParaRPr lang="en-US">
              <a:solidFill>
                <a:schemeClr val="tx1"/>
              </a:solidFill>
              <a:latin typeface="Segoe UI" panose="020B0502040204020203" pitchFamily="34" charset="0"/>
            </a:endParaRPr>
          </a:p>
          <a:p>
            <a:pPr marL="457200" indent="-457200">
              <a:buFont typeface="Arial" panose="020B0604020202020204" pitchFamily="34" charset="0"/>
              <a:buChar char="•"/>
            </a:pPr>
            <a:endParaRPr lang="en-US">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045A0428-ECA3-482A-90C7-DB96BB5B4494}"/>
              </a:ext>
            </a:extLst>
          </p:cNvPr>
          <p:cNvSpPr/>
          <p:nvPr/>
        </p:nvSpPr>
        <p:spPr bwMode="auto">
          <a:xfrm>
            <a:off x="1681593" y="2616200"/>
            <a:ext cx="8828814" cy="1044072"/>
          </a:xfrm>
          <a:prstGeom prst="rect">
            <a:avLst/>
          </a:prstGeom>
          <a:solidFill>
            <a:schemeClr val="bg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srgbClr val="3C3C41"/>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2A24C4C1-79C7-42D7-8026-147364E3CF1D}"/>
              </a:ext>
            </a:extLst>
          </p:cNvPr>
          <p:cNvGrpSpPr/>
          <p:nvPr/>
        </p:nvGrpSpPr>
        <p:grpSpPr>
          <a:xfrm>
            <a:off x="9386523" y="2616200"/>
            <a:ext cx="1123884" cy="1044072"/>
            <a:chOff x="10473470" y="4631287"/>
            <a:chExt cx="333959" cy="310243"/>
          </a:xfrm>
        </p:grpSpPr>
        <p:sp>
          <p:nvSpPr>
            <p:cNvPr id="6" name="Rectangle 5">
              <a:extLst>
                <a:ext uri="{FF2B5EF4-FFF2-40B4-BE49-F238E27FC236}">
                  <a16:creationId xmlns:a16="http://schemas.microsoft.com/office/drawing/2014/main" id="{2659D4D8-11E1-439B-B1B6-1B5CAC81E91D}"/>
                </a:ext>
              </a:extLst>
            </p:cNvPr>
            <p:cNvSpPr/>
            <p:nvPr/>
          </p:nvSpPr>
          <p:spPr bwMode="auto">
            <a:xfrm>
              <a:off x="10473470" y="4631287"/>
              <a:ext cx="333959" cy="310243"/>
            </a:xfrm>
            <a:prstGeom prst="rect">
              <a:avLst/>
            </a:prstGeom>
            <a:solidFill>
              <a:schemeClr val="accent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DABF5E7-0D30-4B4F-9307-E4F4E65DF7AE}"/>
                </a:ext>
              </a:extLst>
            </p:cNvPr>
            <p:cNvGrpSpPr/>
            <p:nvPr/>
          </p:nvGrpSpPr>
          <p:grpSpPr>
            <a:xfrm>
              <a:off x="10564755" y="4706081"/>
              <a:ext cx="168805" cy="168805"/>
              <a:chOff x="7328018" y="1585925"/>
              <a:chExt cx="495308" cy="495304"/>
            </a:xfrm>
            <a:solidFill>
              <a:schemeClr val="bg1"/>
            </a:solidFill>
          </p:grpSpPr>
          <p:sp>
            <p:nvSpPr>
              <p:cNvPr id="8" name="Freeform 5">
                <a:extLst>
                  <a:ext uri="{FF2B5EF4-FFF2-40B4-BE49-F238E27FC236}">
                    <a16:creationId xmlns:a16="http://schemas.microsoft.com/office/drawing/2014/main" id="{3E81244A-0D24-4E02-B130-ADB82AAA304B}"/>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40E98BE9-A1BC-4664-BFA3-BECBABC59E7F}"/>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0" name="TextBox 9">
            <a:extLst>
              <a:ext uri="{FF2B5EF4-FFF2-40B4-BE49-F238E27FC236}">
                <a16:creationId xmlns:a16="http://schemas.microsoft.com/office/drawing/2014/main" id="{B97AB85E-D360-4061-BB06-B56839845ED7}"/>
              </a:ext>
            </a:extLst>
          </p:cNvPr>
          <p:cNvSpPr txBox="1"/>
          <p:nvPr/>
        </p:nvSpPr>
        <p:spPr>
          <a:xfrm>
            <a:off x="1930187" y="2892014"/>
            <a:ext cx="8051530" cy="492443"/>
          </a:xfrm>
          <a:prstGeom prst="rect">
            <a:avLst/>
          </a:prstGeom>
          <a:noFill/>
        </p:spPr>
        <p:txBody>
          <a:bodyPr wrap="square" lIns="0" tIns="0" rIns="0" bIns="0" rtlCol="0">
            <a:spAutoFit/>
          </a:bodyPr>
          <a:lstStyle/>
          <a:p>
            <a:r>
              <a:rPr lang="en-US" sz="3200" b="1" dirty="0">
                <a:solidFill>
                  <a:srgbClr val="3C3C41"/>
                </a:solidFill>
                <a:ea typeface="Segoe UI" pitchFamily="34" charset="0"/>
                <a:cs typeface="Segoe UI" pitchFamily="34" charset="0"/>
              </a:rPr>
              <a:t>Show change in price over time</a:t>
            </a:r>
            <a:endParaRPr lang="en-US" sz="3200" dirty="0">
              <a:gradFill>
                <a:gsLst>
                  <a:gs pos="2917">
                    <a:schemeClr val="tx1"/>
                  </a:gs>
                  <a:gs pos="30000">
                    <a:schemeClr val="tx1"/>
                  </a:gs>
                </a:gsLst>
                <a:lin ang="5400000" scaled="0"/>
              </a:gradFill>
            </a:endParaRPr>
          </a:p>
        </p:txBody>
      </p:sp>
      <p:sp>
        <p:nvSpPr>
          <p:cNvPr id="11" name="Isosceles Triangle 10">
            <a:extLst>
              <a:ext uri="{FF2B5EF4-FFF2-40B4-BE49-F238E27FC236}">
                <a16:creationId xmlns:a16="http://schemas.microsoft.com/office/drawing/2014/main" id="{2A3117AB-5532-42EB-96A3-5445CA457702}"/>
              </a:ext>
            </a:extLst>
          </p:cNvPr>
          <p:cNvSpPr/>
          <p:nvPr/>
        </p:nvSpPr>
        <p:spPr bwMode="auto">
          <a:xfrm rot="10800000">
            <a:off x="5429248" y="4178726"/>
            <a:ext cx="133351" cy="70185"/>
          </a:xfrm>
          <a:prstGeom prst="triangle">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08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0" grpId="0"/>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2" y="457200"/>
            <a:ext cx="4186937" cy="861774"/>
          </a:xfrm>
        </p:spPr>
        <p:txBody>
          <a:bodyPr/>
          <a:lstStyle/>
          <a:p>
            <a:r>
              <a:rPr lang="en-US" dirty="0"/>
              <a:t>Cognitive Search</a:t>
            </a:r>
            <a:br>
              <a:rPr lang="en-US" dirty="0"/>
            </a:br>
            <a:r>
              <a:rPr lang="en-US" sz="2000" dirty="0"/>
              <a:t>A new capability of Azure Search</a:t>
            </a:r>
            <a:endParaRPr lang="en-US" dirty="0"/>
          </a:p>
        </p:txBody>
      </p:sp>
      <p:grpSp>
        <p:nvGrpSpPr>
          <p:cNvPr id="4" name="Group 3">
            <a:extLst>
              <a:ext uri="{FF2B5EF4-FFF2-40B4-BE49-F238E27FC236}">
                <a16:creationId xmlns:a16="http://schemas.microsoft.com/office/drawing/2014/main" id="{0791C854-0F5E-421A-A876-D252E36C4E26}"/>
              </a:ext>
            </a:extLst>
          </p:cNvPr>
          <p:cNvGrpSpPr/>
          <p:nvPr/>
        </p:nvGrpSpPr>
        <p:grpSpPr>
          <a:xfrm>
            <a:off x="1062795" y="1841680"/>
            <a:ext cx="10447080" cy="2812681"/>
            <a:chOff x="1062795" y="1841680"/>
            <a:chExt cx="10447080" cy="2812681"/>
          </a:xfrm>
        </p:grpSpPr>
        <p:sp>
          <p:nvSpPr>
            <p:cNvPr id="135" name="Arrow: Pentagon 134">
              <a:extLst>
                <a:ext uri="{FF2B5EF4-FFF2-40B4-BE49-F238E27FC236}">
                  <a16:creationId xmlns:a16="http://schemas.microsoft.com/office/drawing/2014/main" id="{440A2E41-E241-486B-9619-BD7CADEE51D9}"/>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Pentagon 137">
              <a:extLst>
                <a:ext uri="{FF2B5EF4-FFF2-40B4-BE49-F238E27FC236}">
                  <a16:creationId xmlns:a16="http://schemas.microsoft.com/office/drawing/2014/main" id="{0E48AB0F-621F-4E44-B9FD-0DF28B32889F}"/>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2501379" y="3008840"/>
              <a:ext cx="2064146" cy="1116637"/>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Enriched Documents</a:t>
              </a:r>
            </a:p>
          </p:txBody>
        </p:sp>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Source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5126944" y="184168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38" name="Picture 37">
              <a:extLst>
                <a:ext uri="{FF2B5EF4-FFF2-40B4-BE49-F238E27FC236}">
                  <a16:creationId xmlns:a16="http://schemas.microsoft.com/office/drawing/2014/main" id="{37E146F8-CD43-487F-87F5-3CA304965C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Search Index</a:t>
              </a:r>
            </a:p>
          </p:txBody>
        </p:sp>
        <p:grpSp>
          <p:nvGrpSpPr>
            <p:cNvPr id="24" name="Group 23">
              <a:extLst>
                <a:ext uri="{FF2B5EF4-FFF2-40B4-BE49-F238E27FC236}">
                  <a16:creationId xmlns:a16="http://schemas.microsoft.com/office/drawing/2014/main" id="{73301F15-3B55-4A4F-A5E5-8F20484E7245}"/>
                </a:ext>
              </a:extLst>
            </p:cNvPr>
            <p:cNvGrpSpPr/>
            <p:nvPr/>
          </p:nvGrpSpPr>
          <p:grpSpPr>
            <a:xfrm>
              <a:off x="7993688" y="3190875"/>
              <a:ext cx="628165" cy="671581"/>
              <a:chOff x="7599285" y="1947047"/>
              <a:chExt cx="1137344" cy="1035689"/>
            </a:xfrm>
          </p:grpSpPr>
          <p:sp>
            <p:nvSpPr>
              <p:cNvPr id="3" name="Rectangle 2">
                <a:extLst>
                  <a:ext uri="{FF2B5EF4-FFF2-40B4-BE49-F238E27FC236}">
                    <a16:creationId xmlns:a16="http://schemas.microsoft.com/office/drawing/2014/main" id="{37D3DAD7-CA4F-4827-A0B9-ADDC1D9AC95F}"/>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14A84F0-AF13-4F5A-8B51-6F5A82400B6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ABB9D82B-33EE-4E8C-9C76-0D3807AA158E}"/>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CE8ED75A-D246-4C2A-9304-A699FE64845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034AC8E4-46B9-4AA9-84E8-E40FD7825A08}"/>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FD66460D-6B13-467D-927A-3671E3F840E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Rectangle 47">
                <a:extLst>
                  <a:ext uri="{FF2B5EF4-FFF2-40B4-BE49-F238E27FC236}">
                    <a16:creationId xmlns:a16="http://schemas.microsoft.com/office/drawing/2014/main" id="{B6E9B1C1-86A8-45B2-8EEC-F63CE504B658}"/>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3D92171E-1324-4AE4-AF61-7A4A44E6A0E9}"/>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8EEFBCB1-FA61-4E20-8FD3-B739035B0EB4}"/>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062791E0-9CCE-4EAD-83B0-8CAD0A9C6C92}"/>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8964F59-917E-458D-9F3D-998E08F5D1F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8" name="Rectangle 57">
                <a:extLst>
                  <a:ext uri="{FF2B5EF4-FFF2-40B4-BE49-F238E27FC236}">
                    <a16:creationId xmlns:a16="http://schemas.microsoft.com/office/drawing/2014/main" id="{AF2F46B7-6317-44DC-82EE-C76E8D14A304}"/>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88711D41-0DCB-4ADD-B187-47FA88AB0C8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AD2364A4-7F42-46E7-8AC7-1A6BA7C86D65}"/>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D8E28A66-6F02-4BA9-A81C-C7D8F7F1563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DEFF559-3074-4DEE-B1D3-54DD5134A869}"/>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B89974D-9469-48BA-857C-29F559BAD8EC}"/>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88741453-CEF9-45F0-93C2-7DA3B272C0A1}"/>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82" name="Rectangle 81">
            <a:extLst>
              <a:ext uri="{FF2B5EF4-FFF2-40B4-BE49-F238E27FC236}">
                <a16:creationId xmlns:a16="http://schemas.microsoft.com/office/drawing/2014/main" id="{35155197-5967-4AED-B2CD-5BC4459F70C3}"/>
              </a:ext>
            </a:extLst>
          </p:cNvPr>
          <p:cNvSpPr/>
          <p:nvPr/>
        </p:nvSpPr>
        <p:spPr bwMode="auto">
          <a:xfrm>
            <a:off x="0" y="6226310"/>
            <a:ext cx="3642725"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83" name="Rectangle 82">
            <a:extLst>
              <a:ext uri="{FF2B5EF4-FFF2-40B4-BE49-F238E27FC236}">
                <a16:creationId xmlns:a16="http://schemas.microsoft.com/office/drawing/2014/main" id="{58A88EBF-07DD-4DD1-9EDD-37CA29E3E547}"/>
              </a:ext>
            </a:extLst>
          </p:cNvPr>
          <p:cNvSpPr/>
          <p:nvPr/>
        </p:nvSpPr>
        <p:spPr bwMode="auto">
          <a:xfrm>
            <a:off x="3710941" y="6226310"/>
            <a:ext cx="5616304"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85" name="Rectangle 84">
            <a:extLst>
              <a:ext uri="{FF2B5EF4-FFF2-40B4-BE49-F238E27FC236}">
                <a16:creationId xmlns:a16="http://schemas.microsoft.com/office/drawing/2014/main" id="{72B02A67-67BC-41E2-8AD4-1E9AF8F17671}"/>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Tree>
    <p:extLst>
      <p:ext uri="{BB962C8B-B14F-4D97-AF65-F5344CB8AC3E}">
        <p14:creationId xmlns:p14="http://schemas.microsoft.com/office/powerpoint/2010/main" val="79711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6000" decel="18000" fill="hold" nodeType="clickEffect">
                                  <p:stCondLst>
                                    <p:cond delay="0"/>
                                  </p:stCondLst>
                                  <p:childTnLst>
                                    <p:animMotion origin="layout" path="M -4.79167E-6 -1.11111E-6 L -0.04335 -0.15926 " pathEditMode="relative" rAng="0" ptsTypes="AA">
                                      <p:cBhvr>
                                        <p:cTn id="6" dur="500" fill="hold"/>
                                        <p:tgtEl>
                                          <p:spTgt spid="4"/>
                                        </p:tgtEl>
                                        <p:attrNameLst>
                                          <p:attrName>ppt_x</p:attrName>
                                          <p:attrName>ppt_y</p:attrName>
                                        </p:attrNameLst>
                                      </p:cBhvr>
                                      <p:rCtr x="-2174"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804E37B-30F9-4A5B-BD14-0ABD43EE60F1}"/>
              </a:ext>
            </a:extLst>
          </p:cNvPr>
          <p:cNvSpPr/>
          <p:nvPr/>
        </p:nvSpPr>
        <p:spPr bwMode="auto">
          <a:xfrm>
            <a:off x="5109989" y="4363118"/>
            <a:ext cx="3259945" cy="19112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1">
            <a:extLst>
              <a:ext uri="{FF2B5EF4-FFF2-40B4-BE49-F238E27FC236}">
                <a16:creationId xmlns:a16="http://schemas.microsoft.com/office/drawing/2014/main" id="{44ED5C95-B159-4B5B-AC14-1EAF4D36C148}"/>
              </a:ext>
            </a:extLst>
          </p:cNvPr>
          <p:cNvSpPr txBox="1">
            <a:spLocks/>
          </p:cNvSpPr>
          <p:nvPr/>
        </p:nvSpPr>
        <p:spPr>
          <a:xfrm>
            <a:off x="5210960" y="5841904"/>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chemeClr val="bg1"/>
                </a:solidFill>
                <a:cs typeface="Segoe UI Semibold" panose="020B0702040204020203" pitchFamily="34" charset="0"/>
              </a:rPr>
              <a:t>Knowledge Store</a:t>
            </a:r>
          </a:p>
        </p:txBody>
      </p:sp>
      <p:sp>
        <p:nvSpPr>
          <p:cNvPr id="25" name="Rectangle 24">
            <a:extLst>
              <a:ext uri="{FF2B5EF4-FFF2-40B4-BE49-F238E27FC236}">
                <a16:creationId xmlns:a16="http://schemas.microsoft.com/office/drawing/2014/main" id="{0379F068-7436-4D39-BAF3-4F3D07C37A32}"/>
              </a:ext>
            </a:extLst>
          </p:cNvPr>
          <p:cNvSpPr/>
          <p:nvPr/>
        </p:nvSpPr>
        <p:spPr bwMode="auto">
          <a:xfrm>
            <a:off x="5360035" y="4679878"/>
            <a:ext cx="2788091" cy="11276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1">
            <a:extLst>
              <a:ext uri="{FF2B5EF4-FFF2-40B4-BE49-F238E27FC236}">
                <a16:creationId xmlns:a16="http://schemas.microsoft.com/office/drawing/2014/main" id="{145CFF79-8F69-4F19-9411-B483F7E2FE6A}"/>
              </a:ext>
            </a:extLst>
          </p:cNvPr>
          <p:cNvSpPr txBox="1">
            <a:spLocks/>
          </p:cNvSpPr>
          <p:nvPr/>
        </p:nvSpPr>
        <p:spPr>
          <a:xfrm>
            <a:off x="5867491" y="5439781"/>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chemeClr val="tx1"/>
                </a:solidFill>
                <a:cs typeface="Segoe UI Semibold" panose="020B0702040204020203" pitchFamily="34" charset="0"/>
              </a:rPr>
              <a:t>Projections</a:t>
            </a:r>
          </a:p>
        </p:txBody>
      </p:sp>
      <p:grpSp>
        <p:nvGrpSpPr>
          <p:cNvPr id="30" name="Group 29">
            <a:extLst>
              <a:ext uri="{FF2B5EF4-FFF2-40B4-BE49-F238E27FC236}">
                <a16:creationId xmlns:a16="http://schemas.microsoft.com/office/drawing/2014/main" id="{1ACD3165-A31B-4E54-9BE7-A0855D2AAD03}"/>
              </a:ext>
            </a:extLst>
          </p:cNvPr>
          <p:cNvGrpSpPr/>
          <p:nvPr/>
        </p:nvGrpSpPr>
        <p:grpSpPr>
          <a:xfrm>
            <a:off x="6969033" y="4855310"/>
            <a:ext cx="618246" cy="508970"/>
            <a:chOff x="679449" y="4446977"/>
            <a:chExt cx="976403" cy="717066"/>
          </a:xfrm>
        </p:grpSpPr>
        <p:pic>
          <p:nvPicPr>
            <p:cNvPr id="81" name="Picture 80">
              <a:extLst>
                <a:ext uri="{FF2B5EF4-FFF2-40B4-BE49-F238E27FC236}">
                  <a16:creationId xmlns:a16="http://schemas.microsoft.com/office/drawing/2014/main" id="{04AFA404-C5D5-449A-9865-9F94E7413E2F}"/>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28" name="Straight Connector 27">
              <a:extLst>
                <a:ext uri="{FF2B5EF4-FFF2-40B4-BE49-F238E27FC236}">
                  <a16:creationId xmlns:a16="http://schemas.microsoft.com/office/drawing/2014/main" id="{A964D4CC-2376-458A-858A-988BDFDCEAEF}"/>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9191DDE-3F3F-497A-B699-41CBEF68E180}"/>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648DB68C-CEBA-4DF1-892E-1E10EB2DEB12}"/>
              </a:ext>
            </a:extLst>
          </p:cNvPr>
          <p:cNvGrpSpPr/>
          <p:nvPr/>
        </p:nvGrpSpPr>
        <p:grpSpPr>
          <a:xfrm>
            <a:off x="7250973" y="4977230"/>
            <a:ext cx="618246" cy="508970"/>
            <a:chOff x="679449" y="4446977"/>
            <a:chExt cx="976403" cy="717066"/>
          </a:xfrm>
        </p:grpSpPr>
        <p:pic>
          <p:nvPicPr>
            <p:cNvPr id="93" name="Picture 92">
              <a:extLst>
                <a:ext uri="{FF2B5EF4-FFF2-40B4-BE49-F238E27FC236}">
                  <a16:creationId xmlns:a16="http://schemas.microsoft.com/office/drawing/2014/main" id="{8D5C7560-990F-4A05-B9DF-FBC5BEF8F1B6}"/>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94" name="Straight Connector 93">
              <a:extLst>
                <a:ext uri="{FF2B5EF4-FFF2-40B4-BE49-F238E27FC236}">
                  <a16:creationId xmlns:a16="http://schemas.microsoft.com/office/drawing/2014/main" id="{48ABEAF3-3DB7-4F43-AB44-C63008D8D33C}"/>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C6B1AA8-7C2A-40F1-AED9-A7FFFDAC3CA9}"/>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Cylinder 40">
            <a:extLst>
              <a:ext uri="{FF2B5EF4-FFF2-40B4-BE49-F238E27FC236}">
                <a16:creationId xmlns:a16="http://schemas.microsoft.com/office/drawing/2014/main" id="{1E8D22CE-B7AF-4843-A2D2-935B8B27D0CD}"/>
              </a:ext>
            </a:extLst>
          </p:cNvPr>
          <p:cNvSpPr/>
          <p:nvPr/>
        </p:nvSpPr>
        <p:spPr bwMode="auto">
          <a:xfrm>
            <a:off x="5766886" y="4833277"/>
            <a:ext cx="618245" cy="654865"/>
          </a:xfrm>
          <a:prstGeom prst="can">
            <a:avLst>
              <a:gd name="adj" fmla="val 21600"/>
            </a:avLst>
          </a:prstGeom>
          <a:solidFill>
            <a:srgbClr val="0072C6"/>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lationship_F003" title="Icon of three boxes connected by lines">
            <a:extLst>
              <a:ext uri="{FF2B5EF4-FFF2-40B4-BE49-F238E27FC236}">
                <a16:creationId xmlns:a16="http://schemas.microsoft.com/office/drawing/2014/main" id="{85EE1669-F1C1-4DB8-B49E-4422E8BEEE80}"/>
              </a:ext>
            </a:extLst>
          </p:cNvPr>
          <p:cNvSpPr>
            <a:spLocks noChangeAspect="1" noEditPoints="1"/>
          </p:cNvSpPr>
          <p:nvPr/>
        </p:nvSpPr>
        <p:spPr bwMode="auto">
          <a:xfrm>
            <a:off x="5930165" y="5093921"/>
            <a:ext cx="267944" cy="250611"/>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96" name="Arrow: Pentagon 95">
            <a:extLst>
              <a:ext uri="{FF2B5EF4-FFF2-40B4-BE49-F238E27FC236}">
                <a16:creationId xmlns:a16="http://schemas.microsoft.com/office/drawing/2014/main" id="{F50DCDD3-C7CA-4836-8702-FDB9E688366C}"/>
              </a:ext>
            </a:extLst>
          </p:cNvPr>
          <p:cNvSpPr/>
          <p:nvPr/>
        </p:nvSpPr>
        <p:spPr bwMode="auto">
          <a:xfrm rot="5400000">
            <a:off x="7459272" y="3379114"/>
            <a:ext cx="553997"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7144AB8F-5856-4190-88B6-600A6F67542E}"/>
              </a:ext>
            </a:extLst>
          </p:cNvPr>
          <p:cNvGrpSpPr/>
          <p:nvPr/>
        </p:nvGrpSpPr>
        <p:grpSpPr>
          <a:xfrm>
            <a:off x="543142" y="749424"/>
            <a:ext cx="10701080" cy="2812681"/>
            <a:chOff x="1062795" y="1841680"/>
            <a:chExt cx="10701080" cy="2812681"/>
          </a:xfrm>
        </p:grpSpPr>
        <p:sp>
          <p:nvSpPr>
            <p:cNvPr id="83" name="Arrow: Pentagon 82">
              <a:extLst>
                <a:ext uri="{FF2B5EF4-FFF2-40B4-BE49-F238E27FC236}">
                  <a16:creationId xmlns:a16="http://schemas.microsoft.com/office/drawing/2014/main" id="{31DC89C3-EBF9-4C77-9E76-59D9012F85DE}"/>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85" name="Cylinder 84">
              <a:extLst>
                <a:ext uri="{FF2B5EF4-FFF2-40B4-BE49-F238E27FC236}">
                  <a16:creationId xmlns:a16="http://schemas.microsoft.com/office/drawing/2014/main" id="{9CB98F5B-103E-45B5-B544-A9D352BFC2B1}"/>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Arrow: Pentagon 85">
              <a:extLst>
                <a:ext uri="{FF2B5EF4-FFF2-40B4-BE49-F238E27FC236}">
                  <a16:creationId xmlns:a16="http://schemas.microsoft.com/office/drawing/2014/main" id="{F75B5192-B67F-418A-B860-4E31BB1ABBC1}"/>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Cylinder 86">
              <a:extLst>
                <a:ext uri="{FF2B5EF4-FFF2-40B4-BE49-F238E27FC236}">
                  <a16:creationId xmlns:a16="http://schemas.microsoft.com/office/drawing/2014/main" id="{63228507-B804-4A29-A289-006E2721F9D8}"/>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Arrow: Pentagon 87">
              <a:extLst>
                <a:ext uri="{FF2B5EF4-FFF2-40B4-BE49-F238E27FC236}">
                  <a16:creationId xmlns:a16="http://schemas.microsoft.com/office/drawing/2014/main" id="{48736BD6-7501-4843-8AD0-7F8A4BCF06D0}"/>
                </a:ext>
              </a:extLst>
            </p:cNvPr>
            <p:cNvSpPr/>
            <p:nvPr/>
          </p:nvSpPr>
          <p:spPr bwMode="auto">
            <a:xfrm>
              <a:off x="2501379" y="3004946"/>
              <a:ext cx="2064146"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89" name="Text Placeholder 1">
              <a:extLst>
                <a:ext uri="{FF2B5EF4-FFF2-40B4-BE49-F238E27FC236}">
                  <a16:creationId xmlns:a16="http://schemas.microsoft.com/office/drawing/2014/main" id="{2B9192D5-77D2-436D-BCC2-DCD297AC50A4}"/>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Enriched Documents</a:t>
              </a:r>
            </a:p>
          </p:txBody>
        </p:sp>
        <p:sp>
          <p:nvSpPr>
            <p:cNvPr id="90" name="Text Placeholder 1">
              <a:extLst>
                <a:ext uri="{FF2B5EF4-FFF2-40B4-BE49-F238E27FC236}">
                  <a16:creationId xmlns:a16="http://schemas.microsoft.com/office/drawing/2014/main" id="{1F6D61E2-FFDB-42D3-A9FD-DBCE8DEA30D9}"/>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Source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Data</a:t>
              </a:r>
            </a:p>
          </p:txBody>
        </p:sp>
        <p:sp>
          <p:nvSpPr>
            <p:cNvPr id="91" name="Cylinder 90">
              <a:extLst>
                <a:ext uri="{FF2B5EF4-FFF2-40B4-BE49-F238E27FC236}">
                  <a16:creationId xmlns:a16="http://schemas.microsoft.com/office/drawing/2014/main" id="{FA1B4289-A343-4D59-80E9-C44501CEF818}"/>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F164D707-D6B3-4E9F-9497-9FB42BD9930B}"/>
                </a:ext>
              </a:extLst>
            </p:cNvPr>
            <p:cNvGrpSpPr/>
            <p:nvPr/>
          </p:nvGrpSpPr>
          <p:grpSpPr>
            <a:xfrm>
              <a:off x="5126944" y="1841680"/>
              <a:ext cx="1911810" cy="1074408"/>
              <a:chOff x="4238413" y="1170179"/>
              <a:chExt cx="1950146" cy="1095952"/>
            </a:xfrm>
          </p:grpSpPr>
          <p:grpSp>
            <p:nvGrpSpPr>
              <p:cNvPr id="134" name="Group 133">
                <a:extLst>
                  <a:ext uri="{FF2B5EF4-FFF2-40B4-BE49-F238E27FC236}">
                    <a16:creationId xmlns:a16="http://schemas.microsoft.com/office/drawing/2014/main" id="{EEAAD573-596A-495B-AF33-9257CC9A8FDC}"/>
                  </a:ext>
                </a:extLst>
              </p:cNvPr>
              <p:cNvGrpSpPr/>
              <p:nvPr/>
            </p:nvGrpSpPr>
            <p:grpSpPr>
              <a:xfrm>
                <a:off x="4512159" y="1170179"/>
                <a:ext cx="1676400" cy="890539"/>
                <a:chOff x="4160837" y="1350919"/>
                <a:chExt cx="1676400" cy="890539"/>
              </a:xfrm>
              <a:solidFill>
                <a:srgbClr val="004B50">
                  <a:alpha val="62000"/>
                </a:srgbClr>
              </a:solidFill>
            </p:grpSpPr>
            <p:sp>
              <p:nvSpPr>
                <p:cNvPr id="165" name="Rectangle: Rounded Corners 164">
                  <a:extLst>
                    <a:ext uri="{FF2B5EF4-FFF2-40B4-BE49-F238E27FC236}">
                      <a16:creationId xmlns:a16="http://schemas.microsoft.com/office/drawing/2014/main" id="{2CD330DD-6AC9-4158-B104-1FCC71FDB87E}"/>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62C4B350-34C3-4025-9FF4-802F5F7D302B}"/>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9B154801-441A-42E6-8FDC-5EDD9764C193}"/>
                    </a:ext>
                  </a:extLst>
                </p:cNvPr>
                <p:cNvCxnSpPr>
                  <a:cxnSpLocks/>
                  <a:stCxn id="166" idx="0"/>
                  <a:endCxn id="165"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37" name="Group 136">
                <a:extLst>
                  <a:ext uri="{FF2B5EF4-FFF2-40B4-BE49-F238E27FC236}">
                    <a16:creationId xmlns:a16="http://schemas.microsoft.com/office/drawing/2014/main" id="{44B9B9DF-C9EE-4AB0-8D2E-34C97785CC7C}"/>
                  </a:ext>
                </a:extLst>
              </p:cNvPr>
              <p:cNvGrpSpPr/>
              <p:nvPr/>
            </p:nvGrpSpPr>
            <p:grpSpPr>
              <a:xfrm>
                <a:off x="4375286" y="1266756"/>
                <a:ext cx="1676400" cy="890539"/>
                <a:chOff x="4160837" y="1350919"/>
                <a:chExt cx="1676400" cy="890539"/>
              </a:xfrm>
              <a:solidFill>
                <a:srgbClr val="0070C0">
                  <a:alpha val="62000"/>
                </a:srgbClr>
              </a:solidFill>
            </p:grpSpPr>
            <p:sp>
              <p:nvSpPr>
                <p:cNvPr id="161" name="Rectangle: Rounded Corners 160">
                  <a:extLst>
                    <a:ext uri="{FF2B5EF4-FFF2-40B4-BE49-F238E27FC236}">
                      <a16:creationId xmlns:a16="http://schemas.microsoft.com/office/drawing/2014/main" id="{10C04FFE-D4FB-4046-A5CC-4D06EA20B221}"/>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6C0637FE-2496-412C-8765-7FD07623FA59}"/>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Connector 163">
                  <a:extLst>
                    <a:ext uri="{FF2B5EF4-FFF2-40B4-BE49-F238E27FC236}">
                      <a16:creationId xmlns:a16="http://schemas.microsoft.com/office/drawing/2014/main" id="{F9805636-1D65-40C8-A41D-5FA81B76A976}"/>
                    </a:ext>
                  </a:extLst>
                </p:cNvPr>
                <p:cNvCxnSpPr>
                  <a:cxnSpLocks/>
                  <a:stCxn id="163" idx="0"/>
                  <a:endCxn id="161"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2" name="Group 141">
                <a:extLst>
                  <a:ext uri="{FF2B5EF4-FFF2-40B4-BE49-F238E27FC236}">
                    <a16:creationId xmlns:a16="http://schemas.microsoft.com/office/drawing/2014/main" id="{DC2AE8C4-C573-4431-8D78-EC96BB9A6771}"/>
                  </a:ext>
                </a:extLst>
              </p:cNvPr>
              <p:cNvGrpSpPr/>
              <p:nvPr/>
            </p:nvGrpSpPr>
            <p:grpSpPr>
              <a:xfrm>
                <a:off x="4238413" y="1375592"/>
                <a:ext cx="1676400" cy="890539"/>
                <a:chOff x="4160837" y="1350919"/>
                <a:chExt cx="1676400" cy="890539"/>
              </a:xfrm>
            </p:grpSpPr>
            <p:sp>
              <p:nvSpPr>
                <p:cNvPr id="143" name="Rectangle: Rounded Corners 142">
                  <a:extLst>
                    <a:ext uri="{FF2B5EF4-FFF2-40B4-BE49-F238E27FC236}">
                      <a16:creationId xmlns:a16="http://schemas.microsoft.com/office/drawing/2014/main" id="{6F3FC3C7-6A54-436E-A229-242025268A7F}"/>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46" name="Oval 145">
                  <a:extLst>
                    <a:ext uri="{FF2B5EF4-FFF2-40B4-BE49-F238E27FC236}">
                      <a16:creationId xmlns:a16="http://schemas.microsoft.com/office/drawing/2014/main" id="{F64D14B4-4AD2-4D4E-ACD9-E51FE2AE9CCC}"/>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A75D5BA5-9754-4CA6-8AF1-31D16CD9411A}"/>
                    </a:ext>
                  </a:extLst>
                </p:cNvPr>
                <p:cNvCxnSpPr>
                  <a:cxnSpLocks/>
                  <a:stCxn id="146" idx="0"/>
                  <a:endCxn id="143"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100" name="Picture 99">
              <a:extLst>
                <a:ext uri="{FF2B5EF4-FFF2-40B4-BE49-F238E27FC236}">
                  <a16:creationId xmlns:a16="http://schemas.microsoft.com/office/drawing/2014/main" id="{348B59A7-4C04-4D1F-8235-804CA77C99C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558656" y="3015199"/>
              <a:ext cx="1062700" cy="1116281"/>
            </a:xfrm>
            <a:prstGeom prst="rect">
              <a:avLst/>
            </a:prstGeom>
          </p:spPr>
        </p:pic>
        <p:sp>
          <p:nvSpPr>
            <p:cNvPr id="101" name="Text Placeholder 1">
              <a:extLst>
                <a:ext uri="{FF2B5EF4-FFF2-40B4-BE49-F238E27FC236}">
                  <a16:creationId xmlns:a16="http://schemas.microsoft.com/office/drawing/2014/main" id="{D203393D-1D61-4BD5-A629-CACA825A768B}"/>
                </a:ext>
              </a:extLst>
            </p:cNvPr>
            <p:cNvSpPr txBox="1">
              <a:spLocks/>
            </p:cNvSpPr>
            <p:nvPr/>
          </p:nvSpPr>
          <p:spPr>
            <a:xfrm>
              <a:off x="10466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Search Index</a:t>
              </a:r>
            </a:p>
          </p:txBody>
        </p:sp>
        <p:grpSp>
          <p:nvGrpSpPr>
            <p:cNvPr id="103" name="Group 102">
              <a:extLst>
                <a:ext uri="{FF2B5EF4-FFF2-40B4-BE49-F238E27FC236}">
                  <a16:creationId xmlns:a16="http://schemas.microsoft.com/office/drawing/2014/main" id="{EBFBE676-1F18-42B2-AFED-5902AB5461C8}"/>
                </a:ext>
              </a:extLst>
            </p:cNvPr>
            <p:cNvGrpSpPr/>
            <p:nvPr/>
          </p:nvGrpSpPr>
          <p:grpSpPr>
            <a:xfrm>
              <a:off x="7993688" y="3190875"/>
              <a:ext cx="628165" cy="671581"/>
              <a:chOff x="7599285" y="1947047"/>
              <a:chExt cx="1137344" cy="1035689"/>
            </a:xfrm>
          </p:grpSpPr>
          <p:sp>
            <p:nvSpPr>
              <p:cNvPr id="114" name="Rectangle 113">
                <a:extLst>
                  <a:ext uri="{FF2B5EF4-FFF2-40B4-BE49-F238E27FC236}">
                    <a16:creationId xmlns:a16="http://schemas.microsoft.com/office/drawing/2014/main" id="{89CC3093-1BB2-4770-B9E4-2944F576CBF2}"/>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5" name="Straight Connector 114">
                <a:extLst>
                  <a:ext uri="{FF2B5EF4-FFF2-40B4-BE49-F238E27FC236}">
                    <a16:creationId xmlns:a16="http://schemas.microsoft.com/office/drawing/2014/main" id="{19242DB1-8C6C-4986-922C-5DCC8E985F75}"/>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8" name="Straight Connector 117">
                <a:extLst>
                  <a:ext uri="{FF2B5EF4-FFF2-40B4-BE49-F238E27FC236}">
                    <a16:creationId xmlns:a16="http://schemas.microsoft.com/office/drawing/2014/main" id="{DEA3D03F-6978-4F12-97C2-70F6218A88A4}"/>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9" name="Rectangle 118">
                <a:extLst>
                  <a:ext uri="{FF2B5EF4-FFF2-40B4-BE49-F238E27FC236}">
                    <a16:creationId xmlns:a16="http://schemas.microsoft.com/office/drawing/2014/main" id="{A1FE7182-76A0-49FE-B954-9C2BC918D76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20" name="Straight Connector 119">
                <a:extLst>
                  <a:ext uri="{FF2B5EF4-FFF2-40B4-BE49-F238E27FC236}">
                    <a16:creationId xmlns:a16="http://schemas.microsoft.com/office/drawing/2014/main" id="{9659503A-597F-488C-A2E1-B82F803DECE5}"/>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1" name="Straight Connector 120">
                <a:extLst>
                  <a:ext uri="{FF2B5EF4-FFF2-40B4-BE49-F238E27FC236}">
                    <a16:creationId xmlns:a16="http://schemas.microsoft.com/office/drawing/2014/main" id="{A5CB34EC-DF5F-4309-90A1-606F76A5F477}"/>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2" name="Rectangle 121">
                <a:extLst>
                  <a:ext uri="{FF2B5EF4-FFF2-40B4-BE49-F238E27FC236}">
                    <a16:creationId xmlns:a16="http://schemas.microsoft.com/office/drawing/2014/main" id="{C02E3682-AD70-487A-8FB8-A1F8ED0F15C1}"/>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103F236B-8443-4895-A880-E343089E0364}"/>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4" name="Straight Connector 123">
                <a:extLst>
                  <a:ext uri="{FF2B5EF4-FFF2-40B4-BE49-F238E27FC236}">
                    <a16:creationId xmlns:a16="http://schemas.microsoft.com/office/drawing/2014/main" id="{BAD02C91-0633-46EF-AF1E-06830C69C808}"/>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5" name="Rectangle 124">
                <a:extLst>
                  <a:ext uri="{FF2B5EF4-FFF2-40B4-BE49-F238E27FC236}">
                    <a16:creationId xmlns:a16="http://schemas.microsoft.com/office/drawing/2014/main" id="{4F05C0D8-8D77-446D-B1B2-9DFB3B1AB39D}"/>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14234F9A-F787-4403-8095-BEFFBB003E0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7" name="Rectangle 126">
                <a:extLst>
                  <a:ext uri="{FF2B5EF4-FFF2-40B4-BE49-F238E27FC236}">
                    <a16:creationId xmlns:a16="http://schemas.microsoft.com/office/drawing/2014/main" id="{3E78C046-B77E-4394-B273-B6AB3781FEF8}"/>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15D7BDF2-7529-49A3-BF6C-C5EE841695C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9" name="Straight Connector 128">
                <a:extLst>
                  <a:ext uri="{FF2B5EF4-FFF2-40B4-BE49-F238E27FC236}">
                    <a16:creationId xmlns:a16="http://schemas.microsoft.com/office/drawing/2014/main" id="{577F7689-5A5E-4A76-9C82-BF5A187C87A9}"/>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0" name="Rectangle 129">
                <a:extLst>
                  <a:ext uri="{FF2B5EF4-FFF2-40B4-BE49-F238E27FC236}">
                    <a16:creationId xmlns:a16="http://schemas.microsoft.com/office/drawing/2014/main" id="{252DBC85-5AD6-4671-9E19-FD98C819512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1" name="Straight Connector 130">
                <a:extLst>
                  <a:ext uri="{FF2B5EF4-FFF2-40B4-BE49-F238E27FC236}">
                    <a16:creationId xmlns:a16="http://schemas.microsoft.com/office/drawing/2014/main" id="{DDB58D98-CB4C-467D-86E2-452823FEDB7D}"/>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2" name="Rectangle 131">
                <a:extLst>
                  <a:ext uri="{FF2B5EF4-FFF2-40B4-BE49-F238E27FC236}">
                    <a16:creationId xmlns:a16="http://schemas.microsoft.com/office/drawing/2014/main" id="{36F0CECB-4A88-4BF1-A686-19F86E651030}"/>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3" name="Straight Connector 132">
                <a:extLst>
                  <a:ext uri="{FF2B5EF4-FFF2-40B4-BE49-F238E27FC236}">
                    <a16:creationId xmlns:a16="http://schemas.microsoft.com/office/drawing/2014/main" id="{05ACCE22-E239-40E5-8B86-C0D369BA0F76}"/>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63" name="Title 1">
            <a:extLst>
              <a:ext uri="{FF2B5EF4-FFF2-40B4-BE49-F238E27FC236}">
                <a16:creationId xmlns:a16="http://schemas.microsoft.com/office/drawing/2014/main" id="{1E1F409C-BF33-44AD-902F-FEF5FC91750E}"/>
              </a:ext>
            </a:extLst>
          </p:cNvPr>
          <p:cNvSpPr txBox="1">
            <a:spLocks/>
          </p:cNvSpPr>
          <p:nvPr/>
        </p:nvSpPr>
        <p:spPr>
          <a:xfrm>
            <a:off x="588262" y="457200"/>
            <a:ext cx="4186937"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Cognitive Search</a:t>
            </a:r>
            <a:br>
              <a:rPr lang="en-US"/>
            </a:br>
            <a:r>
              <a:rPr lang="en-US" sz="2000"/>
              <a:t>A new capability of Azure Search</a:t>
            </a:r>
            <a:endParaRPr lang="en-US"/>
          </a:p>
        </p:txBody>
      </p:sp>
    </p:spTree>
    <p:extLst>
      <p:ext uri="{BB962C8B-B14F-4D97-AF65-F5344CB8AC3E}">
        <p14:creationId xmlns:p14="http://schemas.microsoft.com/office/powerpoint/2010/main" val="3721034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804E37B-30F9-4A5B-BD14-0ABD43EE60F1}"/>
              </a:ext>
            </a:extLst>
          </p:cNvPr>
          <p:cNvSpPr/>
          <p:nvPr/>
        </p:nvSpPr>
        <p:spPr bwMode="auto">
          <a:xfrm>
            <a:off x="5109989" y="4363118"/>
            <a:ext cx="3259945" cy="19112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1">
            <a:extLst>
              <a:ext uri="{FF2B5EF4-FFF2-40B4-BE49-F238E27FC236}">
                <a16:creationId xmlns:a16="http://schemas.microsoft.com/office/drawing/2014/main" id="{44ED5C95-B159-4B5B-AC14-1EAF4D36C148}"/>
              </a:ext>
            </a:extLst>
          </p:cNvPr>
          <p:cNvSpPr txBox="1">
            <a:spLocks/>
          </p:cNvSpPr>
          <p:nvPr/>
        </p:nvSpPr>
        <p:spPr>
          <a:xfrm>
            <a:off x="5210960" y="5841904"/>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chemeClr val="bg1"/>
                </a:solidFill>
                <a:cs typeface="Segoe UI Semibold" panose="020B0702040204020203" pitchFamily="34" charset="0"/>
              </a:rPr>
              <a:t>Knowledge Store</a:t>
            </a:r>
          </a:p>
        </p:txBody>
      </p:sp>
      <p:sp>
        <p:nvSpPr>
          <p:cNvPr id="25" name="Rectangle 24">
            <a:extLst>
              <a:ext uri="{FF2B5EF4-FFF2-40B4-BE49-F238E27FC236}">
                <a16:creationId xmlns:a16="http://schemas.microsoft.com/office/drawing/2014/main" id="{0379F068-7436-4D39-BAF3-4F3D07C37A32}"/>
              </a:ext>
            </a:extLst>
          </p:cNvPr>
          <p:cNvSpPr/>
          <p:nvPr/>
        </p:nvSpPr>
        <p:spPr bwMode="auto">
          <a:xfrm>
            <a:off x="5360035" y="4679878"/>
            <a:ext cx="2788091" cy="11276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1">
            <a:extLst>
              <a:ext uri="{FF2B5EF4-FFF2-40B4-BE49-F238E27FC236}">
                <a16:creationId xmlns:a16="http://schemas.microsoft.com/office/drawing/2014/main" id="{145CFF79-8F69-4F19-9411-B483F7E2FE6A}"/>
              </a:ext>
            </a:extLst>
          </p:cNvPr>
          <p:cNvSpPr txBox="1">
            <a:spLocks/>
          </p:cNvSpPr>
          <p:nvPr/>
        </p:nvSpPr>
        <p:spPr>
          <a:xfrm>
            <a:off x="5867491" y="5439781"/>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chemeClr val="tx1"/>
                </a:solidFill>
                <a:cs typeface="Segoe UI Semibold" panose="020B0702040204020203" pitchFamily="34" charset="0"/>
              </a:rPr>
              <a:t>Projections</a:t>
            </a:r>
          </a:p>
        </p:txBody>
      </p:sp>
      <p:grpSp>
        <p:nvGrpSpPr>
          <p:cNvPr id="30" name="Group 29">
            <a:extLst>
              <a:ext uri="{FF2B5EF4-FFF2-40B4-BE49-F238E27FC236}">
                <a16:creationId xmlns:a16="http://schemas.microsoft.com/office/drawing/2014/main" id="{1ACD3165-A31B-4E54-9BE7-A0855D2AAD03}"/>
              </a:ext>
            </a:extLst>
          </p:cNvPr>
          <p:cNvGrpSpPr/>
          <p:nvPr/>
        </p:nvGrpSpPr>
        <p:grpSpPr>
          <a:xfrm>
            <a:off x="6969033" y="4855310"/>
            <a:ext cx="618246" cy="508970"/>
            <a:chOff x="679449" y="4446977"/>
            <a:chExt cx="976403" cy="717066"/>
          </a:xfrm>
        </p:grpSpPr>
        <p:pic>
          <p:nvPicPr>
            <p:cNvPr id="81" name="Picture 80">
              <a:extLst>
                <a:ext uri="{FF2B5EF4-FFF2-40B4-BE49-F238E27FC236}">
                  <a16:creationId xmlns:a16="http://schemas.microsoft.com/office/drawing/2014/main" id="{04AFA404-C5D5-449A-9865-9F94E7413E2F}"/>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28" name="Straight Connector 27">
              <a:extLst>
                <a:ext uri="{FF2B5EF4-FFF2-40B4-BE49-F238E27FC236}">
                  <a16:creationId xmlns:a16="http://schemas.microsoft.com/office/drawing/2014/main" id="{A964D4CC-2376-458A-858A-988BDFDCEAEF}"/>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9191DDE-3F3F-497A-B699-41CBEF68E180}"/>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648DB68C-CEBA-4DF1-892E-1E10EB2DEB12}"/>
              </a:ext>
            </a:extLst>
          </p:cNvPr>
          <p:cNvGrpSpPr/>
          <p:nvPr/>
        </p:nvGrpSpPr>
        <p:grpSpPr>
          <a:xfrm>
            <a:off x="7250973" y="4977230"/>
            <a:ext cx="618246" cy="508970"/>
            <a:chOff x="679449" y="4446977"/>
            <a:chExt cx="976403" cy="717066"/>
          </a:xfrm>
        </p:grpSpPr>
        <p:pic>
          <p:nvPicPr>
            <p:cNvPr id="93" name="Picture 92">
              <a:extLst>
                <a:ext uri="{FF2B5EF4-FFF2-40B4-BE49-F238E27FC236}">
                  <a16:creationId xmlns:a16="http://schemas.microsoft.com/office/drawing/2014/main" id="{8D5C7560-990F-4A05-B9DF-FBC5BEF8F1B6}"/>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94" name="Straight Connector 93">
              <a:extLst>
                <a:ext uri="{FF2B5EF4-FFF2-40B4-BE49-F238E27FC236}">
                  <a16:creationId xmlns:a16="http://schemas.microsoft.com/office/drawing/2014/main" id="{48ABEAF3-3DB7-4F43-AB44-C63008D8D33C}"/>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C6B1AA8-7C2A-40F1-AED9-A7FFFDAC3CA9}"/>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Cylinder 40">
            <a:extLst>
              <a:ext uri="{FF2B5EF4-FFF2-40B4-BE49-F238E27FC236}">
                <a16:creationId xmlns:a16="http://schemas.microsoft.com/office/drawing/2014/main" id="{1E8D22CE-B7AF-4843-A2D2-935B8B27D0CD}"/>
              </a:ext>
            </a:extLst>
          </p:cNvPr>
          <p:cNvSpPr/>
          <p:nvPr/>
        </p:nvSpPr>
        <p:spPr bwMode="auto">
          <a:xfrm>
            <a:off x="5766886" y="4833277"/>
            <a:ext cx="618245" cy="654865"/>
          </a:xfrm>
          <a:prstGeom prst="can">
            <a:avLst>
              <a:gd name="adj" fmla="val 21600"/>
            </a:avLst>
          </a:prstGeom>
          <a:solidFill>
            <a:srgbClr val="0072C6"/>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lationship_F003" title="Icon of three boxes connected by lines">
            <a:extLst>
              <a:ext uri="{FF2B5EF4-FFF2-40B4-BE49-F238E27FC236}">
                <a16:creationId xmlns:a16="http://schemas.microsoft.com/office/drawing/2014/main" id="{85EE1669-F1C1-4DB8-B49E-4422E8BEEE80}"/>
              </a:ext>
            </a:extLst>
          </p:cNvPr>
          <p:cNvSpPr>
            <a:spLocks noChangeAspect="1" noEditPoints="1"/>
          </p:cNvSpPr>
          <p:nvPr/>
        </p:nvSpPr>
        <p:spPr bwMode="auto">
          <a:xfrm>
            <a:off x="5930165" y="5093921"/>
            <a:ext cx="267944" cy="250611"/>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96" name="Arrow: Pentagon 95">
            <a:extLst>
              <a:ext uri="{FF2B5EF4-FFF2-40B4-BE49-F238E27FC236}">
                <a16:creationId xmlns:a16="http://schemas.microsoft.com/office/drawing/2014/main" id="{F50DCDD3-C7CA-4836-8702-FDB9E688366C}"/>
              </a:ext>
            </a:extLst>
          </p:cNvPr>
          <p:cNvSpPr/>
          <p:nvPr/>
        </p:nvSpPr>
        <p:spPr bwMode="auto">
          <a:xfrm rot="5400000">
            <a:off x="7459272" y="3379114"/>
            <a:ext cx="553997"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Arrow: Pentagon 96">
            <a:extLst>
              <a:ext uri="{FF2B5EF4-FFF2-40B4-BE49-F238E27FC236}">
                <a16:creationId xmlns:a16="http://schemas.microsoft.com/office/drawing/2014/main" id="{DDD775B1-69B1-4865-909F-7F6641074451}"/>
              </a:ext>
            </a:extLst>
          </p:cNvPr>
          <p:cNvSpPr/>
          <p:nvPr/>
        </p:nvSpPr>
        <p:spPr bwMode="auto">
          <a:xfrm>
            <a:off x="8625267" y="4771187"/>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E5626609-30B5-447F-8946-038B7931B629}"/>
              </a:ext>
            </a:extLst>
          </p:cNvPr>
          <p:cNvGrpSpPr/>
          <p:nvPr/>
        </p:nvGrpSpPr>
        <p:grpSpPr>
          <a:xfrm>
            <a:off x="9337570" y="4036952"/>
            <a:ext cx="2371830" cy="2549890"/>
            <a:chOff x="9096270" y="3846452"/>
            <a:chExt cx="2371830" cy="2549890"/>
          </a:xfrm>
        </p:grpSpPr>
        <p:pic>
          <p:nvPicPr>
            <p:cNvPr id="31" name="Picture 30">
              <a:extLst>
                <a:ext uri="{FF2B5EF4-FFF2-40B4-BE49-F238E27FC236}">
                  <a16:creationId xmlns:a16="http://schemas.microsoft.com/office/drawing/2014/main" id="{E7A20F98-54A9-41B0-AFC9-68DFB90FD1AF}"/>
                </a:ext>
              </a:extLst>
            </p:cNvPr>
            <p:cNvPicPr>
              <a:picLocks noChangeAspect="1"/>
            </p:cNvPicPr>
            <p:nvPr/>
          </p:nvPicPr>
          <p:blipFill rotWithShape="1">
            <a:blip r:embed="rId4"/>
            <a:srcRect t="8512"/>
            <a:stretch/>
          </p:blipFill>
          <p:spPr>
            <a:xfrm>
              <a:off x="9301732" y="5123833"/>
              <a:ext cx="626353" cy="658768"/>
            </a:xfrm>
            <a:prstGeom prst="rect">
              <a:avLst/>
            </a:prstGeom>
          </p:spPr>
        </p:pic>
        <p:sp>
          <p:nvSpPr>
            <p:cNvPr id="99" name="Text Placeholder 1">
              <a:extLst>
                <a:ext uri="{FF2B5EF4-FFF2-40B4-BE49-F238E27FC236}">
                  <a16:creationId xmlns:a16="http://schemas.microsoft.com/office/drawing/2014/main" id="{EB40FF46-CD1F-4E6C-B165-DA366FCEE874}"/>
                </a:ext>
              </a:extLst>
            </p:cNvPr>
            <p:cNvSpPr txBox="1">
              <a:spLocks/>
            </p:cNvSpPr>
            <p:nvPr/>
          </p:nvSpPr>
          <p:spPr>
            <a:xfrm>
              <a:off x="9184541" y="5875879"/>
              <a:ext cx="948838"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Machine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Learning</a:t>
              </a:r>
            </a:p>
          </p:txBody>
        </p:sp>
        <p:pic>
          <p:nvPicPr>
            <p:cNvPr id="39" name="Picture 38">
              <a:extLst>
                <a:ext uri="{FF2B5EF4-FFF2-40B4-BE49-F238E27FC236}">
                  <a16:creationId xmlns:a16="http://schemas.microsoft.com/office/drawing/2014/main" id="{0F7CC7F3-F9AF-4265-AB00-F041DB6502D2}"/>
                </a:ext>
              </a:extLst>
            </p:cNvPr>
            <p:cNvPicPr>
              <a:picLocks noChangeAspect="1"/>
            </p:cNvPicPr>
            <p:nvPr/>
          </p:nvPicPr>
          <p:blipFill>
            <a:blip r:embed="rId5"/>
            <a:stretch>
              <a:fillRect/>
            </a:stretch>
          </p:blipFill>
          <p:spPr>
            <a:xfrm>
              <a:off x="9404083" y="3846452"/>
              <a:ext cx="614377" cy="614377"/>
            </a:xfrm>
            <a:prstGeom prst="rect">
              <a:avLst/>
            </a:prstGeom>
          </p:spPr>
        </p:pic>
        <p:sp>
          <p:nvSpPr>
            <p:cNvPr id="102" name="Text Placeholder 1">
              <a:extLst>
                <a:ext uri="{FF2B5EF4-FFF2-40B4-BE49-F238E27FC236}">
                  <a16:creationId xmlns:a16="http://schemas.microsoft.com/office/drawing/2014/main" id="{D5FB21E9-D040-4E51-931B-37AEAF41A046}"/>
                </a:ext>
              </a:extLst>
            </p:cNvPr>
            <p:cNvSpPr txBox="1">
              <a:spLocks/>
            </p:cNvSpPr>
            <p:nvPr/>
          </p:nvSpPr>
          <p:spPr>
            <a:xfrm>
              <a:off x="9096270" y="4503883"/>
              <a:ext cx="1125380"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Analytics</a:t>
              </a:r>
            </a:p>
          </p:txBody>
        </p:sp>
        <p:sp>
          <p:nvSpPr>
            <p:cNvPr id="104" name="Text Placeholder 1">
              <a:extLst>
                <a:ext uri="{FF2B5EF4-FFF2-40B4-BE49-F238E27FC236}">
                  <a16:creationId xmlns:a16="http://schemas.microsoft.com/office/drawing/2014/main" id="{C27F94C1-F221-4312-A7F6-6665423541E8}"/>
                </a:ext>
              </a:extLst>
            </p:cNvPr>
            <p:cNvSpPr txBox="1">
              <a:spLocks/>
            </p:cNvSpPr>
            <p:nvPr/>
          </p:nvSpPr>
          <p:spPr>
            <a:xfrm>
              <a:off x="10442250" y="4478507"/>
              <a:ext cx="948838"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Retrieval</a:t>
              </a:r>
            </a:p>
          </p:txBody>
        </p:sp>
        <p:grpSp>
          <p:nvGrpSpPr>
            <p:cNvPr id="105" name="Group 104">
              <a:extLst>
                <a:ext uri="{FF2B5EF4-FFF2-40B4-BE49-F238E27FC236}">
                  <a16:creationId xmlns:a16="http://schemas.microsoft.com/office/drawing/2014/main" id="{F58FCF96-FD72-46CF-822B-A1B485BF74E2}"/>
                </a:ext>
              </a:extLst>
            </p:cNvPr>
            <p:cNvGrpSpPr/>
            <p:nvPr/>
          </p:nvGrpSpPr>
          <p:grpSpPr>
            <a:xfrm>
              <a:off x="10528189" y="3876641"/>
              <a:ext cx="776961" cy="553998"/>
              <a:chOff x="9179546" y="3522969"/>
              <a:chExt cx="1222540" cy="958584"/>
            </a:xfrm>
          </p:grpSpPr>
          <p:grpSp>
            <p:nvGrpSpPr>
              <p:cNvPr id="106" name="Group 105">
                <a:extLst>
                  <a:ext uri="{FF2B5EF4-FFF2-40B4-BE49-F238E27FC236}">
                    <a16:creationId xmlns:a16="http://schemas.microsoft.com/office/drawing/2014/main" id="{D37250B5-2946-4492-8639-9CFF332E55C8}"/>
                  </a:ext>
                </a:extLst>
              </p:cNvPr>
              <p:cNvGrpSpPr/>
              <p:nvPr/>
            </p:nvGrpSpPr>
            <p:grpSpPr>
              <a:xfrm>
                <a:off x="9179546" y="3522969"/>
                <a:ext cx="1222540" cy="958584"/>
                <a:chOff x="8598353" y="4344078"/>
                <a:chExt cx="944789" cy="740802"/>
              </a:xfrm>
            </p:grpSpPr>
            <p:sp>
              <p:nvSpPr>
                <p:cNvPr id="112" name="Freeform 5">
                  <a:extLst>
                    <a:ext uri="{FF2B5EF4-FFF2-40B4-BE49-F238E27FC236}">
                      <a16:creationId xmlns:a16="http://schemas.microsoft.com/office/drawing/2014/main" id="{62846835-F3A2-480E-95B9-A7351ECD2EC7}"/>
                    </a:ext>
                  </a:extLst>
                </p:cNvPr>
                <p:cNvSpPr>
                  <a:spLocks/>
                </p:cNvSpPr>
                <p:nvPr/>
              </p:nvSpPr>
              <p:spPr bwMode="auto">
                <a:xfrm>
                  <a:off x="8598353" y="4344078"/>
                  <a:ext cx="944789" cy="74080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useBgFill="1">
              <p:nvSpPr>
                <p:cNvPr id="113" name="Rectangle 112">
                  <a:extLst>
                    <a:ext uri="{FF2B5EF4-FFF2-40B4-BE49-F238E27FC236}">
                      <a16:creationId xmlns:a16="http://schemas.microsoft.com/office/drawing/2014/main" id="{4C37C370-B93C-4C67-9AAA-374C7B615F11}"/>
                    </a:ext>
                  </a:extLst>
                </p:cNvPr>
                <p:cNvSpPr/>
                <p:nvPr/>
              </p:nvSpPr>
              <p:spPr bwMode="auto">
                <a:xfrm>
                  <a:off x="8658600" y="4406671"/>
                  <a:ext cx="824296" cy="4714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DDC7BCDC-0E5C-4551-81DA-725269FCD154}"/>
                  </a:ext>
                </a:extLst>
              </p:cNvPr>
              <p:cNvGrpSpPr/>
              <p:nvPr/>
            </p:nvGrpSpPr>
            <p:grpSpPr>
              <a:xfrm>
                <a:off x="9516207" y="3693570"/>
                <a:ext cx="549218" cy="430854"/>
                <a:chOff x="9152808" y="3451427"/>
                <a:chExt cx="493296" cy="386984"/>
              </a:xfrm>
            </p:grpSpPr>
            <p:grpSp>
              <p:nvGrpSpPr>
                <p:cNvPr id="108" name="Group 107">
                  <a:extLst>
                    <a:ext uri="{FF2B5EF4-FFF2-40B4-BE49-F238E27FC236}">
                      <a16:creationId xmlns:a16="http://schemas.microsoft.com/office/drawing/2014/main" id="{C004ED1F-B8E7-467D-8469-75B994AF36D9}"/>
                    </a:ext>
                  </a:extLst>
                </p:cNvPr>
                <p:cNvGrpSpPr/>
                <p:nvPr/>
              </p:nvGrpSpPr>
              <p:grpSpPr>
                <a:xfrm>
                  <a:off x="9152808" y="3451427"/>
                  <a:ext cx="493296" cy="386984"/>
                  <a:chOff x="9215306" y="3500456"/>
                  <a:chExt cx="368300" cy="288925"/>
                </a:xfrm>
              </p:grpSpPr>
              <p:sp>
                <p:nvSpPr>
                  <p:cNvPr id="110" name="Freeform 283">
                    <a:extLst>
                      <a:ext uri="{FF2B5EF4-FFF2-40B4-BE49-F238E27FC236}">
                        <a16:creationId xmlns:a16="http://schemas.microsoft.com/office/drawing/2014/main" id="{7124F875-805A-477B-ACEA-649875BB0643}"/>
                      </a:ext>
                    </a:extLst>
                  </p:cNvPr>
                  <p:cNvSpPr>
                    <a:spLocks/>
                  </p:cNvSpPr>
                  <p:nvPr/>
                </p:nvSpPr>
                <p:spPr bwMode="auto">
                  <a:xfrm>
                    <a:off x="9215306" y="3579831"/>
                    <a:ext cx="368300" cy="209550"/>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84">
                    <a:extLst>
                      <a:ext uri="{FF2B5EF4-FFF2-40B4-BE49-F238E27FC236}">
                        <a16:creationId xmlns:a16="http://schemas.microsoft.com/office/drawing/2014/main" id="{BFCB4360-5FA1-4C40-B13D-CE2EDC19AE1F}"/>
                      </a:ext>
                    </a:extLst>
                  </p:cNvPr>
                  <p:cNvSpPr>
                    <a:spLocks/>
                  </p:cNvSpPr>
                  <p:nvPr/>
                </p:nvSpPr>
                <p:spPr bwMode="auto">
                  <a:xfrm>
                    <a:off x="9215306" y="3500456"/>
                    <a:ext cx="368300" cy="52388"/>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9" name="Graphic 9" descr="World">
                  <a:extLst>
                    <a:ext uri="{FF2B5EF4-FFF2-40B4-BE49-F238E27FC236}">
                      <a16:creationId xmlns:a16="http://schemas.microsoft.com/office/drawing/2014/main" id="{7C0BB317-53D1-4863-87C1-EE9001728479}"/>
                    </a:ext>
                  </a:extLst>
                </p:cNvPr>
                <p:cNvSpPr/>
                <p:nvPr/>
              </p:nvSpPr>
              <p:spPr>
                <a:xfrm>
                  <a:off x="9295506" y="3594126"/>
                  <a:ext cx="207900" cy="207900"/>
                </a:xfrm>
                <a:custGeom>
                  <a:avLst/>
                  <a:gdLst>
                    <a:gd name="connsiteX0" fmla="*/ 421481 w 733425"/>
                    <a:gd name="connsiteY0" fmla="*/ 669131 h 733425"/>
                    <a:gd name="connsiteX1" fmla="*/ 558641 w 733425"/>
                    <a:gd name="connsiteY1" fmla="*/ 388144 h 733425"/>
                    <a:gd name="connsiteX2" fmla="*/ 672941 w 733425"/>
                    <a:gd name="connsiteY2" fmla="*/ 388144 h 733425"/>
                    <a:gd name="connsiteX3" fmla="*/ 421481 w 733425"/>
                    <a:gd name="connsiteY3" fmla="*/ 669131 h 733425"/>
                    <a:gd name="connsiteX4" fmla="*/ 65246 w 733425"/>
                    <a:gd name="connsiteY4" fmla="*/ 388144 h 733425"/>
                    <a:gd name="connsiteX5" fmla="*/ 179546 w 733425"/>
                    <a:gd name="connsiteY5" fmla="*/ 388144 h 733425"/>
                    <a:gd name="connsiteX6" fmla="*/ 316706 w 733425"/>
                    <a:gd name="connsiteY6" fmla="*/ 669131 h 733425"/>
                    <a:gd name="connsiteX7" fmla="*/ 65246 w 733425"/>
                    <a:gd name="connsiteY7" fmla="*/ 388144 h 733425"/>
                    <a:gd name="connsiteX8" fmla="*/ 316706 w 733425"/>
                    <a:gd name="connsiteY8" fmla="*/ 69056 h 733425"/>
                    <a:gd name="connsiteX9" fmla="*/ 179546 w 733425"/>
                    <a:gd name="connsiteY9" fmla="*/ 350044 h 733425"/>
                    <a:gd name="connsiteX10" fmla="*/ 65246 w 733425"/>
                    <a:gd name="connsiteY10" fmla="*/ 350044 h 733425"/>
                    <a:gd name="connsiteX11" fmla="*/ 316706 w 733425"/>
                    <a:gd name="connsiteY11" fmla="*/ 69056 h 733425"/>
                    <a:gd name="connsiteX12" fmla="*/ 388144 w 733425"/>
                    <a:gd name="connsiteY12" fmla="*/ 388144 h 733425"/>
                    <a:gd name="connsiteX13" fmla="*/ 520541 w 733425"/>
                    <a:gd name="connsiteY13" fmla="*/ 388144 h 733425"/>
                    <a:gd name="connsiteX14" fmla="*/ 388144 w 733425"/>
                    <a:gd name="connsiteY14" fmla="*/ 650081 h 733425"/>
                    <a:gd name="connsiteX15" fmla="*/ 388144 w 733425"/>
                    <a:gd name="connsiteY15" fmla="*/ 388144 h 733425"/>
                    <a:gd name="connsiteX16" fmla="*/ 350044 w 733425"/>
                    <a:gd name="connsiteY16" fmla="*/ 388144 h 733425"/>
                    <a:gd name="connsiteX17" fmla="*/ 350044 w 733425"/>
                    <a:gd name="connsiteY17" fmla="*/ 650081 h 733425"/>
                    <a:gd name="connsiteX18" fmla="*/ 217646 w 733425"/>
                    <a:gd name="connsiteY18" fmla="*/ 388144 h 733425"/>
                    <a:gd name="connsiteX19" fmla="*/ 350044 w 733425"/>
                    <a:gd name="connsiteY19" fmla="*/ 388144 h 733425"/>
                    <a:gd name="connsiteX20" fmla="*/ 388144 w 733425"/>
                    <a:gd name="connsiteY20" fmla="*/ 88106 h 733425"/>
                    <a:gd name="connsiteX21" fmla="*/ 520541 w 733425"/>
                    <a:gd name="connsiteY21" fmla="*/ 350044 h 733425"/>
                    <a:gd name="connsiteX22" fmla="*/ 388144 w 733425"/>
                    <a:gd name="connsiteY22" fmla="*/ 350044 h 733425"/>
                    <a:gd name="connsiteX23" fmla="*/ 388144 w 733425"/>
                    <a:gd name="connsiteY23" fmla="*/ 88106 h 733425"/>
                    <a:gd name="connsiteX24" fmla="*/ 350044 w 733425"/>
                    <a:gd name="connsiteY24" fmla="*/ 350044 h 733425"/>
                    <a:gd name="connsiteX25" fmla="*/ 217646 w 733425"/>
                    <a:gd name="connsiteY25" fmla="*/ 350044 h 733425"/>
                    <a:gd name="connsiteX26" fmla="*/ 350044 w 733425"/>
                    <a:gd name="connsiteY26" fmla="*/ 88106 h 733425"/>
                    <a:gd name="connsiteX27" fmla="*/ 350044 w 733425"/>
                    <a:gd name="connsiteY27" fmla="*/ 350044 h 733425"/>
                    <a:gd name="connsiteX28" fmla="*/ 672941 w 733425"/>
                    <a:gd name="connsiteY28" fmla="*/ 350044 h 733425"/>
                    <a:gd name="connsiteX29" fmla="*/ 558641 w 733425"/>
                    <a:gd name="connsiteY29" fmla="*/ 350044 h 733425"/>
                    <a:gd name="connsiteX30" fmla="*/ 421481 w 733425"/>
                    <a:gd name="connsiteY30" fmla="*/ 69056 h 733425"/>
                    <a:gd name="connsiteX31" fmla="*/ 672941 w 733425"/>
                    <a:gd name="connsiteY31" fmla="*/ 350044 h 733425"/>
                    <a:gd name="connsiteX32" fmla="*/ 369094 w 733425"/>
                    <a:gd name="connsiteY32" fmla="*/ 7144 h 733425"/>
                    <a:gd name="connsiteX33" fmla="*/ 7144 w 733425"/>
                    <a:gd name="connsiteY33" fmla="*/ 369094 h 733425"/>
                    <a:gd name="connsiteX34" fmla="*/ 369094 w 733425"/>
                    <a:gd name="connsiteY34" fmla="*/ 731044 h 733425"/>
                    <a:gd name="connsiteX35" fmla="*/ 731044 w 733425"/>
                    <a:gd name="connsiteY35" fmla="*/ 369094 h 733425"/>
                    <a:gd name="connsiteX36" fmla="*/ 369094 w 733425"/>
                    <a:gd name="connsiteY36"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33425" h="733425">
                      <a:moveTo>
                        <a:pt x="421481" y="669131"/>
                      </a:moveTo>
                      <a:cubicBezTo>
                        <a:pt x="483394" y="592931"/>
                        <a:pt x="551974" y="496729"/>
                        <a:pt x="558641" y="388144"/>
                      </a:cubicBezTo>
                      <a:lnTo>
                        <a:pt x="672941" y="388144"/>
                      </a:lnTo>
                      <a:cubicBezTo>
                        <a:pt x="664369" y="530066"/>
                        <a:pt x="558641" y="645319"/>
                        <a:pt x="421481" y="669131"/>
                      </a:cubicBezTo>
                      <a:close/>
                      <a:moveTo>
                        <a:pt x="65246" y="388144"/>
                      </a:moveTo>
                      <a:lnTo>
                        <a:pt x="179546" y="388144"/>
                      </a:lnTo>
                      <a:cubicBezTo>
                        <a:pt x="187166" y="496729"/>
                        <a:pt x="254794" y="592931"/>
                        <a:pt x="316706" y="669131"/>
                      </a:cubicBezTo>
                      <a:cubicBezTo>
                        <a:pt x="179546" y="645319"/>
                        <a:pt x="73819" y="530066"/>
                        <a:pt x="65246" y="388144"/>
                      </a:cubicBezTo>
                      <a:close/>
                      <a:moveTo>
                        <a:pt x="316706" y="69056"/>
                      </a:moveTo>
                      <a:cubicBezTo>
                        <a:pt x="254794" y="145256"/>
                        <a:pt x="186214" y="241459"/>
                        <a:pt x="179546" y="350044"/>
                      </a:cubicBezTo>
                      <a:lnTo>
                        <a:pt x="65246" y="350044"/>
                      </a:lnTo>
                      <a:cubicBezTo>
                        <a:pt x="73819" y="208121"/>
                        <a:pt x="179546" y="92869"/>
                        <a:pt x="316706" y="69056"/>
                      </a:cubicBezTo>
                      <a:close/>
                      <a:moveTo>
                        <a:pt x="388144" y="388144"/>
                      </a:moveTo>
                      <a:lnTo>
                        <a:pt x="520541" y="388144"/>
                      </a:lnTo>
                      <a:cubicBezTo>
                        <a:pt x="512921" y="486251"/>
                        <a:pt x="449104" y="574834"/>
                        <a:pt x="388144" y="650081"/>
                      </a:cubicBezTo>
                      <a:lnTo>
                        <a:pt x="388144" y="388144"/>
                      </a:lnTo>
                      <a:close/>
                      <a:moveTo>
                        <a:pt x="350044" y="388144"/>
                      </a:moveTo>
                      <a:lnTo>
                        <a:pt x="350044" y="650081"/>
                      </a:lnTo>
                      <a:cubicBezTo>
                        <a:pt x="289084" y="574834"/>
                        <a:pt x="225266" y="486251"/>
                        <a:pt x="217646" y="388144"/>
                      </a:cubicBezTo>
                      <a:lnTo>
                        <a:pt x="350044" y="388144"/>
                      </a:lnTo>
                      <a:close/>
                      <a:moveTo>
                        <a:pt x="388144" y="88106"/>
                      </a:moveTo>
                      <a:cubicBezTo>
                        <a:pt x="449104" y="163354"/>
                        <a:pt x="512921" y="250984"/>
                        <a:pt x="520541" y="350044"/>
                      </a:cubicBezTo>
                      <a:lnTo>
                        <a:pt x="388144" y="350044"/>
                      </a:lnTo>
                      <a:lnTo>
                        <a:pt x="388144" y="88106"/>
                      </a:lnTo>
                      <a:close/>
                      <a:moveTo>
                        <a:pt x="350044" y="350044"/>
                      </a:moveTo>
                      <a:lnTo>
                        <a:pt x="217646" y="350044"/>
                      </a:lnTo>
                      <a:cubicBezTo>
                        <a:pt x="225266" y="251936"/>
                        <a:pt x="289084" y="163354"/>
                        <a:pt x="350044" y="88106"/>
                      </a:cubicBezTo>
                      <a:lnTo>
                        <a:pt x="350044" y="350044"/>
                      </a:lnTo>
                      <a:close/>
                      <a:moveTo>
                        <a:pt x="672941" y="350044"/>
                      </a:moveTo>
                      <a:lnTo>
                        <a:pt x="558641" y="350044"/>
                      </a:lnTo>
                      <a:cubicBezTo>
                        <a:pt x="551974" y="241459"/>
                        <a:pt x="483394" y="145256"/>
                        <a:pt x="421481" y="69056"/>
                      </a:cubicBezTo>
                      <a:cubicBezTo>
                        <a:pt x="558641" y="92869"/>
                        <a:pt x="664369" y="208121"/>
                        <a:pt x="672941" y="350044"/>
                      </a:cubicBezTo>
                      <a:close/>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6" name="Text Placeholder 1">
              <a:extLst>
                <a:ext uri="{FF2B5EF4-FFF2-40B4-BE49-F238E27FC236}">
                  <a16:creationId xmlns:a16="http://schemas.microsoft.com/office/drawing/2014/main" id="{4F3FCCF0-C2EE-4885-A909-B4CBA8433B8C}"/>
                </a:ext>
              </a:extLst>
            </p:cNvPr>
            <p:cNvSpPr txBox="1">
              <a:spLocks/>
            </p:cNvSpPr>
            <p:nvPr/>
          </p:nvSpPr>
          <p:spPr>
            <a:xfrm>
              <a:off x="10365238" y="5872634"/>
              <a:ext cx="1102862"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Human</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Validation</a:t>
              </a:r>
            </a:p>
          </p:txBody>
        </p:sp>
        <p:pic>
          <p:nvPicPr>
            <p:cNvPr id="117" name="Graphic 116" descr="Brain in head">
              <a:extLst>
                <a:ext uri="{FF2B5EF4-FFF2-40B4-BE49-F238E27FC236}">
                  <a16:creationId xmlns:a16="http://schemas.microsoft.com/office/drawing/2014/main" id="{2F694CE0-7302-4864-9C54-B50023603B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53984" y="5090532"/>
              <a:ext cx="725371" cy="725371"/>
            </a:xfrm>
            <a:prstGeom prst="rect">
              <a:avLst/>
            </a:prstGeom>
          </p:spPr>
        </p:pic>
      </p:grpSp>
      <p:grpSp>
        <p:nvGrpSpPr>
          <p:cNvPr id="82" name="Group 81">
            <a:extLst>
              <a:ext uri="{FF2B5EF4-FFF2-40B4-BE49-F238E27FC236}">
                <a16:creationId xmlns:a16="http://schemas.microsoft.com/office/drawing/2014/main" id="{7144AB8F-5856-4190-88B6-600A6F67542E}"/>
              </a:ext>
            </a:extLst>
          </p:cNvPr>
          <p:cNvGrpSpPr/>
          <p:nvPr/>
        </p:nvGrpSpPr>
        <p:grpSpPr>
          <a:xfrm>
            <a:off x="543142" y="749424"/>
            <a:ext cx="10701080" cy="2812681"/>
            <a:chOff x="1062795" y="1841680"/>
            <a:chExt cx="10701080" cy="2812681"/>
          </a:xfrm>
        </p:grpSpPr>
        <p:sp>
          <p:nvSpPr>
            <p:cNvPr id="83" name="Arrow: Pentagon 82">
              <a:extLst>
                <a:ext uri="{FF2B5EF4-FFF2-40B4-BE49-F238E27FC236}">
                  <a16:creationId xmlns:a16="http://schemas.microsoft.com/office/drawing/2014/main" id="{31DC89C3-EBF9-4C77-9E76-59D9012F85DE}"/>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85" name="Cylinder 84">
              <a:extLst>
                <a:ext uri="{FF2B5EF4-FFF2-40B4-BE49-F238E27FC236}">
                  <a16:creationId xmlns:a16="http://schemas.microsoft.com/office/drawing/2014/main" id="{9CB98F5B-103E-45B5-B544-A9D352BFC2B1}"/>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Arrow: Pentagon 85">
              <a:extLst>
                <a:ext uri="{FF2B5EF4-FFF2-40B4-BE49-F238E27FC236}">
                  <a16:creationId xmlns:a16="http://schemas.microsoft.com/office/drawing/2014/main" id="{F75B5192-B67F-418A-B860-4E31BB1ABBC1}"/>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Cylinder 86">
              <a:extLst>
                <a:ext uri="{FF2B5EF4-FFF2-40B4-BE49-F238E27FC236}">
                  <a16:creationId xmlns:a16="http://schemas.microsoft.com/office/drawing/2014/main" id="{63228507-B804-4A29-A289-006E2721F9D8}"/>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Arrow: Pentagon 87">
              <a:extLst>
                <a:ext uri="{FF2B5EF4-FFF2-40B4-BE49-F238E27FC236}">
                  <a16:creationId xmlns:a16="http://schemas.microsoft.com/office/drawing/2014/main" id="{48736BD6-7501-4843-8AD0-7F8A4BCF06D0}"/>
                </a:ext>
              </a:extLst>
            </p:cNvPr>
            <p:cNvSpPr/>
            <p:nvPr/>
          </p:nvSpPr>
          <p:spPr bwMode="auto">
            <a:xfrm>
              <a:off x="2501379" y="3004946"/>
              <a:ext cx="2064146"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89" name="Text Placeholder 1">
              <a:extLst>
                <a:ext uri="{FF2B5EF4-FFF2-40B4-BE49-F238E27FC236}">
                  <a16:creationId xmlns:a16="http://schemas.microsoft.com/office/drawing/2014/main" id="{2B9192D5-77D2-436D-BCC2-DCD297AC50A4}"/>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Enriched Documents</a:t>
              </a:r>
            </a:p>
          </p:txBody>
        </p:sp>
        <p:sp>
          <p:nvSpPr>
            <p:cNvPr id="90" name="Text Placeholder 1">
              <a:extLst>
                <a:ext uri="{FF2B5EF4-FFF2-40B4-BE49-F238E27FC236}">
                  <a16:creationId xmlns:a16="http://schemas.microsoft.com/office/drawing/2014/main" id="{1F6D61E2-FFDB-42D3-A9FD-DBCE8DEA30D9}"/>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Source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Data</a:t>
              </a:r>
            </a:p>
          </p:txBody>
        </p:sp>
        <p:sp>
          <p:nvSpPr>
            <p:cNvPr id="91" name="Cylinder 90">
              <a:extLst>
                <a:ext uri="{FF2B5EF4-FFF2-40B4-BE49-F238E27FC236}">
                  <a16:creationId xmlns:a16="http://schemas.microsoft.com/office/drawing/2014/main" id="{FA1B4289-A343-4D59-80E9-C44501CEF818}"/>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F164D707-D6B3-4E9F-9497-9FB42BD9930B}"/>
                </a:ext>
              </a:extLst>
            </p:cNvPr>
            <p:cNvGrpSpPr/>
            <p:nvPr/>
          </p:nvGrpSpPr>
          <p:grpSpPr>
            <a:xfrm>
              <a:off x="5126944" y="1841680"/>
              <a:ext cx="1911810" cy="1074408"/>
              <a:chOff x="4238413" y="1170179"/>
              <a:chExt cx="1950146" cy="1095952"/>
            </a:xfrm>
          </p:grpSpPr>
          <p:grpSp>
            <p:nvGrpSpPr>
              <p:cNvPr id="134" name="Group 133">
                <a:extLst>
                  <a:ext uri="{FF2B5EF4-FFF2-40B4-BE49-F238E27FC236}">
                    <a16:creationId xmlns:a16="http://schemas.microsoft.com/office/drawing/2014/main" id="{EEAAD573-596A-495B-AF33-9257CC9A8FDC}"/>
                  </a:ext>
                </a:extLst>
              </p:cNvPr>
              <p:cNvGrpSpPr/>
              <p:nvPr/>
            </p:nvGrpSpPr>
            <p:grpSpPr>
              <a:xfrm>
                <a:off x="4512159" y="1170179"/>
                <a:ext cx="1676400" cy="890539"/>
                <a:chOff x="4160837" y="1350919"/>
                <a:chExt cx="1676400" cy="890539"/>
              </a:xfrm>
              <a:solidFill>
                <a:srgbClr val="004B50">
                  <a:alpha val="62000"/>
                </a:srgbClr>
              </a:solidFill>
            </p:grpSpPr>
            <p:sp>
              <p:nvSpPr>
                <p:cNvPr id="165" name="Rectangle: Rounded Corners 164">
                  <a:extLst>
                    <a:ext uri="{FF2B5EF4-FFF2-40B4-BE49-F238E27FC236}">
                      <a16:creationId xmlns:a16="http://schemas.microsoft.com/office/drawing/2014/main" id="{2CD330DD-6AC9-4158-B104-1FCC71FDB87E}"/>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62C4B350-34C3-4025-9FF4-802F5F7D302B}"/>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9B154801-441A-42E6-8FDC-5EDD9764C193}"/>
                    </a:ext>
                  </a:extLst>
                </p:cNvPr>
                <p:cNvCxnSpPr>
                  <a:cxnSpLocks/>
                  <a:stCxn id="166" idx="0"/>
                  <a:endCxn id="165"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37" name="Group 136">
                <a:extLst>
                  <a:ext uri="{FF2B5EF4-FFF2-40B4-BE49-F238E27FC236}">
                    <a16:creationId xmlns:a16="http://schemas.microsoft.com/office/drawing/2014/main" id="{44B9B9DF-C9EE-4AB0-8D2E-34C97785CC7C}"/>
                  </a:ext>
                </a:extLst>
              </p:cNvPr>
              <p:cNvGrpSpPr/>
              <p:nvPr/>
            </p:nvGrpSpPr>
            <p:grpSpPr>
              <a:xfrm>
                <a:off x="4375286" y="1266756"/>
                <a:ext cx="1676400" cy="890539"/>
                <a:chOff x="4160837" y="1350919"/>
                <a:chExt cx="1676400" cy="890539"/>
              </a:xfrm>
              <a:solidFill>
                <a:srgbClr val="0070C0">
                  <a:alpha val="62000"/>
                </a:srgbClr>
              </a:solidFill>
            </p:grpSpPr>
            <p:sp>
              <p:nvSpPr>
                <p:cNvPr id="161" name="Rectangle: Rounded Corners 160">
                  <a:extLst>
                    <a:ext uri="{FF2B5EF4-FFF2-40B4-BE49-F238E27FC236}">
                      <a16:creationId xmlns:a16="http://schemas.microsoft.com/office/drawing/2014/main" id="{10C04FFE-D4FB-4046-A5CC-4D06EA20B221}"/>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6C0637FE-2496-412C-8765-7FD07623FA59}"/>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Connector 163">
                  <a:extLst>
                    <a:ext uri="{FF2B5EF4-FFF2-40B4-BE49-F238E27FC236}">
                      <a16:creationId xmlns:a16="http://schemas.microsoft.com/office/drawing/2014/main" id="{F9805636-1D65-40C8-A41D-5FA81B76A976}"/>
                    </a:ext>
                  </a:extLst>
                </p:cNvPr>
                <p:cNvCxnSpPr>
                  <a:cxnSpLocks/>
                  <a:stCxn id="163" idx="0"/>
                  <a:endCxn id="161"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2" name="Group 141">
                <a:extLst>
                  <a:ext uri="{FF2B5EF4-FFF2-40B4-BE49-F238E27FC236}">
                    <a16:creationId xmlns:a16="http://schemas.microsoft.com/office/drawing/2014/main" id="{DC2AE8C4-C573-4431-8D78-EC96BB9A6771}"/>
                  </a:ext>
                </a:extLst>
              </p:cNvPr>
              <p:cNvGrpSpPr/>
              <p:nvPr/>
            </p:nvGrpSpPr>
            <p:grpSpPr>
              <a:xfrm>
                <a:off x="4238413" y="1375592"/>
                <a:ext cx="1676400" cy="890539"/>
                <a:chOff x="4160837" y="1350919"/>
                <a:chExt cx="1676400" cy="890539"/>
              </a:xfrm>
            </p:grpSpPr>
            <p:sp>
              <p:nvSpPr>
                <p:cNvPr id="143" name="Rectangle: Rounded Corners 142">
                  <a:extLst>
                    <a:ext uri="{FF2B5EF4-FFF2-40B4-BE49-F238E27FC236}">
                      <a16:creationId xmlns:a16="http://schemas.microsoft.com/office/drawing/2014/main" id="{6F3FC3C7-6A54-436E-A229-242025268A7F}"/>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46" name="Oval 145">
                  <a:extLst>
                    <a:ext uri="{FF2B5EF4-FFF2-40B4-BE49-F238E27FC236}">
                      <a16:creationId xmlns:a16="http://schemas.microsoft.com/office/drawing/2014/main" id="{F64D14B4-4AD2-4D4E-ACD9-E51FE2AE9CCC}"/>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A75D5BA5-9754-4CA6-8AF1-31D16CD9411A}"/>
                    </a:ext>
                  </a:extLst>
                </p:cNvPr>
                <p:cNvCxnSpPr>
                  <a:cxnSpLocks/>
                  <a:stCxn id="146" idx="0"/>
                  <a:endCxn id="143"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100" name="Picture 99">
              <a:extLst>
                <a:ext uri="{FF2B5EF4-FFF2-40B4-BE49-F238E27FC236}">
                  <a16:creationId xmlns:a16="http://schemas.microsoft.com/office/drawing/2014/main" id="{348B59A7-4C04-4D1F-8235-804CA77C99C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558656" y="3015199"/>
              <a:ext cx="1062700" cy="1116281"/>
            </a:xfrm>
            <a:prstGeom prst="rect">
              <a:avLst/>
            </a:prstGeom>
          </p:spPr>
        </p:pic>
        <p:sp>
          <p:nvSpPr>
            <p:cNvPr id="101" name="Text Placeholder 1">
              <a:extLst>
                <a:ext uri="{FF2B5EF4-FFF2-40B4-BE49-F238E27FC236}">
                  <a16:creationId xmlns:a16="http://schemas.microsoft.com/office/drawing/2014/main" id="{D203393D-1D61-4BD5-A629-CACA825A768B}"/>
                </a:ext>
              </a:extLst>
            </p:cNvPr>
            <p:cNvSpPr txBox="1">
              <a:spLocks/>
            </p:cNvSpPr>
            <p:nvPr/>
          </p:nvSpPr>
          <p:spPr>
            <a:xfrm>
              <a:off x="10466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Search Index</a:t>
              </a:r>
            </a:p>
          </p:txBody>
        </p:sp>
        <p:grpSp>
          <p:nvGrpSpPr>
            <p:cNvPr id="103" name="Group 102">
              <a:extLst>
                <a:ext uri="{FF2B5EF4-FFF2-40B4-BE49-F238E27FC236}">
                  <a16:creationId xmlns:a16="http://schemas.microsoft.com/office/drawing/2014/main" id="{EBFBE676-1F18-42B2-AFED-5902AB5461C8}"/>
                </a:ext>
              </a:extLst>
            </p:cNvPr>
            <p:cNvGrpSpPr/>
            <p:nvPr/>
          </p:nvGrpSpPr>
          <p:grpSpPr>
            <a:xfrm>
              <a:off x="7993688" y="3190875"/>
              <a:ext cx="628165" cy="671581"/>
              <a:chOff x="7599285" y="1947047"/>
              <a:chExt cx="1137344" cy="1035689"/>
            </a:xfrm>
          </p:grpSpPr>
          <p:sp>
            <p:nvSpPr>
              <p:cNvPr id="114" name="Rectangle 113">
                <a:extLst>
                  <a:ext uri="{FF2B5EF4-FFF2-40B4-BE49-F238E27FC236}">
                    <a16:creationId xmlns:a16="http://schemas.microsoft.com/office/drawing/2014/main" id="{89CC3093-1BB2-4770-B9E4-2944F576CBF2}"/>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5" name="Straight Connector 114">
                <a:extLst>
                  <a:ext uri="{FF2B5EF4-FFF2-40B4-BE49-F238E27FC236}">
                    <a16:creationId xmlns:a16="http://schemas.microsoft.com/office/drawing/2014/main" id="{19242DB1-8C6C-4986-922C-5DCC8E985F75}"/>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8" name="Straight Connector 117">
                <a:extLst>
                  <a:ext uri="{FF2B5EF4-FFF2-40B4-BE49-F238E27FC236}">
                    <a16:creationId xmlns:a16="http://schemas.microsoft.com/office/drawing/2014/main" id="{DEA3D03F-6978-4F12-97C2-70F6218A88A4}"/>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9" name="Rectangle 118">
                <a:extLst>
                  <a:ext uri="{FF2B5EF4-FFF2-40B4-BE49-F238E27FC236}">
                    <a16:creationId xmlns:a16="http://schemas.microsoft.com/office/drawing/2014/main" id="{A1FE7182-76A0-49FE-B954-9C2BC918D76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20" name="Straight Connector 119">
                <a:extLst>
                  <a:ext uri="{FF2B5EF4-FFF2-40B4-BE49-F238E27FC236}">
                    <a16:creationId xmlns:a16="http://schemas.microsoft.com/office/drawing/2014/main" id="{9659503A-597F-488C-A2E1-B82F803DECE5}"/>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1" name="Straight Connector 120">
                <a:extLst>
                  <a:ext uri="{FF2B5EF4-FFF2-40B4-BE49-F238E27FC236}">
                    <a16:creationId xmlns:a16="http://schemas.microsoft.com/office/drawing/2014/main" id="{A5CB34EC-DF5F-4309-90A1-606F76A5F477}"/>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2" name="Rectangle 121">
                <a:extLst>
                  <a:ext uri="{FF2B5EF4-FFF2-40B4-BE49-F238E27FC236}">
                    <a16:creationId xmlns:a16="http://schemas.microsoft.com/office/drawing/2014/main" id="{C02E3682-AD70-487A-8FB8-A1F8ED0F15C1}"/>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103F236B-8443-4895-A880-E343089E0364}"/>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4" name="Straight Connector 123">
                <a:extLst>
                  <a:ext uri="{FF2B5EF4-FFF2-40B4-BE49-F238E27FC236}">
                    <a16:creationId xmlns:a16="http://schemas.microsoft.com/office/drawing/2014/main" id="{BAD02C91-0633-46EF-AF1E-06830C69C808}"/>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5" name="Rectangle 124">
                <a:extLst>
                  <a:ext uri="{FF2B5EF4-FFF2-40B4-BE49-F238E27FC236}">
                    <a16:creationId xmlns:a16="http://schemas.microsoft.com/office/drawing/2014/main" id="{4F05C0D8-8D77-446D-B1B2-9DFB3B1AB39D}"/>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14234F9A-F787-4403-8095-BEFFBB003E0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7" name="Rectangle 126">
                <a:extLst>
                  <a:ext uri="{FF2B5EF4-FFF2-40B4-BE49-F238E27FC236}">
                    <a16:creationId xmlns:a16="http://schemas.microsoft.com/office/drawing/2014/main" id="{3E78C046-B77E-4394-B273-B6AB3781FEF8}"/>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15D7BDF2-7529-49A3-BF6C-C5EE841695C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9" name="Straight Connector 128">
                <a:extLst>
                  <a:ext uri="{FF2B5EF4-FFF2-40B4-BE49-F238E27FC236}">
                    <a16:creationId xmlns:a16="http://schemas.microsoft.com/office/drawing/2014/main" id="{577F7689-5A5E-4A76-9C82-BF5A187C87A9}"/>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0" name="Rectangle 129">
                <a:extLst>
                  <a:ext uri="{FF2B5EF4-FFF2-40B4-BE49-F238E27FC236}">
                    <a16:creationId xmlns:a16="http://schemas.microsoft.com/office/drawing/2014/main" id="{252DBC85-5AD6-4671-9E19-FD98C819512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1" name="Straight Connector 130">
                <a:extLst>
                  <a:ext uri="{FF2B5EF4-FFF2-40B4-BE49-F238E27FC236}">
                    <a16:creationId xmlns:a16="http://schemas.microsoft.com/office/drawing/2014/main" id="{DDB58D98-CB4C-467D-86E2-452823FEDB7D}"/>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2" name="Rectangle 131">
                <a:extLst>
                  <a:ext uri="{FF2B5EF4-FFF2-40B4-BE49-F238E27FC236}">
                    <a16:creationId xmlns:a16="http://schemas.microsoft.com/office/drawing/2014/main" id="{36F0CECB-4A88-4BF1-A686-19F86E651030}"/>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3" name="Straight Connector 132">
                <a:extLst>
                  <a:ext uri="{FF2B5EF4-FFF2-40B4-BE49-F238E27FC236}">
                    <a16:creationId xmlns:a16="http://schemas.microsoft.com/office/drawing/2014/main" id="{05ACCE22-E239-40E5-8B86-C0D369BA0F76}"/>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5" name="Title 1">
            <a:extLst>
              <a:ext uri="{FF2B5EF4-FFF2-40B4-BE49-F238E27FC236}">
                <a16:creationId xmlns:a16="http://schemas.microsoft.com/office/drawing/2014/main" id="{8DE23E08-443D-404D-B5C4-A15BC4593F36}"/>
              </a:ext>
            </a:extLst>
          </p:cNvPr>
          <p:cNvSpPr>
            <a:spLocks noGrp="1"/>
          </p:cNvSpPr>
          <p:nvPr>
            <p:ph type="title"/>
          </p:nvPr>
        </p:nvSpPr>
        <p:spPr>
          <a:xfrm>
            <a:off x="588262" y="457200"/>
            <a:ext cx="4186937" cy="861774"/>
          </a:xfrm>
        </p:spPr>
        <p:txBody>
          <a:bodyPr/>
          <a:lstStyle/>
          <a:p>
            <a:r>
              <a:rPr lang="en-US" dirty="0"/>
              <a:t>Cognitive Search</a:t>
            </a:r>
            <a:br>
              <a:rPr lang="en-US" dirty="0"/>
            </a:br>
            <a:r>
              <a:rPr lang="en-US" sz="2000" dirty="0"/>
              <a:t>A new capability of Azure Search</a:t>
            </a:r>
            <a:endParaRPr lang="en-US" dirty="0"/>
          </a:p>
        </p:txBody>
      </p:sp>
    </p:spTree>
    <p:extLst>
      <p:ext uri="{BB962C8B-B14F-4D97-AF65-F5344CB8AC3E}">
        <p14:creationId xmlns:p14="http://schemas.microsoft.com/office/powerpoint/2010/main" val="1611055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6949209" y="3307315"/>
            <a:ext cx="4461854"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100000"/>
              </a:lnSpc>
              <a:spcBef>
                <a:spcPts val="1200"/>
              </a:spcBef>
              <a:spcAft>
                <a:spcPct val="0"/>
              </a:spcAft>
              <a:buClrTx/>
              <a:buSzPct val="90000"/>
              <a:buFontTx/>
              <a:buNone/>
              <a:tabLst/>
              <a:defRPr/>
            </a:pPr>
            <a:r>
              <a:rPr kumimoji="0" lang="en-US" sz="2000" b="0" i="0" u="none" strike="noStrike" kern="0" cap="none" spc="0" normalizeH="0" baseline="0" noProof="0" dirty="0">
                <a:ln>
                  <a:noFill/>
                </a:ln>
                <a:solidFill>
                  <a:schemeClr val="accent2"/>
                </a:solidFill>
                <a:effectLst/>
                <a:uLnTx/>
                <a:uFillTx/>
                <a:latin typeface="Segoe UI Semibold"/>
                <a:ea typeface="+mn-ea"/>
                <a:cs typeface="Segoe UI Semilight" panose="020B0402040204020203" pitchFamily="34" charset="0"/>
              </a:rPr>
              <a:t>Unlock valuable information lying latent in all your content in order to perform an action or make decisions</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874657" y="277948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361501ED-60A9-431B-81D1-2586EE5FD3A4}"/>
              </a:ext>
            </a:extLst>
          </p:cNvPr>
          <p:cNvSpPr/>
          <p:nvPr/>
        </p:nvSpPr>
        <p:spPr bwMode="auto">
          <a:xfrm>
            <a:off x="2502621" y="5237524"/>
            <a:ext cx="3593379" cy="326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Semilight" panose="020B0402040204020203" pitchFamily="34" charset="0"/>
              </a:rPr>
              <a:t>Your documents</a:t>
            </a:r>
          </a:p>
        </p:txBody>
      </p:sp>
      <p:sp>
        <p:nvSpPr>
          <p:cNvPr id="2" name="Title 1">
            <a:extLst>
              <a:ext uri="{FF2B5EF4-FFF2-40B4-BE49-F238E27FC236}">
                <a16:creationId xmlns:a16="http://schemas.microsoft.com/office/drawing/2014/main" id="{84ED10A8-01E7-46C5-9C3C-3CE5F86B69EC}"/>
              </a:ext>
            </a:extLst>
          </p:cNvPr>
          <p:cNvSpPr>
            <a:spLocks noGrp="1"/>
          </p:cNvSpPr>
          <p:nvPr>
            <p:ph type="title"/>
          </p:nvPr>
        </p:nvSpPr>
        <p:spPr/>
        <p:txBody>
          <a:bodyPr/>
          <a:lstStyle/>
          <a:p>
            <a:pPr algn="ctr"/>
            <a:r>
              <a:rPr lang="en-US" dirty="0"/>
              <a:t>What is knowledge mining?</a:t>
            </a:r>
          </a:p>
        </p:txBody>
      </p:sp>
      <p:grpSp>
        <p:nvGrpSpPr>
          <p:cNvPr id="9" name="Group 8">
            <a:extLst>
              <a:ext uri="{FF2B5EF4-FFF2-40B4-BE49-F238E27FC236}">
                <a16:creationId xmlns:a16="http://schemas.microsoft.com/office/drawing/2014/main" id="{F042F433-EFA6-42C3-A086-D1885D5475C1}"/>
              </a:ext>
            </a:extLst>
          </p:cNvPr>
          <p:cNvGrpSpPr/>
          <p:nvPr/>
        </p:nvGrpSpPr>
        <p:grpSpPr>
          <a:xfrm>
            <a:off x="1810187" y="2435718"/>
            <a:ext cx="2743625" cy="2546105"/>
            <a:chOff x="1810187" y="2435718"/>
            <a:chExt cx="2743625" cy="2546105"/>
          </a:xfrm>
        </p:grpSpPr>
        <p:grpSp>
          <p:nvGrpSpPr>
            <p:cNvPr id="31" name="Group 30">
              <a:extLst>
                <a:ext uri="{FF2B5EF4-FFF2-40B4-BE49-F238E27FC236}">
                  <a16:creationId xmlns:a16="http://schemas.microsoft.com/office/drawing/2014/main" id="{B5FC922A-9B54-4D8D-A059-BC66B317024D}"/>
                </a:ext>
              </a:extLst>
            </p:cNvPr>
            <p:cNvGrpSpPr/>
            <p:nvPr/>
          </p:nvGrpSpPr>
          <p:grpSpPr>
            <a:xfrm>
              <a:off x="1810187" y="3893254"/>
              <a:ext cx="1235495" cy="1088569"/>
              <a:chOff x="3222580" y="2764240"/>
              <a:chExt cx="440571" cy="388178"/>
            </a:xfrm>
          </p:grpSpPr>
          <p:grpSp>
            <p:nvGrpSpPr>
              <p:cNvPr id="33" name="Group 99">
                <a:extLst>
                  <a:ext uri="{FF2B5EF4-FFF2-40B4-BE49-F238E27FC236}">
                    <a16:creationId xmlns:a16="http://schemas.microsoft.com/office/drawing/2014/main" id="{EB509AD4-A5B4-4107-9E34-E71745361BB8}"/>
                  </a:ext>
                </a:extLst>
              </p:cNvPr>
              <p:cNvGrpSpPr>
                <a:grpSpLocks noChangeAspect="1"/>
              </p:cNvGrpSpPr>
              <p:nvPr/>
            </p:nvGrpSpPr>
            <p:grpSpPr bwMode="auto">
              <a:xfrm>
                <a:off x="3369737" y="2764240"/>
                <a:ext cx="293414" cy="388178"/>
                <a:chOff x="1639" y="1496"/>
                <a:chExt cx="161" cy="213"/>
              </a:xfrm>
            </p:grpSpPr>
            <p:sp>
              <p:nvSpPr>
                <p:cNvPr id="48" name="Freeform 101">
                  <a:extLst>
                    <a:ext uri="{FF2B5EF4-FFF2-40B4-BE49-F238E27FC236}">
                      <a16:creationId xmlns:a16="http://schemas.microsoft.com/office/drawing/2014/main" id="{67FBE768-DEFC-4380-BBBC-843C7BB27807}"/>
                    </a:ext>
                  </a:extLst>
                </p:cNvPr>
                <p:cNvSpPr>
                  <a:spLocks/>
                </p:cNvSpPr>
                <p:nvPr/>
              </p:nvSpPr>
              <p:spPr bwMode="auto">
                <a:xfrm>
                  <a:off x="1639" y="1496"/>
                  <a:ext cx="161"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02">
                  <a:extLst>
                    <a:ext uri="{FF2B5EF4-FFF2-40B4-BE49-F238E27FC236}">
                      <a16:creationId xmlns:a16="http://schemas.microsoft.com/office/drawing/2014/main" id="{F7AFB3C5-B2A1-4DB1-B14F-D76C100B0A49}"/>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EF1ACF9D-044B-442E-A678-96C12BC164F0}"/>
                  </a:ext>
                </a:extLst>
              </p:cNvPr>
              <p:cNvGrpSpPr/>
              <p:nvPr/>
            </p:nvGrpSpPr>
            <p:grpSpPr>
              <a:xfrm>
                <a:off x="3426059" y="2865024"/>
                <a:ext cx="195075" cy="187979"/>
                <a:chOff x="3233494" y="2606972"/>
                <a:chExt cx="600547" cy="296509"/>
              </a:xfrm>
            </p:grpSpPr>
            <p:cxnSp>
              <p:nvCxnSpPr>
                <p:cNvPr id="38" name="Straight Connector 37">
                  <a:extLst>
                    <a:ext uri="{FF2B5EF4-FFF2-40B4-BE49-F238E27FC236}">
                      <a16:creationId xmlns:a16="http://schemas.microsoft.com/office/drawing/2014/main" id="{E5056B23-4A4B-417F-B74C-9E7DBA1C37A2}"/>
                    </a:ext>
                  </a:extLst>
                </p:cNvPr>
                <p:cNvCxnSpPr/>
                <p:nvPr/>
              </p:nvCxnSpPr>
              <p:spPr>
                <a:xfrm>
                  <a:off x="3233494" y="2606972"/>
                  <a:ext cx="76680"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ADEF7222-CB44-4254-B0CA-0FDCC3C3C249}"/>
                    </a:ext>
                  </a:extLst>
                </p:cNvPr>
                <p:cNvGrpSpPr/>
                <p:nvPr/>
              </p:nvGrpSpPr>
              <p:grpSpPr>
                <a:xfrm>
                  <a:off x="3233494" y="2755226"/>
                  <a:ext cx="600547" cy="0"/>
                  <a:chOff x="3233494" y="2606971"/>
                  <a:chExt cx="600547" cy="0"/>
                </a:xfrm>
              </p:grpSpPr>
              <p:cxnSp>
                <p:nvCxnSpPr>
                  <p:cNvPr id="45" name="Straight Connector 44">
                    <a:extLst>
                      <a:ext uri="{FF2B5EF4-FFF2-40B4-BE49-F238E27FC236}">
                        <a16:creationId xmlns:a16="http://schemas.microsoft.com/office/drawing/2014/main" id="{3BC79926-4D67-4E4A-983B-C97D5EC43E1B}"/>
                      </a:ext>
                    </a:extLst>
                  </p:cNvPr>
                  <p:cNvCxnSpPr/>
                  <p:nvPr/>
                </p:nvCxnSpPr>
                <p:spPr>
                  <a:xfrm>
                    <a:off x="3233494" y="2606971"/>
                    <a:ext cx="76680"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175B8F8-D8C3-4F31-9C29-C9757BCE7067}"/>
                      </a:ext>
                    </a:extLst>
                  </p:cNvPr>
                  <p:cNvCxnSpPr>
                    <a:cxnSpLocks/>
                  </p:cNvCxnSpPr>
                  <p:nvPr/>
                </p:nvCxnSpPr>
                <p:spPr>
                  <a:xfrm>
                    <a:off x="3427180" y="2606971"/>
                    <a:ext cx="40686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759DE8D-E345-4E82-9E76-4385CC81F00F}"/>
                    </a:ext>
                  </a:extLst>
                </p:cNvPr>
                <p:cNvGrpSpPr/>
                <p:nvPr/>
              </p:nvGrpSpPr>
              <p:grpSpPr>
                <a:xfrm>
                  <a:off x="3233494" y="2903481"/>
                  <a:ext cx="600544" cy="0"/>
                  <a:chOff x="3233494" y="2606971"/>
                  <a:chExt cx="600544" cy="0"/>
                </a:xfrm>
              </p:grpSpPr>
              <p:cxnSp>
                <p:nvCxnSpPr>
                  <p:cNvPr id="43" name="Straight Connector 42">
                    <a:extLst>
                      <a:ext uri="{FF2B5EF4-FFF2-40B4-BE49-F238E27FC236}">
                        <a16:creationId xmlns:a16="http://schemas.microsoft.com/office/drawing/2014/main" id="{C5BB0695-451C-41F7-A9C8-6EB01C2BA9CD}"/>
                      </a:ext>
                    </a:extLst>
                  </p:cNvPr>
                  <p:cNvCxnSpPr/>
                  <p:nvPr/>
                </p:nvCxnSpPr>
                <p:spPr>
                  <a:xfrm>
                    <a:off x="3233494" y="2606971"/>
                    <a:ext cx="76680"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C71150-BE3C-49C2-8468-C01940C6ADF4}"/>
                      </a:ext>
                    </a:extLst>
                  </p:cNvPr>
                  <p:cNvCxnSpPr>
                    <a:cxnSpLocks/>
                  </p:cNvCxnSpPr>
                  <p:nvPr/>
                </p:nvCxnSpPr>
                <p:spPr>
                  <a:xfrm>
                    <a:off x="3427177" y="2606971"/>
                    <a:ext cx="40686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CA73F546-926A-42D1-A2D3-FFA4D0365487}"/>
                  </a:ext>
                </a:extLst>
              </p:cNvPr>
              <p:cNvGrpSpPr/>
              <p:nvPr/>
            </p:nvGrpSpPr>
            <p:grpSpPr>
              <a:xfrm flipH="1">
                <a:off x="3222580" y="2794457"/>
                <a:ext cx="213765" cy="214533"/>
                <a:chOff x="1964863" y="2025270"/>
                <a:chExt cx="331809" cy="333001"/>
              </a:xfrm>
            </p:grpSpPr>
            <p:sp>
              <p:nvSpPr>
                <p:cNvPr id="36" name="Freeform: Shape 35">
                  <a:extLst>
                    <a:ext uri="{FF2B5EF4-FFF2-40B4-BE49-F238E27FC236}">
                      <a16:creationId xmlns:a16="http://schemas.microsoft.com/office/drawing/2014/main" id="{938BD6B0-03D8-4D6F-8218-D0914D8AA35C}"/>
                    </a:ext>
                  </a:extLst>
                </p:cNvPr>
                <p:cNvSpPr/>
                <p:nvPr/>
              </p:nvSpPr>
              <p:spPr bwMode="auto">
                <a:xfrm>
                  <a:off x="1964863" y="2067985"/>
                  <a:ext cx="285759" cy="290286"/>
                </a:xfrm>
                <a:custGeom>
                  <a:avLst/>
                  <a:gdLst>
                    <a:gd name="connsiteX0" fmla="*/ 216619 w 285759"/>
                    <a:gd name="connsiteY0" fmla="*/ 0 h 290286"/>
                    <a:gd name="connsiteX1" fmla="*/ 264051 w 285759"/>
                    <a:gd name="connsiteY1" fmla="*/ 0 h 290286"/>
                    <a:gd name="connsiteX2" fmla="*/ 54408 w 285759"/>
                    <a:gd name="connsiteY2" fmla="*/ 209643 h 290286"/>
                    <a:gd name="connsiteX3" fmla="*/ 45663 w 285759"/>
                    <a:gd name="connsiteY3" fmla="*/ 244623 h 290286"/>
                    <a:gd name="connsiteX4" fmla="*/ 80643 w 285759"/>
                    <a:gd name="connsiteY4" fmla="*/ 235878 h 290286"/>
                    <a:gd name="connsiteX5" fmla="*/ 285759 w 285759"/>
                    <a:gd name="connsiteY5" fmla="*/ 30763 h 290286"/>
                    <a:gd name="connsiteX6" fmla="*/ 285759 w 285759"/>
                    <a:gd name="connsiteY6" fmla="*/ 78194 h 290286"/>
                    <a:gd name="connsiteX7" fmla="*/ 97391 w 285759"/>
                    <a:gd name="connsiteY7" fmla="*/ 266563 h 290286"/>
                    <a:gd name="connsiteX8" fmla="*/ 0 w 285759"/>
                    <a:gd name="connsiteY8" fmla="*/ 290286 h 290286"/>
                    <a:gd name="connsiteX9" fmla="*/ 23723 w 285759"/>
                    <a:gd name="connsiteY9" fmla="*/ 192896 h 290286"/>
                    <a:gd name="connsiteX10" fmla="*/ 216619 w 285759"/>
                    <a:gd name="connsiteY10" fmla="*/ 0 h 29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9" h="290286">
                      <a:moveTo>
                        <a:pt x="216619" y="0"/>
                      </a:moveTo>
                      <a:lnTo>
                        <a:pt x="264051" y="0"/>
                      </a:lnTo>
                      <a:lnTo>
                        <a:pt x="54408" y="209643"/>
                      </a:lnTo>
                      <a:lnTo>
                        <a:pt x="45663" y="244623"/>
                      </a:lnTo>
                      <a:lnTo>
                        <a:pt x="80643" y="235878"/>
                      </a:lnTo>
                      <a:lnTo>
                        <a:pt x="285759" y="30763"/>
                      </a:lnTo>
                      <a:lnTo>
                        <a:pt x="285759" y="78194"/>
                      </a:lnTo>
                      <a:lnTo>
                        <a:pt x="97391" y="266563"/>
                      </a:lnTo>
                      <a:lnTo>
                        <a:pt x="0" y="290286"/>
                      </a:lnTo>
                      <a:lnTo>
                        <a:pt x="23723" y="192896"/>
                      </a:lnTo>
                      <a:lnTo>
                        <a:pt x="21661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320">
                  <a:extLst>
                    <a:ext uri="{FF2B5EF4-FFF2-40B4-BE49-F238E27FC236}">
                      <a16:creationId xmlns:a16="http://schemas.microsoft.com/office/drawing/2014/main" id="{9903D5AE-103B-4B16-85D3-781A024FCC22}"/>
                    </a:ext>
                  </a:extLst>
                </p:cNvPr>
                <p:cNvSpPr>
                  <a:spLocks/>
                </p:cNvSpPr>
                <p:nvPr/>
              </p:nvSpPr>
              <p:spPr bwMode="auto">
                <a:xfrm>
                  <a:off x="2009334" y="2025270"/>
                  <a:ext cx="287338" cy="287338"/>
                </a:xfrm>
                <a:custGeom>
                  <a:avLst/>
                  <a:gdLst>
                    <a:gd name="T0" fmla="*/ 28 w 230"/>
                    <a:gd name="T1" fmla="*/ 223 h 230"/>
                    <a:gd name="T2" fmla="*/ 28 w 230"/>
                    <a:gd name="T3" fmla="*/ 223 h 230"/>
                    <a:gd name="T4" fmla="*/ 225 w 230"/>
                    <a:gd name="T5" fmla="*/ 26 h 230"/>
                    <a:gd name="T6" fmla="*/ 230 w 230"/>
                    <a:gd name="T7" fmla="*/ 15 h 230"/>
                    <a:gd name="T8" fmla="*/ 225 w 230"/>
                    <a:gd name="T9" fmla="*/ 5 h 230"/>
                    <a:gd name="T10" fmla="*/ 215 w 230"/>
                    <a:gd name="T11" fmla="*/ 0 h 230"/>
                    <a:gd name="T12" fmla="*/ 204 w 230"/>
                    <a:gd name="T13" fmla="*/ 5 h 230"/>
                    <a:gd name="T14" fmla="*/ 7 w 230"/>
                    <a:gd name="T15" fmla="*/ 202 h 230"/>
                    <a:gd name="T16" fmla="*/ 0 w 230"/>
                    <a:gd name="T17" fmla="*/ 230 h 230"/>
                    <a:gd name="T18" fmla="*/ 28 w 230"/>
                    <a:gd name="T19" fmla="*/ 22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28" y="223"/>
                      </a:moveTo>
                      <a:lnTo>
                        <a:pt x="28" y="223"/>
                      </a:lnTo>
                      <a:lnTo>
                        <a:pt x="225" y="26"/>
                      </a:lnTo>
                      <a:cubicBezTo>
                        <a:pt x="228" y="23"/>
                        <a:pt x="230" y="20"/>
                        <a:pt x="230" y="15"/>
                      </a:cubicBezTo>
                      <a:cubicBezTo>
                        <a:pt x="230" y="11"/>
                        <a:pt x="228" y="8"/>
                        <a:pt x="225" y="5"/>
                      </a:cubicBezTo>
                      <a:cubicBezTo>
                        <a:pt x="222" y="2"/>
                        <a:pt x="219" y="0"/>
                        <a:pt x="215" y="0"/>
                      </a:cubicBezTo>
                      <a:cubicBezTo>
                        <a:pt x="210" y="0"/>
                        <a:pt x="207" y="2"/>
                        <a:pt x="204" y="5"/>
                      </a:cubicBezTo>
                      <a:lnTo>
                        <a:pt x="7" y="202"/>
                      </a:lnTo>
                      <a:lnTo>
                        <a:pt x="0" y="230"/>
                      </a:lnTo>
                      <a:lnTo>
                        <a:pt x="28" y="22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D95592A7-2BFE-4ABA-A14F-23C2CBD89018}"/>
                </a:ext>
              </a:extLst>
            </p:cNvPr>
            <p:cNvGrpSpPr/>
            <p:nvPr/>
          </p:nvGrpSpPr>
          <p:grpSpPr>
            <a:xfrm>
              <a:off x="3651995" y="3705027"/>
              <a:ext cx="901817" cy="1088573"/>
              <a:chOff x="4713673" y="3806627"/>
              <a:chExt cx="901817" cy="1088573"/>
            </a:xfrm>
          </p:grpSpPr>
          <p:sp>
            <p:nvSpPr>
              <p:cNvPr id="75" name="Freeform 259">
                <a:extLst>
                  <a:ext uri="{FF2B5EF4-FFF2-40B4-BE49-F238E27FC236}">
                    <a16:creationId xmlns:a16="http://schemas.microsoft.com/office/drawing/2014/main" id="{C1216F61-328A-4F7F-B1E9-79758E2EC3F6}"/>
                  </a:ext>
                </a:extLst>
              </p:cNvPr>
              <p:cNvSpPr>
                <a:spLocks/>
              </p:cNvSpPr>
              <p:nvPr/>
            </p:nvSpPr>
            <p:spPr bwMode="auto">
              <a:xfrm flipH="1">
                <a:off x="4746665" y="3806627"/>
                <a:ext cx="816512" cy="465942"/>
              </a:xfrm>
              <a:custGeom>
                <a:avLst/>
                <a:gdLst>
                  <a:gd name="T0" fmla="*/ 0 w 320"/>
                  <a:gd name="T1" fmla="*/ 0 h 182"/>
                  <a:gd name="T2" fmla="*/ 0 w 320"/>
                  <a:gd name="T3" fmla="*/ 0 h 182"/>
                  <a:gd name="T4" fmla="*/ 0 w 320"/>
                  <a:gd name="T5" fmla="*/ 182 h 182"/>
                  <a:gd name="T6" fmla="*/ 320 w 320"/>
                  <a:gd name="T7" fmla="*/ 182 h 182"/>
                  <a:gd name="T8" fmla="*/ 320 w 320"/>
                  <a:gd name="T9" fmla="*/ 132 h 182"/>
                  <a:gd name="T10" fmla="*/ 187 w 320"/>
                  <a:gd name="T11" fmla="*/ 132 h 182"/>
                  <a:gd name="T12" fmla="*/ 187 w 320"/>
                  <a:gd name="T13" fmla="*/ 0 h 182"/>
                  <a:gd name="T14" fmla="*/ 0 w 320"/>
                  <a:gd name="T15" fmla="*/ 0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0" h="182">
                    <a:moveTo>
                      <a:pt x="0" y="0"/>
                    </a:moveTo>
                    <a:lnTo>
                      <a:pt x="0" y="0"/>
                    </a:lnTo>
                    <a:lnTo>
                      <a:pt x="0" y="182"/>
                    </a:lnTo>
                    <a:lnTo>
                      <a:pt x="320" y="182"/>
                    </a:lnTo>
                    <a:lnTo>
                      <a:pt x="320" y="132"/>
                    </a:lnTo>
                    <a:lnTo>
                      <a:pt x="187" y="132"/>
                    </a:lnTo>
                    <a:lnTo>
                      <a:pt x="187"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260">
                <a:extLst>
                  <a:ext uri="{FF2B5EF4-FFF2-40B4-BE49-F238E27FC236}">
                    <a16:creationId xmlns:a16="http://schemas.microsoft.com/office/drawing/2014/main" id="{8314ACC1-BFF9-45CA-86AF-87130FC1108C}"/>
                  </a:ext>
                </a:extLst>
              </p:cNvPr>
              <p:cNvSpPr>
                <a:spLocks/>
              </p:cNvSpPr>
              <p:nvPr/>
            </p:nvSpPr>
            <p:spPr bwMode="auto">
              <a:xfrm flipH="1">
                <a:off x="4746665" y="4678047"/>
                <a:ext cx="816512" cy="217153"/>
              </a:xfrm>
              <a:custGeom>
                <a:avLst/>
                <a:gdLst>
                  <a:gd name="T0" fmla="*/ 0 w 320"/>
                  <a:gd name="T1" fmla="*/ 30 h 30"/>
                  <a:gd name="T2" fmla="*/ 0 w 320"/>
                  <a:gd name="T3" fmla="*/ 30 h 30"/>
                  <a:gd name="T4" fmla="*/ 320 w 320"/>
                  <a:gd name="T5" fmla="*/ 30 h 30"/>
                  <a:gd name="T6" fmla="*/ 320 w 320"/>
                  <a:gd name="T7" fmla="*/ 0 h 30"/>
                  <a:gd name="T8" fmla="*/ 0 w 320"/>
                  <a:gd name="T9" fmla="*/ 0 h 30"/>
                  <a:gd name="T10" fmla="*/ 0 w 320"/>
                  <a:gd name="T11" fmla="*/ 30 h 30"/>
                </a:gdLst>
                <a:ahLst/>
                <a:cxnLst>
                  <a:cxn ang="0">
                    <a:pos x="T0" y="T1"/>
                  </a:cxn>
                  <a:cxn ang="0">
                    <a:pos x="T2" y="T3"/>
                  </a:cxn>
                  <a:cxn ang="0">
                    <a:pos x="T4" y="T5"/>
                  </a:cxn>
                  <a:cxn ang="0">
                    <a:pos x="T6" y="T7"/>
                  </a:cxn>
                  <a:cxn ang="0">
                    <a:pos x="T8" y="T9"/>
                  </a:cxn>
                  <a:cxn ang="0">
                    <a:pos x="T10" y="T11"/>
                  </a:cxn>
                </a:cxnLst>
                <a:rect l="0" t="0" r="r" b="b"/>
                <a:pathLst>
                  <a:path w="320" h="30">
                    <a:moveTo>
                      <a:pt x="0" y="30"/>
                    </a:moveTo>
                    <a:lnTo>
                      <a:pt x="0" y="30"/>
                    </a:lnTo>
                    <a:lnTo>
                      <a:pt x="320" y="30"/>
                    </a:lnTo>
                    <a:lnTo>
                      <a:pt x="320" y="0"/>
                    </a:lnTo>
                    <a:lnTo>
                      <a:pt x="0" y="0"/>
                    </a:lnTo>
                    <a:lnTo>
                      <a:pt x="0" y="3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261">
                <a:extLst>
                  <a:ext uri="{FF2B5EF4-FFF2-40B4-BE49-F238E27FC236}">
                    <a16:creationId xmlns:a16="http://schemas.microsoft.com/office/drawing/2014/main" id="{885FCAC5-534F-432B-9056-3DD48C22E486}"/>
                  </a:ext>
                </a:extLst>
              </p:cNvPr>
              <p:cNvSpPr>
                <a:spLocks/>
              </p:cNvSpPr>
              <p:nvPr/>
            </p:nvSpPr>
            <p:spPr bwMode="auto">
              <a:xfrm flipH="1">
                <a:off x="4746665" y="3806627"/>
                <a:ext cx="272171" cy="268020"/>
              </a:xfrm>
              <a:custGeom>
                <a:avLst/>
                <a:gdLst>
                  <a:gd name="T0" fmla="*/ 0 w 106"/>
                  <a:gd name="T1" fmla="*/ 106 h 106"/>
                  <a:gd name="T2" fmla="*/ 0 w 106"/>
                  <a:gd name="T3" fmla="*/ 106 h 106"/>
                  <a:gd name="T4" fmla="*/ 106 w 106"/>
                  <a:gd name="T5" fmla="*/ 106 h 106"/>
                  <a:gd name="T6" fmla="*/ 0 w 106"/>
                  <a:gd name="T7" fmla="*/ 0 h 106"/>
                  <a:gd name="T8" fmla="*/ 0 w 106"/>
                  <a:gd name="T9" fmla="*/ 106 h 106"/>
                </a:gdLst>
                <a:ahLst/>
                <a:cxnLst>
                  <a:cxn ang="0">
                    <a:pos x="T0" y="T1"/>
                  </a:cxn>
                  <a:cxn ang="0">
                    <a:pos x="T2" y="T3"/>
                  </a:cxn>
                  <a:cxn ang="0">
                    <a:pos x="T4" y="T5"/>
                  </a:cxn>
                  <a:cxn ang="0">
                    <a:pos x="T6" y="T7"/>
                  </a:cxn>
                  <a:cxn ang="0">
                    <a:pos x="T8" y="T9"/>
                  </a:cxn>
                </a:cxnLst>
                <a:rect l="0" t="0" r="r" b="b"/>
                <a:pathLst>
                  <a:path w="106" h="106">
                    <a:moveTo>
                      <a:pt x="0" y="106"/>
                    </a:moveTo>
                    <a:lnTo>
                      <a:pt x="0" y="106"/>
                    </a:lnTo>
                    <a:lnTo>
                      <a:pt x="106" y="106"/>
                    </a:lnTo>
                    <a:lnTo>
                      <a:pt x="0" y="0"/>
                    </a:lnTo>
                    <a:lnTo>
                      <a:pt x="0" y="106"/>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262">
                <a:extLst>
                  <a:ext uri="{FF2B5EF4-FFF2-40B4-BE49-F238E27FC236}">
                    <a16:creationId xmlns:a16="http://schemas.microsoft.com/office/drawing/2014/main" id="{4C304AA0-A56F-48E5-9205-6D8E058B021B}"/>
                  </a:ext>
                </a:extLst>
              </p:cNvPr>
              <p:cNvSpPr>
                <a:spLocks noEditPoints="1"/>
              </p:cNvSpPr>
              <p:nvPr/>
            </p:nvSpPr>
            <p:spPr bwMode="auto">
              <a:xfrm flipH="1">
                <a:off x="4713673" y="4331682"/>
                <a:ext cx="901817" cy="287252"/>
              </a:xfrm>
              <a:prstGeom prst="rect">
                <a:avLst/>
              </a:prstGeom>
              <a:solidFill>
                <a:srgbClr val="0078D4"/>
              </a:solidFill>
              <a:ln w="0">
                <a:noFill/>
                <a:prstDash val="solid"/>
                <a:round/>
                <a:headEnd/>
                <a:tailEnd/>
              </a:ln>
            </p:spPr>
            <p:txBody>
              <a:bodyPr vert="horz" wrap="square" lIns="0" tIns="45720" rIns="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Form 5471</a:t>
                </a:r>
              </a:p>
            </p:txBody>
          </p:sp>
        </p:grpSp>
        <p:grpSp>
          <p:nvGrpSpPr>
            <p:cNvPr id="8" name="Group 7">
              <a:extLst>
                <a:ext uri="{FF2B5EF4-FFF2-40B4-BE49-F238E27FC236}">
                  <a16:creationId xmlns:a16="http://schemas.microsoft.com/office/drawing/2014/main" id="{1854A958-5AA7-4C6D-AA71-676E16929A59}"/>
                </a:ext>
              </a:extLst>
            </p:cNvPr>
            <p:cNvGrpSpPr/>
            <p:nvPr/>
          </p:nvGrpSpPr>
          <p:grpSpPr>
            <a:xfrm>
              <a:off x="2868386" y="2435718"/>
              <a:ext cx="816512" cy="1088573"/>
              <a:chOff x="4172572" y="2419948"/>
              <a:chExt cx="816512" cy="1088573"/>
            </a:xfrm>
          </p:grpSpPr>
          <p:sp>
            <p:nvSpPr>
              <p:cNvPr id="90" name="Freeform: Shape 89">
                <a:extLst>
                  <a:ext uri="{FF2B5EF4-FFF2-40B4-BE49-F238E27FC236}">
                    <a16:creationId xmlns:a16="http://schemas.microsoft.com/office/drawing/2014/main" id="{BB3E9173-DAB5-4ED7-B9BC-3B9C231C17E1}"/>
                  </a:ext>
                </a:extLst>
              </p:cNvPr>
              <p:cNvSpPr>
                <a:spLocks/>
              </p:cNvSpPr>
              <p:nvPr/>
            </p:nvSpPr>
            <p:spPr bwMode="auto">
              <a:xfrm>
                <a:off x="4172572" y="2419948"/>
                <a:ext cx="816512" cy="1088573"/>
              </a:xfrm>
              <a:custGeom>
                <a:avLst/>
                <a:gdLst>
                  <a:gd name="connsiteX0" fmla="*/ 0 w 816512"/>
                  <a:gd name="connsiteY0" fmla="*/ 0 h 1088573"/>
                  <a:gd name="connsiteX1" fmla="*/ 477149 w 816512"/>
                  <a:gd name="connsiteY1" fmla="*/ 0 h 1088573"/>
                  <a:gd name="connsiteX2" fmla="*/ 477149 w 816512"/>
                  <a:gd name="connsiteY2" fmla="*/ 337936 h 1088573"/>
                  <a:gd name="connsiteX3" fmla="*/ 816512 w 816512"/>
                  <a:gd name="connsiteY3" fmla="*/ 337936 h 1088573"/>
                  <a:gd name="connsiteX4" fmla="*/ 816512 w 816512"/>
                  <a:gd name="connsiteY4" fmla="*/ 459080 h 1088573"/>
                  <a:gd name="connsiteX5" fmla="*/ 816512 w 816512"/>
                  <a:gd name="connsiteY5" fmla="*/ 465942 h 1088573"/>
                  <a:gd name="connsiteX6" fmla="*/ 816512 w 816512"/>
                  <a:gd name="connsiteY6" fmla="*/ 1088573 h 1088573"/>
                  <a:gd name="connsiteX7" fmla="*/ 0 w 816512"/>
                  <a:gd name="connsiteY7" fmla="*/ 1088573 h 1088573"/>
                  <a:gd name="connsiteX8" fmla="*/ 0 w 816512"/>
                  <a:gd name="connsiteY8" fmla="*/ 465942 h 1088573"/>
                  <a:gd name="connsiteX9" fmla="*/ 0 w 816512"/>
                  <a:gd name="connsiteY9" fmla="*/ 459080 h 1088573"/>
                  <a:gd name="connsiteX0" fmla="*/ 0 w 816512"/>
                  <a:gd name="connsiteY0" fmla="*/ 0 h 1088573"/>
                  <a:gd name="connsiteX1" fmla="*/ 477149 w 816512"/>
                  <a:gd name="connsiteY1" fmla="*/ 0 h 1088573"/>
                  <a:gd name="connsiteX2" fmla="*/ 477149 w 816512"/>
                  <a:gd name="connsiteY2" fmla="*/ 337936 h 1088573"/>
                  <a:gd name="connsiteX3" fmla="*/ 816512 w 816512"/>
                  <a:gd name="connsiteY3" fmla="*/ 337936 h 1088573"/>
                  <a:gd name="connsiteX4" fmla="*/ 816512 w 816512"/>
                  <a:gd name="connsiteY4" fmla="*/ 459080 h 1088573"/>
                  <a:gd name="connsiteX5" fmla="*/ 816512 w 816512"/>
                  <a:gd name="connsiteY5" fmla="*/ 465942 h 1088573"/>
                  <a:gd name="connsiteX6" fmla="*/ 816512 w 816512"/>
                  <a:gd name="connsiteY6" fmla="*/ 1088573 h 1088573"/>
                  <a:gd name="connsiteX7" fmla="*/ 0 w 816512"/>
                  <a:gd name="connsiteY7" fmla="*/ 1088573 h 1088573"/>
                  <a:gd name="connsiteX8" fmla="*/ 0 w 816512"/>
                  <a:gd name="connsiteY8" fmla="*/ 465942 h 1088573"/>
                  <a:gd name="connsiteX9" fmla="*/ 0 w 816512"/>
                  <a:gd name="connsiteY9" fmla="*/ 0 h 1088573"/>
                  <a:gd name="connsiteX0" fmla="*/ 0 w 816512"/>
                  <a:gd name="connsiteY0" fmla="*/ 0 h 1088573"/>
                  <a:gd name="connsiteX1" fmla="*/ 477149 w 816512"/>
                  <a:gd name="connsiteY1" fmla="*/ 0 h 1088573"/>
                  <a:gd name="connsiteX2" fmla="*/ 477149 w 816512"/>
                  <a:gd name="connsiteY2" fmla="*/ 337936 h 1088573"/>
                  <a:gd name="connsiteX3" fmla="*/ 816512 w 816512"/>
                  <a:gd name="connsiteY3" fmla="*/ 337936 h 1088573"/>
                  <a:gd name="connsiteX4" fmla="*/ 816512 w 816512"/>
                  <a:gd name="connsiteY4" fmla="*/ 459080 h 1088573"/>
                  <a:gd name="connsiteX5" fmla="*/ 816512 w 816512"/>
                  <a:gd name="connsiteY5" fmla="*/ 465942 h 1088573"/>
                  <a:gd name="connsiteX6" fmla="*/ 816512 w 816512"/>
                  <a:gd name="connsiteY6" fmla="*/ 1088573 h 1088573"/>
                  <a:gd name="connsiteX7" fmla="*/ 0 w 816512"/>
                  <a:gd name="connsiteY7" fmla="*/ 1088573 h 1088573"/>
                  <a:gd name="connsiteX8" fmla="*/ 0 w 816512"/>
                  <a:gd name="connsiteY8" fmla="*/ 0 h 1088573"/>
                  <a:gd name="connsiteX0" fmla="*/ 0 w 816512"/>
                  <a:gd name="connsiteY0" fmla="*/ 0 h 1088573"/>
                  <a:gd name="connsiteX1" fmla="*/ 477149 w 816512"/>
                  <a:gd name="connsiteY1" fmla="*/ 0 h 1088573"/>
                  <a:gd name="connsiteX2" fmla="*/ 477149 w 816512"/>
                  <a:gd name="connsiteY2" fmla="*/ 337936 h 1088573"/>
                  <a:gd name="connsiteX3" fmla="*/ 816512 w 816512"/>
                  <a:gd name="connsiteY3" fmla="*/ 337936 h 1088573"/>
                  <a:gd name="connsiteX4" fmla="*/ 816512 w 816512"/>
                  <a:gd name="connsiteY4" fmla="*/ 459080 h 1088573"/>
                  <a:gd name="connsiteX5" fmla="*/ 816512 w 816512"/>
                  <a:gd name="connsiteY5" fmla="*/ 1088573 h 1088573"/>
                  <a:gd name="connsiteX6" fmla="*/ 0 w 816512"/>
                  <a:gd name="connsiteY6" fmla="*/ 1088573 h 1088573"/>
                  <a:gd name="connsiteX7" fmla="*/ 0 w 816512"/>
                  <a:gd name="connsiteY7" fmla="*/ 0 h 1088573"/>
                  <a:gd name="connsiteX0" fmla="*/ 0 w 816512"/>
                  <a:gd name="connsiteY0" fmla="*/ 0 h 1088573"/>
                  <a:gd name="connsiteX1" fmla="*/ 477149 w 816512"/>
                  <a:gd name="connsiteY1" fmla="*/ 0 h 1088573"/>
                  <a:gd name="connsiteX2" fmla="*/ 477149 w 816512"/>
                  <a:gd name="connsiteY2" fmla="*/ 337936 h 1088573"/>
                  <a:gd name="connsiteX3" fmla="*/ 816512 w 816512"/>
                  <a:gd name="connsiteY3" fmla="*/ 337936 h 1088573"/>
                  <a:gd name="connsiteX4" fmla="*/ 816512 w 816512"/>
                  <a:gd name="connsiteY4" fmla="*/ 1088573 h 1088573"/>
                  <a:gd name="connsiteX5" fmla="*/ 0 w 816512"/>
                  <a:gd name="connsiteY5" fmla="*/ 1088573 h 1088573"/>
                  <a:gd name="connsiteX6" fmla="*/ 0 w 816512"/>
                  <a:gd name="connsiteY6" fmla="*/ 0 h 108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512" h="1088573">
                    <a:moveTo>
                      <a:pt x="0" y="0"/>
                    </a:moveTo>
                    <a:lnTo>
                      <a:pt x="477149" y="0"/>
                    </a:lnTo>
                    <a:lnTo>
                      <a:pt x="477149" y="337936"/>
                    </a:lnTo>
                    <a:lnTo>
                      <a:pt x="816512" y="337936"/>
                    </a:lnTo>
                    <a:lnTo>
                      <a:pt x="816512" y="1088573"/>
                    </a:lnTo>
                    <a:lnTo>
                      <a:pt x="0" y="1088573"/>
                    </a:lnTo>
                    <a:lnTo>
                      <a:pt x="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261">
                <a:extLst>
                  <a:ext uri="{FF2B5EF4-FFF2-40B4-BE49-F238E27FC236}">
                    <a16:creationId xmlns:a16="http://schemas.microsoft.com/office/drawing/2014/main" id="{7257DFB8-A699-4B97-AC48-6EF79A95C6CC}"/>
                  </a:ext>
                </a:extLst>
              </p:cNvPr>
              <p:cNvSpPr>
                <a:spLocks/>
              </p:cNvSpPr>
              <p:nvPr/>
            </p:nvSpPr>
            <p:spPr bwMode="auto">
              <a:xfrm>
                <a:off x="4716913" y="2419948"/>
                <a:ext cx="272171" cy="268020"/>
              </a:xfrm>
              <a:custGeom>
                <a:avLst/>
                <a:gdLst>
                  <a:gd name="T0" fmla="*/ 0 w 106"/>
                  <a:gd name="T1" fmla="*/ 106 h 106"/>
                  <a:gd name="T2" fmla="*/ 0 w 106"/>
                  <a:gd name="T3" fmla="*/ 106 h 106"/>
                  <a:gd name="T4" fmla="*/ 106 w 106"/>
                  <a:gd name="T5" fmla="*/ 106 h 106"/>
                  <a:gd name="T6" fmla="*/ 0 w 106"/>
                  <a:gd name="T7" fmla="*/ 0 h 106"/>
                  <a:gd name="T8" fmla="*/ 0 w 106"/>
                  <a:gd name="T9" fmla="*/ 106 h 106"/>
                </a:gdLst>
                <a:ahLst/>
                <a:cxnLst>
                  <a:cxn ang="0">
                    <a:pos x="T0" y="T1"/>
                  </a:cxn>
                  <a:cxn ang="0">
                    <a:pos x="T2" y="T3"/>
                  </a:cxn>
                  <a:cxn ang="0">
                    <a:pos x="T4" y="T5"/>
                  </a:cxn>
                  <a:cxn ang="0">
                    <a:pos x="T6" y="T7"/>
                  </a:cxn>
                  <a:cxn ang="0">
                    <a:pos x="T8" y="T9"/>
                  </a:cxn>
                </a:cxnLst>
                <a:rect l="0" t="0" r="r" b="b"/>
                <a:pathLst>
                  <a:path w="106" h="106">
                    <a:moveTo>
                      <a:pt x="0" y="106"/>
                    </a:moveTo>
                    <a:lnTo>
                      <a:pt x="0" y="106"/>
                    </a:lnTo>
                    <a:lnTo>
                      <a:pt x="106" y="106"/>
                    </a:lnTo>
                    <a:lnTo>
                      <a:pt x="0" y="0"/>
                    </a:lnTo>
                    <a:lnTo>
                      <a:pt x="0" y="106"/>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Line 50">
                <a:extLst>
                  <a:ext uri="{FF2B5EF4-FFF2-40B4-BE49-F238E27FC236}">
                    <a16:creationId xmlns:a16="http://schemas.microsoft.com/office/drawing/2014/main" id="{C8C8482F-AD69-43EA-A90D-41B75285060C}"/>
                  </a:ext>
                </a:extLst>
              </p:cNvPr>
              <p:cNvSpPr>
                <a:spLocks noChangeShapeType="1"/>
              </p:cNvSpPr>
              <p:nvPr/>
            </p:nvSpPr>
            <p:spPr bwMode="auto">
              <a:xfrm>
                <a:off x="4300350" y="2785476"/>
                <a:ext cx="150669" cy="0"/>
              </a:xfrm>
              <a:prstGeom prst="line">
                <a:avLst/>
              </a:prstGeom>
              <a:ln w="38100">
                <a:solidFill>
                  <a:schemeClr val="accent1"/>
                </a:solidFill>
                <a:headEnd type="none" w="lg" len="med"/>
                <a:tailEnd type="none" w="lg"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Line 51">
                <a:extLst>
                  <a:ext uri="{FF2B5EF4-FFF2-40B4-BE49-F238E27FC236}">
                    <a16:creationId xmlns:a16="http://schemas.microsoft.com/office/drawing/2014/main" id="{7B609A07-0484-45BD-B91A-C8B2497D4EBE}"/>
                  </a:ext>
                </a:extLst>
              </p:cNvPr>
              <p:cNvSpPr>
                <a:spLocks noChangeShapeType="1"/>
              </p:cNvSpPr>
              <p:nvPr/>
            </p:nvSpPr>
            <p:spPr bwMode="auto">
              <a:xfrm>
                <a:off x="4300350" y="2978837"/>
                <a:ext cx="121971" cy="0"/>
              </a:xfrm>
              <a:prstGeom prst="line">
                <a:avLst/>
              </a:prstGeom>
              <a:ln w="38100">
                <a:solidFill>
                  <a:schemeClr val="accent1"/>
                </a:solidFill>
                <a:headEnd type="none" w="lg" len="med"/>
                <a:tailEnd type="none" w="lg"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Line 52">
                <a:extLst>
                  <a:ext uri="{FF2B5EF4-FFF2-40B4-BE49-F238E27FC236}">
                    <a16:creationId xmlns:a16="http://schemas.microsoft.com/office/drawing/2014/main" id="{AE464CC8-A9D7-4A7F-A7CA-BCB489B02BAC}"/>
                  </a:ext>
                </a:extLst>
              </p:cNvPr>
              <p:cNvSpPr>
                <a:spLocks noChangeShapeType="1"/>
              </p:cNvSpPr>
              <p:nvPr/>
            </p:nvSpPr>
            <p:spPr bwMode="auto">
              <a:xfrm>
                <a:off x="4300350" y="3172198"/>
                <a:ext cx="121971" cy="0"/>
              </a:xfrm>
              <a:prstGeom prst="line">
                <a:avLst/>
              </a:prstGeom>
              <a:ln w="38100">
                <a:solidFill>
                  <a:schemeClr val="accent1"/>
                </a:solidFill>
                <a:headEnd type="none" w="lg" len="med"/>
                <a:tailEnd type="none" w="lg"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Line 54">
                <a:extLst>
                  <a:ext uri="{FF2B5EF4-FFF2-40B4-BE49-F238E27FC236}">
                    <a16:creationId xmlns:a16="http://schemas.microsoft.com/office/drawing/2014/main" id="{CF1BD59B-CE83-494D-9DD8-2DB037D09F12}"/>
                  </a:ext>
                </a:extLst>
              </p:cNvPr>
              <p:cNvSpPr>
                <a:spLocks noChangeShapeType="1"/>
              </p:cNvSpPr>
              <p:nvPr/>
            </p:nvSpPr>
            <p:spPr bwMode="auto">
              <a:xfrm>
                <a:off x="4300354" y="3365556"/>
                <a:ext cx="554676" cy="0"/>
              </a:xfrm>
              <a:prstGeom prst="line">
                <a:avLst/>
              </a:prstGeom>
              <a:ln w="38100">
                <a:solidFill>
                  <a:schemeClr val="accent1"/>
                </a:solidFill>
                <a:headEnd type="none" w="lg" len="med"/>
                <a:tailEnd type="none" w="lg"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50">
                <a:extLst>
                  <a:ext uri="{FF2B5EF4-FFF2-40B4-BE49-F238E27FC236}">
                    <a16:creationId xmlns:a16="http://schemas.microsoft.com/office/drawing/2014/main" id="{261C4807-7F66-428B-B2D1-D720D1094BE5}"/>
                  </a:ext>
                </a:extLst>
              </p:cNvPr>
              <p:cNvSpPr>
                <a:spLocks noChangeShapeType="1"/>
              </p:cNvSpPr>
              <p:nvPr/>
            </p:nvSpPr>
            <p:spPr bwMode="auto">
              <a:xfrm>
                <a:off x="4300350" y="2592115"/>
                <a:ext cx="150669" cy="0"/>
              </a:xfrm>
              <a:prstGeom prst="line">
                <a:avLst/>
              </a:prstGeom>
              <a:ln w="38100">
                <a:solidFill>
                  <a:schemeClr val="accent1"/>
                </a:solidFill>
                <a:headEnd type="none" w="lg" len="med"/>
                <a:tailEnd type="none" w="lg"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93" name="Group 92">
                <a:extLst>
                  <a:ext uri="{FF2B5EF4-FFF2-40B4-BE49-F238E27FC236}">
                    <a16:creationId xmlns:a16="http://schemas.microsoft.com/office/drawing/2014/main" id="{6FCA0C6B-6C74-460D-87C6-04DA91E8D40E}"/>
                  </a:ext>
                </a:extLst>
              </p:cNvPr>
              <p:cNvGrpSpPr>
                <a:grpSpLocks noChangeAspect="1"/>
              </p:cNvGrpSpPr>
              <p:nvPr/>
            </p:nvGrpSpPr>
            <p:grpSpPr bwMode="auto">
              <a:xfrm>
                <a:off x="4526101" y="2939362"/>
                <a:ext cx="328929" cy="239607"/>
                <a:chOff x="2424" y="1489"/>
                <a:chExt cx="232" cy="169"/>
              </a:xfrm>
            </p:grpSpPr>
            <p:sp>
              <p:nvSpPr>
                <p:cNvPr id="98" name="Freeform 93">
                  <a:extLst>
                    <a:ext uri="{FF2B5EF4-FFF2-40B4-BE49-F238E27FC236}">
                      <a16:creationId xmlns:a16="http://schemas.microsoft.com/office/drawing/2014/main" id="{4B2E3CE1-B371-41DD-9623-BC807F41DEEC}"/>
                    </a:ext>
                  </a:extLst>
                </p:cNvPr>
                <p:cNvSpPr>
                  <a:spLocks noEditPoints="1"/>
                </p:cNvSpPr>
                <p:nvPr/>
              </p:nvSpPr>
              <p:spPr bwMode="auto">
                <a:xfrm>
                  <a:off x="2424" y="1510"/>
                  <a:ext cx="232" cy="148"/>
                </a:xfrm>
                <a:prstGeom prst="rect">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3">
                  <a:extLst>
                    <a:ext uri="{FF2B5EF4-FFF2-40B4-BE49-F238E27FC236}">
                      <a16:creationId xmlns:a16="http://schemas.microsoft.com/office/drawing/2014/main" id="{9EF5B848-378E-4376-AC52-0773A1CC9C73}"/>
                    </a:ext>
                  </a:extLst>
                </p:cNvPr>
                <p:cNvSpPr>
                  <a:spLocks noEditPoints="1"/>
                </p:cNvSpPr>
                <p:nvPr/>
              </p:nvSpPr>
              <p:spPr bwMode="auto">
                <a:xfrm>
                  <a:off x="2424" y="1489"/>
                  <a:ext cx="232" cy="138"/>
                </a:xfrm>
                <a:custGeom>
                  <a:avLst/>
                  <a:gdLst>
                    <a:gd name="T0" fmla="*/ 326 w 374"/>
                    <a:gd name="T1" fmla="*/ 92 h 221"/>
                    <a:gd name="T2" fmla="*/ 326 w 374"/>
                    <a:gd name="T3" fmla="*/ 92 h 221"/>
                    <a:gd name="T4" fmla="*/ 307 w 374"/>
                    <a:gd name="T5" fmla="*/ 100 h 221"/>
                    <a:gd name="T6" fmla="*/ 288 w 374"/>
                    <a:gd name="T7" fmla="*/ 92 h 221"/>
                    <a:gd name="T8" fmla="*/ 280 w 374"/>
                    <a:gd name="T9" fmla="*/ 73 h 221"/>
                    <a:gd name="T10" fmla="*/ 288 w 374"/>
                    <a:gd name="T11" fmla="*/ 54 h 221"/>
                    <a:gd name="T12" fmla="*/ 307 w 374"/>
                    <a:gd name="T13" fmla="*/ 46 h 221"/>
                    <a:gd name="T14" fmla="*/ 326 w 374"/>
                    <a:gd name="T15" fmla="*/ 54 h 221"/>
                    <a:gd name="T16" fmla="*/ 334 w 374"/>
                    <a:gd name="T17" fmla="*/ 73 h 221"/>
                    <a:gd name="T18" fmla="*/ 326 w 374"/>
                    <a:gd name="T19" fmla="*/ 92 h 221"/>
                    <a:gd name="T20" fmla="*/ 374 w 374"/>
                    <a:gd name="T21" fmla="*/ 0 h 221"/>
                    <a:gd name="T22" fmla="*/ 374 w 374"/>
                    <a:gd name="T23" fmla="*/ 0 h 221"/>
                    <a:gd name="T24" fmla="*/ 0 w 374"/>
                    <a:gd name="T25" fmla="*/ 0 h 221"/>
                    <a:gd name="T26" fmla="*/ 0 w 374"/>
                    <a:gd name="T27" fmla="*/ 141 h 221"/>
                    <a:gd name="T28" fmla="*/ 94 w 374"/>
                    <a:gd name="T29" fmla="*/ 48 h 221"/>
                    <a:gd name="T30" fmla="*/ 227 w 374"/>
                    <a:gd name="T31" fmla="*/ 181 h 221"/>
                    <a:gd name="T32" fmla="*/ 280 w 374"/>
                    <a:gd name="T33" fmla="*/ 128 h 221"/>
                    <a:gd name="T34" fmla="*/ 374 w 374"/>
                    <a:gd name="T35" fmla="*/ 221 h 221"/>
                    <a:gd name="T36" fmla="*/ 374 w 374"/>
                    <a:gd name="T3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4" h="221">
                      <a:moveTo>
                        <a:pt x="326" y="92"/>
                      </a:moveTo>
                      <a:lnTo>
                        <a:pt x="326" y="92"/>
                      </a:lnTo>
                      <a:cubicBezTo>
                        <a:pt x="320" y="97"/>
                        <a:pt x="314" y="100"/>
                        <a:pt x="307" y="100"/>
                      </a:cubicBezTo>
                      <a:cubicBezTo>
                        <a:pt x="300" y="100"/>
                        <a:pt x="293" y="97"/>
                        <a:pt x="288" y="92"/>
                      </a:cubicBezTo>
                      <a:cubicBezTo>
                        <a:pt x="283" y="86"/>
                        <a:pt x="280" y="80"/>
                        <a:pt x="280" y="73"/>
                      </a:cubicBezTo>
                      <a:cubicBezTo>
                        <a:pt x="280" y="66"/>
                        <a:pt x="283" y="59"/>
                        <a:pt x="288" y="54"/>
                      </a:cubicBezTo>
                      <a:cubicBezTo>
                        <a:pt x="293" y="49"/>
                        <a:pt x="300" y="46"/>
                        <a:pt x="307" y="46"/>
                      </a:cubicBezTo>
                      <a:cubicBezTo>
                        <a:pt x="314" y="46"/>
                        <a:pt x="320" y="49"/>
                        <a:pt x="326" y="54"/>
                      </a:cubicBezTo>
                      <a:cubicBezTo>
                        <a:pt x="331" y="59"/>
                        <a:pt x="334" y="66"/>
                        <a:pt x="334" y="73"/>
                      </a:cubicBezTo>
                      <a:cubicBezTo>
                        <a:pt x="334" y="80"/>
                        <a:pt x="331" y="86"/>
                        <a:pt x="326" y="92"/>
                      </a:cubicBezTo>
                      <a:close/>
                      <a:moveTo>
                        <a:pt x="374" y="0"/>
                      </a:moveTo>
                      <a:lnTo>
                        <a:pt x="374" y="0"/>
                      </a:lnTo>
                      <a:lnTo>
                        <a:pt x="0" y="0"/>
                      </a:lnTo>
                      <a:lnTo>
                        <a:pt x="0" y="141"/>
                      </a:lnTo>
                      <a:lnTo>
                        <a:pt x="94" y="48"/>
                      </a:lnTo>
                      <a:lnTo>
                        <a:pt x="227" y="181"/>
                      </a:lnTo>
                      <a:lnTo>
                        <a:pt x="280" y="128"/>
                      </a:lnTo>
                      <a:lnTo>
                        <a:pt x="374" y="221"/>
                      </a:lnTo>
                      <a:lnTo>
                        <a:pt x="37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94">
                  <a:extLst>
                    <a:ext uri="{FF2B5EF4-FFF2-40B4-BE49-F238E27FC236}">
                      <a16:creationId xmlns:a16="http://schemas.microsoft.com/office/drawing/2014/main" id="{4816D12D-9148-4ED7-88F3-FAE2866861F8}"/>
                    </a:ext>
                  </a:extLst>
                </p:cNvPr>
                <p:cNvSpPr>
                  <a:spLocks/>
                </p:cNvSpPr>
                <p:nvPr/>
              </p:nvSpPr>
              <p:spPr bwMode="auto">
                <a:xfrm>
                  <a:off x="2424" y="1545"/>
                  <a:ext cx="171" cy="113"/>
                </a:xfrm>
                <a:custGeom>
                  <a:avLst/>
                  <a:gdLst>
                    <a:gd name="T0" fmla="*/ 0 w 275"/>
                    <a:gd name="T1" fmla="*/ 182 h 182"/>
                    <a:gd name="T2" fmla="*/ 0 w 275"/>
                    <a:gd name="T3" fmla="*/ 182 h 182"/>
                    <a:gd name="T4" fmla="*/ 275 w 275"/>
                    <a:gd name="T5" fmla="*/ 182 h 182"/>
                    <a:gd name="T6" fmla="*/ 93 w 275"/>
                    <a:gd name="T7" fmla="*/ 0 h 182"/>
                    <a:gd name="T8" fmla="*/ 0 w 275"/>
                    <a:gd name="T9" fmla="*/ 94 h 182"/>
                    <a:gd name="T10" fmla="*/ 0 w 275"/>
                    <a:gd name="T11" fmla="*/ 182 h 182"/>
                  </a:gdLst>
                  <a:ahLst/>
                  <a:cxnLst>
                    <a:cxn ang="0">
                      <a:pos x="T0" y="T1"/>
                    </a:cxn>
                    <a:cxn ang="0">
                      <a:pos x="T2" y="T3"/>
                    </a:cxn>
                    <a:cxn ang="0">
                      <a:pos x="T4" y="T5"/>
                    </a:cxn>
                    <a:cxn ang="0">
                      <a:pos x="T6" y="T7"/>
                    </a:cxn>
                    <a:cxn ang="0">
                      <a:pos x="T8" y="T9"/>
                    </a:cxn>
                    <a:cxn ang="0">
                      <a:pos x="T10" y="T11"/>
                    </a:cxn>
                  </a:cxnLst>
                  <a:rect l="0" t="0" r="r" b="b"/>
                  <a:pathLst>
                    <a:path w="275" h="182">
                      <a:moveTo>
                        <a:pt x="0" y="182"/>
                      </a:moveTo>
                      <a:lnTo>
                        <a:pt x="0" y="182"/>
                      </a:lnTo>
                      <a:lnTo>
                        <a:pt x="275" y="182"/>
                      </a:lnTo>
                      <a:lnTo>
                        <a:pt x="93" y="0"/>
                      </a:lnTo>
                      <a:lnTo>
                        <a:pt x="0" y="94"/>
                      </a:lnTo>
                      <a:lnTo>
                        <a:pt x="0" y="18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95">
                  <a:extLst>
                    <a:ext uri="{FF2B5EF4-FFF2-40B4-BE49-F238E27FC236}">
                      <a16:creationId xmlns:a16="http://schemas.microsoft.com/office/drawing/2014/main" id="{0F91079B-8035-4C4B-B30E-F1C57D7EC517}"/>
                    </a:ext>
                  </a:extLst>
                </p:cNvPr>
                <p:cNvSpPr>
                  <a:spLocks/>
                </p:cNvSpPr>
                <p:nvPr/>
              </p:nvSpPr>
              <p:spPr bwMode="auto">
                <a:xfrm>
                  <a:off x="2577" y="1594"/>
                  <a:ext cx="79" cy="64"/>
                </a:xfrm>
                <a:custGeom>
                  <a:avLst/>
                  <a:gdLst>
                    <a:gd name="T0" fmla="*/ 127 w 127"/>
                    <a:gd name="T1" fmla="*/ 94 h 102"/>
                    <a:gd name="T2" fmla="*/ 127 w 127"/>
                    <a:gd name="T3" fmla="*/ 94 h 102"/>
                    <a:gd name="T4" fmla="*/ 34 w 127"/>
                    <a:gd name="T5" fmla="*/ 0 h 102"/>
                    <a:gd name="T6" fmla="*/ 0 w 127"/>
                    <a:gd name="T7" fmla="*/ 35 h 102"/>
                    <a:gd name="T8" fmla="*/ 66 w 127"/>
                    <a:gd name="T9" fmla="*/ 102 h 102"/>
                    <a:gd name="T10" fmla="*/ 127 w 127"/>
                    <a:gd name="T11" fmla="*/ 102 h 102"/>
                    <a:gd name="T12" fmla="*/ 127 w 127"/>
                    <a:gd name="T13" fmla="*/ 94 h 102"/>
                  </a:gdLst>
                  <a:ahLst/>
                  <a:cxnLst>
                    <a:cxn ang="0">
                      <a:pos x="T0" y="T1"/>
                    </a:cxn>
                    <a:cxn ang="0">
                      <a:pos x="T2" y="T3"/>
                    </a:cxn>
                    <a:cxn ang="0">
                      <a:pos x="T4" y="T5"/>
                    </a:cxn>
                    <a:cxn ang="0">
                      <a:pos x="T6" y="T7"/>
                    </a:cxn>
                    <a:cxn ang="0">
                      <a:pos x="T8" y="T9"/>
                    </a:cxn>
                    <a:cxn ang="0">
                      <a:pos x="T10" y="T11"/>
                    </a:cxn>
                    <a:cxn ang="0">
                      <a:pos x="T12" y="T13"/>
                    </a:cxn>
                  </a:cxnLst>
                  <a:rect l="0" t="0" r="r" b="b"/>
                  <a:pathLst>
                    <a:path w="127" h="102">
                      <a:moveTo>
                        <a:pt x="127" y="94"/>
                      </a:moveTo>
                      <a:lnTo>
                        <a:pt x="127" y="94"/>
                      </a:lnTo>
                      <a:lnTo>
                        <a:pt x="34" y="0"/>
                      </a:lnTo>
                      <a:lnTo>
                        <a:pt x="0" y="35"/>
                      </a:lnTo>
                      <a:lnTo>
                        <a:pt x="66" y="102"/>
                      </a:lnTo>
                      <a:lnTo>
                        <a:pt x="127" y="102"/>
                      </a:lnTo>
                      <a:lnTo>
                        <a:pt x="127" y="9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96">
                  <a:extLst>
                    <a:ext uri="{FF2B5EF4-FFF2-40B4-BE49-F238E27FC236}">
                      <a16:creationId xmlns:a16="http://schemas.microsoft.com/office/drawing/2014/main" id="{189DE9A0-4652-4DE6-A0A4-3806E93BF52C}"/>
                    </a:ext>
                  </a:extLst>
                </p:cNvPr>
                <p:cNvSpPr>
                  <a:spLocks/>
                </p:cNvSpPr>
                <p:nvPr/>
              </p:nvSpPr>
              <p:spPr bwMode="auto">
                <a:xfrm>
                  <a:off x="2598" y="1518"/>
                  <a:ext cx="33" cy="33"/>
                </a:xfrm>
                <a:custGeom>
                  <a:avLst/>
                  <a:gdLst>
                    <a:gd name="T0" fmla="*/ 27 w 53"/>
                    <a:gd name="T1" fmla="*/ 0 h 54"/>
                    <a:gd name="T2" fmla="*/ 27 w 53"/>
                    <a:gd name="T3" fmla="*/ 0 h 54"/>
                    <a:gd name="T4" fmla="*/ 8 w 53"/>
                    <a:gd name="T5" fmla="*/ 8 h 54"/>
                    <a:gd name="T6" fmla="*/ 0 w 53"/>
                    <a:gd name="T7" fmla="*/ 27 h 54"/>
                    <a:gd name="T8" fmla="*/ 8 w 53"/>
                    <a:gd name="T9" fmla="*/ 46 h 54"/>
                    <a:gd name="T10" fmla="*/ 27 w 53"/>
                    <a:gd name="T11" fmla="*/ 54 h 54"/>
                    <a:gd name="T12" fmla="*/ 46 w 53"/>
                    <a:gd name="T13" fmla="*/ 46 h 54"/>
                    <a:gd name="T14" fmla="*/ 53 w 53"/>
                    <a:gd name="T15" fmla="*/ 27 h 54"/>
                    <a:gd name="T16" fmla="*/ 46 w 53"/>
                    <a:gd name="T17" fmla="*/ 8 h 54"/>
                    <a:gd name="T18" fmla="*/ 27 w 5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7" y="0"/>
                      </a:moveTo>
                      <a:lnTo>
                        <a:pt x="27" y="0"/>
                      </a:lnTo>
                      <a:cubicBezTo>
                        <a:pt x="20" y="0"/>
                        <a:pt x="13" y="3"/>
                        <a:pt x="8" y="8"/>
                      </a:cubicBezTo>
                      <a:cubicBezTo>
                        <a:pt x="3" y="13"/>
                        <a:pt x="0" y="20"/>
                        <a:pt x="0" y="27"/>
                      </a:cubicBezTo>
                      <a:cubicBezTo>
                        <a:pt x="0" y="34"/>
                        <a:pt x="3" y="40"/>
                        <a:pt x="8" y="46"/>
                      </a:cubicBezTo>
                      <a:cubicBezTo>
                        <a:pt x="13" y="51"/>
                        <a:pt x="20" y="54"/>
                        <a:pt x="27" y="54"/>
                      </a:cubicBezTo>
                      <a:cubicBezTo>
                        <a:pt x="34" y="54"/>
                        <a:pt x="40" y="51"/>
                        <a:pt x="46" y="46"/>
                      </a:cubicBezTo>
                      <a:cubicBezTo>
                        <a:pt x="51" y="40"/>
                        <a:pt x="53" y="34"/>
                        <a:pt x="53" y="27"/>
                      </a:cubicBezTo>
                      <a:cubicBezTo>
                        <a:pt x="53" y="20"/>
                        <a:pt x="51" y="13"/>
                        <a:pt x="46" y="8"/>
                      </a:cubicBezTo>
                      <a:cubicBezTo>
                        <a:pt x="40" y="3"/>
                        <a:pt x="34" y="0"/>
                        <a:pt x="27"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spTree>
    <p:extLst>
      <p:ext uri="{BB962C8B-B14F-4D97-AF65-F5344CB8AC3E}">
        <p14:creationId xmlns:p14="http://schemas.microsoft.com/office/powerpoint/2010/main" val="153617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8EA9-ACEA-4244-907B-3CF22CE2EA64}"/>
              </a:ext>
            </a:extLst>
          </p:cNvPr>
          <p:cNvSpPr>
            <a:spLocks noGrp="1"/>
          </p:cNvSpPr>
          <p:nvPr>
            <p:ph type="title"/>
          </p:nvPr>
        </p:nvSpPr>
        <p:spPr/>
        <p:txBody>
          <a:bodyPr/>
          <a:lstStyle/>
          <a:p>
            <a:r>
              <a:rPr lang="en-US" dirty="0">
                <a:solidFill>
                  <a:schemeClr val="tx1"/>
                </a:solidFill>
              </a:rPr>
              <a:t>Knowledge Store Demo</a:t>
            </a:r>
          </a:p>
        </p:txBody>
      </p:sp>
    </p:spTree>
    <p:extLst>
      <p:ext uri="{BB962C8B-B14F-4D97-AF65-F5344CB8AC3E}">
        <p14:creationId xmlns:p14="http://schemas.microsoft.com/office/powerpoint/2010/main" val="238606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586E8-7C3C-40E2-9F73-3E440C392FF7}"/>
              </a:ext>
            </a:extLst>
          </p:cNvPr>
          <p:cNvSpPr>
            <a:spLocks noGrp="1"/>
          </p:cNvSpPr>
          <p:nvPr>
            <p:ph type="title"/>
          </p:nvPr>
        </p:nvSpPr>
        <p:spPr>
          <a:xfrm>
            <a:off x="585216" y="2036027"/>
            <a:ext cx="9144000" cy="1495794"/>
          </a:xfrm>
        </p:spPr>
        <p:txBody>
          <a:bodyPr/>
          <a:lstStyle/>
          <a:p>
            <a:r>
              <a:rPr lang="en-US" dirty="0">
                <a:solidFill>
                  <a:schemeClr val="tx1"/>
                </a:solidFill>
              </a:rPr>
              <a:t>1:45PM-2:00PM Break</a:t>
            </a:r>
            <a:br>
              <a:rPr lang="en-US" dirty="0">
                <a:solidFill>
                  <a:schemeClr val="tx1"/>
                </a:solidFill>
              </a:rPr>
            </a:br>
            <a:br>
              <a:rPr lang="en-US" dirty="0">
                <a:solidFill>
                  <a:schemeClr val="tx1"/>
                </a:solidFill>
              </a:rPr>
            </a:br>
            <a:r>
              <a:rPr lang="en-US" dirty="0">
                <a:solidFill>
                  <a:schemeClr val="tx1"/>
                </a:solidFill>
              </a:rPr>
              <a:t>Time to Roll Up our Sleeves!</a:t>
            </a:r>
          </a:p>
        </p:txBody>
      </p:sp>
      <p:sp>
        <p:nvSpPr>
          <p:cNvPr id="5" name="Text Placeholder 4">
            <a:extLst>
              <a:ext uri="{FF2B5EF4-FFF2-40B4-BE49-F238E27FC236}">
                <a16:creationId xmlns:a16="http://schemas.microsoft.com/office/drawing/2014/main" id="{6DA83FEF-18BB-44C9-80C5-E330C90687DE}"/>
              </a:ext>
            </a:extLst>
          </p:cNvPr>
          <p:cNvSpPr>
            <a:spLocks noGrp="1"/>
          </p:cNvSpPr>
          <p:nvPr>
            <p:ph type="body" sz="quarter" idx="12"/>
          </p:nvPr>
        </p:nvSpPr>
        <p:spPr/>
        <p:txBody>
          <a:bodyPr/>
          <a:lstStyle/>
          <a:p>
            <a:r>
              <a:rPr lang="en-US" dirty="0"/>
              <a:t>Next Break at 3:30PM</a:t>
            </a:r>
          </a:p>
        </p:txBody>
      </p:sp>
    </p:spTree>
    <p:extLst>
      <p:ext uri="{BB962C8B-B14F-4D97-AF65-F5344CB8AC3E}">
        <p14:creationId xmlns:p14="http://schemas.microsoft.com/office/powerpoint/2010/main" val="252433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9497-99F5-4D8B-BE7F-490BC171E952}"/>
              </a:ext>
            </a:extLst>
          </p:cNvPr>
          <p:cNvSpPr>
            <a:spLocks noGrp="1"/>
          </p:cNvSpPr>
          <p:nvPr>
            <p:ph type="title"/>
          </p:nvPr>
        </p:nvSpPr>
        <p:spPr/>
        <p:txBody>
          <a:bodyPr/>
          <a:lstStyle/>
          <a:p>
            <a:r>
              <a:rPr lang="en-US" dirty="0"/>
              <a:t>What are we going to do in this workshop?</a:t>
            </a:r>
          </a:p>
        </p:txBody>
      </p:sp>
      <p:sp>
        <p:nvSpPr>
          <p:cNvPr id="3" name="Text Placeholder 2">
            <a:extLst>
              <a:ext uri="{FF2B5EF4-FFF2-40B4-BE49-F238E27FC236}">
                <a16:creationId xmlns:a16="http://schemas.microsoft.com/office/drawing/2014/main" id="{14DF1355-429B-4347-BFED-67CEB199A0AB}"/>
              </a:ext>
            </a:extLst>
          </p:cNvPr>
          <p:cNvSpPr>
            <a:spLocks noGrp="1"/>
          </p:cNvSpPr>
          <p:nvPr>
            <p:ph type="body" sz="quarter" idx="10"/>
          </p:nvPr>
        </p:nvSpPr>
        <p:spPr>
          <a:xfrm>
            <a:off x="584200" y="1435497"/>
            <a:ext cx="5511800" cy="3705630"/>
          </a:xfrm>
        </p:spPr>
        <p:txBody>
          <a:bodyPr/>
          <a:lstStyle/>
          <a:p>
            <a:r>
              <a:rPr lang="en-US" dirty="0"/>
              <a:t>Show you how you can use Knowledge Mining to find the most meaningful and relevant information in your data</a:t>
            </a:r>
          </a:p>
          <a:p>
            <a:endParaRPr lang="en-US" dirty="0"/>
          </a:p>
          <a:p>
            <a:r>
              <a:rPr lang="en-US"/>
              <a:t>Explore 100</a:t>
            </a:r>
            <a:r>
              <a:rPr lang="en-US" dirty="0"/>
              <a:t>+ clinical trials in that are in unstructured PDFs</a:t>
            </a:r>
          </a:p>
          <a:p>
            <a:endParaRPr lang="en-US" dirty="0"/>
          </a:p>
        </p:txBody>
      </p:sp>
      <p:pic>
        <p:nvPicPr>
          <p:cNvPr id="4" name="Picture 3">
            <a:extLst>
              <a:ext uri="{FF2B5EF4-FFF2-40B4-BE49-F238E27FC236}">
                <a16:creationId xmlns:a16="http://schemas.microsoft.com/office/drawing/2014/main" id="{07CBA303-2903-49B4-A756-054CB18A9B36}"/>
              </a:ext>
            </a:extLst>
          </p:cNvPr>
          <p:cNvPicPr>
            <a:picLocks noChangeAspect="1"/>
          </p:cNvPicPr>
          <p:nvPr/>
        </p:nvPicPr>
        <p:blipFill>
          <a:blip r:embed="rId3"/>
          <a:stretch>
            <a:fillRect/>
          </a:stretch>
        </p:blipFill>
        <p:spPr>
          <a:xfrm>
            <a:off x="6359720" y="1435497"/>
            <a:ext cx="5488440" cy="4873227"/>
          </a:xfrm>
          <a:prstGeom prst="rect">
            <a:avLst/>
          </a:prstGeom>
        </p:spPr>
      </p:pic>
      <p:pic>
        <p:nvPicPr>
          <p:cNvPr id="5" name="Picture 4">
            <a:extLst>
              <a:ext uri="{FF2B5EF4-FFF2-40B4-BE49-F238E27FC236}">
                <a16:creationId xmlns:a16="http://schemas.microsoft.com/office/drawing/2014/main" id="{5E7D0744-0B02-4654-A193-63F436FD3347}"/>
              </a:ext>
            </a:extLst>
          </p:cNvPr>
          <p:cNvPicPr>
            <a:picLocks noChangeAspect="1"/>
          </p:cNvPicPr>
          <p:nvPr/>
        </p:nvPicPr>
        <p:blipFill>
          <a:blip r:embed="rId3"/>
          <a:stretch>
            <a:fillRect/>
          </a:stretch>
        </p:blipFill>
        <p:spPr>
          <a:xfrm rot="303471">
            <a:off x="6512120" y="1587897"/>
            <a:ext cx="5488440" cy="4873227"/>
          </a:xfrm>
          <a:prstGeom prst="rect">
            <a:avLst/>
          </a:prstGeom>
        </p:spPr>
      </p:pic>
      <p:pic>
        <p:nvPicPr>
          <p:cNvPr id="6" name="Picture 5">
            <a:extLst>
              <a:ext uri="{FF2B5EF4-FFF2-40B4-BE49-F238E27FC236}">
                <a16:creationId xmlns:a16="http://schemas.microsoft.com/office/drawing/2014/main" id="{1B6BC250-A656-4149-A03D-5E729EF7C641}"/>
              </a:ext>
            </a:extLst>
          </p:cNvPr>
          <p:cNvPicPr>
            <a:picLocks noChangeAspect="1"/>
          </p:cNvPicPr>
          <p:nvPr/>
        </p:nvPicPr>
        <p:blipFill>
          <a:blip r:embed="rId3"/>
          <a:stretch>
            <a:fillRect/>
          </a:stretch>
        </p:blipFill>
        <p:spPr>
          <a:xfrm rot="21258963">
            <a:off x="6359720" y="1435496"/>
            <a:ext cx="5488440" cy="4873227"/>
          </a:xfrm>
          <a:prstGeom prst="rect">
            <a:avLst/>
          </a:prstGeom>
        </p:spPr>
      </p:pic>
      <p:pic>
        <p:nvPicPr>
          <p:cNvPr id="7" name="Picture 6">
            <a:extLst>
              <a:ext uri="{FF2B5EF4-FFF2-40B4-BE49-F238E27FC236}">
                <a16:creationId xmlns:a16="http://schemas.microsoft.com/office/drawing/2014/main" id="{938AC227-0714-4E57-8DE8-5C2B149FA77F}"/>
              </a:ext>
            </a:extLst>
          </p:cNvPr>
          <p:cNvPicPr>
            <a:picLocks noChangeAspect="1"/>
          </p:cNvPicPr>
          <p:nvPr/>
        </p:nvPicPr>
        <p:blipFill>
          <a:blip r:embed="rId3"/>
          <a:stretch>
            <a:fillRect/>
          </a:stretch>
        </p:blipFill>
        <p:spPr>
          <a:xfrm rot="207997">
            <a:off x="6445240" y="1587896"/>
            <a:ext cx="5488440" cy="4873227"/>
          </a:xfrm>
          <a:prstGeom prst="rect">
            <a:avLst/>
          </a:prstGeom>
        </p:spPr>
      </p:pic>
      <p:pic>
        <p:nvPicPr>
          <p:cNvPr id="8" name="Picture 7">
            <a:extLst>
              <a:ext uri="{FF2B5EF4-FFF2-40B4-BE49-F238E27FC236}">
                <a16:creationId xmlns:a16="http://schemas.microsoft.com/office/drawing/2014/main" id="{3A7BF290-3850-4363-8661-2E4258324A0F}"/>
              </a:ext>
            </a:extLst>
          </p:cNvPr>
          <p:cNvPicPr>
            <a:picLocks noChangeAspect="1"/>
          </p:cNvPicPr>
          <p:nvPr/>
        </p:nvPicPr>
        <p:blipFill>
          <a:blip r:embed="rId3"/>
          <a:stretch>
            <a:fillRect/>
          </a:stretch>
        </p:blipFill>
        <p:spPr>
          <a:xfrm rot="21342897">
            <a:off x="6477513" y="1559592"/>
            <a:ext cx="5488440" cy="4873227"/>
          </a:xfrm>
          <a:prstGeom prst="rect">
            <a:avLst/>
          </a:prstGeom>
        </p:spPr>
      </p:pic>
      <p:pic>
        <p:nvPicPr>
          <p:cNvPr id="9" name="Picture 8">
            <a:extLst>
              <a:ext uri="{FF2B5EF4-FFF2-40B4-BE49-F238E27FC236}">
                <a16:creationId xmlns:a16="http://schemas.microsoft.com/office/drawing/2014/main" id="{99FEAB94-A6FA-4074-9FC7-0EB2F4F5E90D}"/>
              </a:ext>
            </a:extLst>
          </p:cNvPr>
          <p:cNvPicPr>
            <a:picLocks noChangeAspect="1"/>
          </p:cNvPicPr>
          <p:nvPr/>
        </p:nvPicPr>
        <p:blipFill>
          <a:blip r:embed="rId3"/>
          <a:stretch>
            <a:fillRect/>
          </a:stretch>
        </p:blipFill>
        <p:spPr>
          <a:xfrm rot="215296">
            <a:off x="6611474" y="1360600"/>
            <a:ext cx="5488440" cy="4873227"/>
          </a:xfrm>
          <a:prstGeom prst="rect">
            <a:avLst/>
          </a:prstGeom>
        </p:spPr>
      </p:pic>
      <p:pic>
        <p:nvPicPr>
          <p:cNvPr id="10" name="Picture 9">
            <a:extLst>
              <a:ext uri="{FF2B5EF4-FFF2-40B4-BE49-F238E27FC236}">
                <a16:creationId xmlns:a16="http://schemas.microsoft.com/office/drawing/2014/main" id="{E4589312-B8ED-4A16-8C35-B0C6B4C8DC7E}"/>
              </a:ext>
            </a:extLst>
          </p:cNvPr>
          <p:cNvPicPr>
            <a:picLocks noChangeAspect="1"/>
          </p:cNvPicPr>
          <p:nvPr/>
        </p:nvPicPr>
        <p:blipFill>
          <a:blip r:embed="rId3"/>
          <a:stretch>
            <a:fillRect/>
          </a:stretch>
        </p:blipFill>
        <p:spPr>
          <a:xfrm rot="21295000">
            <a:off x="6311841" y="1338282"/>
            <a:ext cx="5488440" cy="4873227"/>
          </a:xfrm>
          <a:prstGeom prst="rect">
            <a:avLst/>
          </a:prstGeom>
        </p:spPr>
      </p:pic>
      <p:pic>
        <p:nvPicPr>
          <p:cNvPr id="11" name="Picture 10">
            <a:extLst>
              <a:ext uri="{FF2B5EF4-FFF2-40B4-BE49-F238E27FC236}">
                <a16:creationId xmlns:a16="http://schemas.microsoft.com/office/drawing/2014/main" id="{B858B908-C3DC-4663-9E78-97D1C1425908}"/>
              </a:ext>
            </a:extLst>
          </p:cNvPr>
          <p:cNvPicPr>
            <a:picLocks noChangeAspect="1"/>
          </p:cNvPicPr>
          <p:nvPr/>
        </p:nvPicPr>
        <p:blipFill>
          <a:blip r:embed="rId3"/>
          <a:stretch>
            <a:fillRect/>
          </a:stretch>
        </p:blipFill>
        <p:spPr>
          <a:xfrm>
            <a:off x="6416830" y="1261932"/>
            <a:ext cx="5488440" cy="4873227"/>
          </a:xfrm>
          <a:prstGeom prst="rect">
            <a:avLst/>
          </a:prstGeom>
        </p:spPr>
      </p:pic>
      <p:pic>
        <p:nvPicPr>
          <p:cNvPr id="12" name="Picture 11">
            <a:extLst>
              <a:ext uri="{FF2B5EF4-FFF2-40B4-BE49-F238E27FC236}">
                <a16:creationId xmlns:a16="http://schemas.microsoft.com/office/drawing/2014/main" id="{7E04C0CD-CF6A-406D-A328-49BA99C1FC1E}"/>
              </a:ext>
            </a:extLst>
          </p:cNvPr>
          <p:cNvPicPr>
            <a:picLocks noChangeAspect="1"/>
          </p:cNvPicPr>
          <p:nvPr/>
        </p:nvPicPr>
        <p:blipFill>
          <a:blip r:embed="rId3"/>
          <a:stretch>
            <a:fillRect/>
          </a:stretch>
        </p:blipFill>
        <p:spPr>
          <a:xfrm rot="196557">
            <a:off x="6437681" y="1328522"/>
            <a:ext cx="5488440" cy="4873227"/>
          </a:xfrm>
          <a:prstGeom prst="rect">
            <a:avLst/>
          </a:prstGeom>
        </p:spPr>
      </p:pic>
    </p:spTree>
    <p:extLst>
      <p:ext uri="{BB962C8B-B14F-4D97-AF65-F5344CB8AC3E}">
        <p14:creationId xmlns:p14="http://schemas.microsoft.com/office/powerpoint/2010/main" val="354676511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19B382-ABBE-457D-8C1A-58372267EF9C}"/>
              </a:ext>
            </a:extLst>
          </p:cNvPr>
          <p:cNvSpPr>
            <a:spLocks noGrp="1"/>
          </p:cNvSpPr>
          <p:nvPr>
            <p:ph type="title"/>
          </p:nvPr>
        </p:nvSpPr>
        <p:spPr>
          <a:prstGeom prst="rect">
            <a:avLst/>
          </a:prstGeom>
        </p:spPr>
        <p:txBody>
          <a:bodyPr wrap="square" anchor="b">
            <a:normAutofit/>
          </a:bodyPr>
          <a:lstStyle/>
          <a:p>
            <a:r>
              <a:rPr lang="en-US" b="0" dirty="0"/>
              <a:t>Build a search index and web front end</a:t>
            </a:r>
            <a:endParaRPr lang="en-US" dirty="0"/>
          </a:p>
        </p:txBody>
      </p:sp>
      <p:sp>
        <p:nvSpPr>
          <p:cNvPr id="71" name="Text Placeholder 2">
            <a:extLst>
              <a:ext uri="{FF2B5EF4-FFF2-40B4-BE49-F238E27FC236}">
                <a16:creationId xmlns:a16="http://schemas.microsoft.com/office/drawing/2014/main" id="{F95C2318-2248-4B57-A6FE-9DDD1B10EDEA}"/>
              </a:ext>
            </a:extLst>
          </p:cNvPr>
          <p:cNvSpPr>
            <a:spLocks noGrp="1"/>
          </p:cNvSpPr>
          <p:nvPr>
            <p:ph type="body" sz="quarter" idx="10"/>
          </p:nvPr>
        </p:nvSpPr>
        <p:spPr>
          <a:xfrm>
            <a:off x="584200" y="1435497"/>
            <a:ext cx="4464210" cy="4081117"/>
          </a:xfrm>
        </p:spPr>
        <p:txBody>
          <a:bodyPr/>
          <a:lstStyle/>
          <a:p>
            <a:r>
              <a:rPr lang="en-US" sz="2600" dirty="0"/>
              <a:t>Azure Portal</a:t>
            </a:r>
          </a:p>
          <a:p>
            <a:r>
              <a:rPr lang="en-US" sz="2600" dirty="0"/>
              <a:t>REST APIs</a:t>
            </a:r>
          </a:p>
          <a:p>
            <a:r>
              <a:rPr lang="en-US" sz="2600" dirty="0"/>
              <a:t>Data Source</a:t>
            </a:r>
          </a:p>
          <a:p>
            <a:r>
              <a:rPr lang="en-US" sz="2600" dirty="0"/>
              <a:t>Skillset (built-in skills and custom skills)</a:t>
            </a:r>
          </a:p>
          <a:p>
            <a:r>
              <a:rPr lang="en-US" sz="2600" dirty="0"/>
              <a:t>Index</a:t>
            </a:r>
          </a:p>
          <a:p>
            <a:r>
              <a:rPr lang="en-US" sz="2600" dirty="0"/>
              <a:t>Indexer</a:t>
            </a:r>
          </a:p>
          <a:p>
            <a:r>
              <a:rPr lang="en-US" sz="2600" dirty="0"/>
              <a:t>Advanced Azure Search Concepts</a:t>
            </a:r>
          </a:p>
        </p:txBody>
      </p:sp>
      <p:pic>
        <p:nvPicPr>
          <p:cNvPr id="1026" name="Picture 2">
            <a:extLst>
              <a:ext uri="{FF2B5EF4-FFF2-40B4-BE49-F238E27FC236}">
                <a16:creationId xmlns:a16="http://schemas.microsoft.com/office/drawing/2014/main" id="{DBBA944C-52BC-4CD5-9A6D-7BDDD9B4ED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67262" y="1435497"/>
            <a:ext cx="7037150" cy="3888025"/>
          </a:xfrm>
          <a:prstGeom prst="rect">
            <a:avLst/>
          </a:prstGeom>
          <a:solidFill>
            <a:srgbClr val="FFFFFF"/>
          </a:solidFill>
        </p:spPr>
      </p:pic>
    </p:spTree>
    <p:extLst>
      <p:ext uri="{BB962C8B-B14F-4D97-AF65-F5344CB8AC3E}">
        <p14:creationId xmlns:p14="http://schemas.microsoft.com/office/powerpoint/2010/main" val="14881390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19B382-ABBE-457D-8C1A-58372267EF9C}"/>
              </a:ext>
            </a:extLst>
          </p:cNvPr>
          <p:cNvSpPr>
            <a:spLocks noGrp="1"/>
          </p:cNvSpPr>
          <p:nvPr>
            <p:ph type="title"/>
          </p:nvPr>
        </p:nvSpPr>
        <p:spPr/>
        <p:txBody>
          <a:bodyPr/>
          <a:lstStyle/>
          <a:p>
            <a:r>
              <a:rPr lang="en-US" b="0" dirty="0"/>
              <a:t>Project data into powerful visuals</a:t>
            </a:r>
            <a:endParaRPr lang="en-US" dirty="0"/>
          </a:p>
        </p:txBody>
      </p:sp>
      <p:sp>
        <p:nvSpPr>
          <p:cNvPr id="2" name="Text Placeholder 1">
            <a:extLst>
              <a:ext uri="{FF2B5EF4-FFF2-40B4-BE49-F238E27FC236}">
                <a16:creationId xmlns:a16="http://schemas.microsoft.com/office/drawing/2014/main" id="{BB462678-253E-47CF-BD41-C698E6A5D75C}"/>
              </a:ext>
            </a:extLst>
          </p:cNvPr>
          <p:cNvSpPr>
            <a:spLocks noGrp="1"/>
          </p:cNvSpPr>
          <p:nvPr>
            <p:ph type="body" sz="quarter" idx="10"/>
          </p:nvPr>
        </p:nvSpPr>
        <p:spPr>
          <a:xfrm>
            <a:off x="584200" y="1435497"/>
            <a:ext cx="4625575" cy="1465016"/>
          </a:xfrm>
        </p:spPr>
        <p:txBody>
          <a:bodyPr/>
          <a:lstStyle/>
          <a:p>
            <a:r>
              <a:rPr lang="en-US" dirty="0"/>
              <a:t>Knowledge Store</a:t>
            </a:r>
          </a:p>
          <a:p>
            <a:endParaRPr lang="en-US" dirty="0"/>
          </a:p>
          <a:p>
            <a:r>
              <a:rPr lang="en-US" dirty="0" err="1"/>
              <a:t>PowerBI</a:t>
            </a:r>
            <a:endParaRPr lang="en-US" dirty="0"/>
          </a:p>
        </p:txBody>
      </p:sp>
      <p:pic>
        <p:nvPicPr>
          <p:cNvPr id="2050" name="Picture 2">
            <a:extLst>
              <a:ext uri="{FF2B5EF4-FFF2-40B4-BE49-F238E27FC236}">
                <a16:creationId xmlns:a16="http://schemas.microsoft.com/office/drawing/2014/main" id="{8B4451A3-75FD-4FB2-B313-9F2719A6D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109" y="1435497"/>
            <a:ext cx="7528588" cy="4129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43560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55C5-B9C3-432E-B44E-62D6DE442EBE}"/>
              </a:ext>
            </a:extLst>
          </p:cNvPr>
          <p:cNvSpPr>
            <a:spLocks noGrp="1"/>
          </p:cNvSpPr>
          <p:nvPr>
            <p:ph type="title"/>
          </p:nvPr>
        </p:nvSpPr>
        <p:spPr/>
        <p:txBody>
          <a:bodyPr/>
          <a:lstStyle/>
          <a:p>
            <a:r>
              <a:rPr lang="en-US" dirty="0"/>
              <a:t>Module 0</a:t>
            </a:r>
          </a:p>
        </p:txBody>
      </p:sp>
      <p:sp>
        <p:nvSpPr>
          <p:cNvPr id="4" name="Text Placeholder 3">
            <a:extLst>
              <a:ext uri="{FF2B5EF4-FFF2-40B4-BE49-F238E27FC236}">
                <a16:creationId xmlns:a16="http://schemas.microsoft.com/office/drawing/2014/main" id="{31961E33-5BCA-40FE-9336-2D1AEC50E2A4}"/>
              </a:ext>
            </a:extLst>
          </p:cNvPr>
          <p:cNvSpPr>
            <a:spLocks noGrp="1"/>
          </p:cNvSpPr>
          <p:nvPr>
            <p:ph type="body" sz="quarter" idx="10"/>
          </p:nvPr>
        </p:nvSpPr>
        <p:spPr>
          <a:xfrm>
            <a:off x="584200" y="1437481"/>
            <a:ext cx="5212080" cy="1877437"/>
          </a:xfrm>
        </p:spPr>
        <p:txBody>
          <a:bodyPr/>
          <a:lstStyle/>
          <a:p>
            <a:pPr marL="0" indent="0">
              <a:buNone/>
            </a:pPr>
            <a:r>
              <a:rPr lang="en-US" dirty="0"/>
              <a:t>Goal </a:t>
            </a:r>
          </a:p>
          <a:p>
            <a:r>
              <a:rPr lang="en-US" dirty="0"/>
              <a:t>Complete the pre-requisites so that you can complete the full workshop</a:t>
            </a:r>
          </a:p>
        </p:txBody>
      </p:sp>
      <p:sp>
        <p:nvSpPr>
          <p:cNvPr id="8" name="Text Placeholder 7">
            <a:extLst>
              <a:ext uri="{FF2B5EF4-FFF2-40B4-BE49-F238E27FC236}">
                <a16:creationId xmlns:a16="http://schemas.microsoft.com/office/drawing/2014/main" id="{7E3BFE8F-2086-4C93-9740-279D3BA4AC18}"/>
              </a:ext>
            </a:extLst>
          </p:cNvPr>
          <p:cNvSpPr>
            <a:spLocks noGrp="1"/>
          </p:cNvSpPr>
          <p:nvPr>
            <p:ph type="body" sz="quarter" idx="11"/>
          </p:nvPr>
        </p:nvSpPr>
        <p:spPr>
          <a:xfrm>
            <a:off x="6389914" y="1437481"/>
            <a:ext cx="5212080" cy="2031325"/>
          </a:xfrm>
        </p:spPr>
        <p:txBody>
          <a:bodyPr/>
          <a:lstStyle/>
          <a:p>
            <a:pPr marL="0" indent="0">
              <a:buNone/>
            </a:pPr>
            <a:r>
              <a:rPr lang="en-US" dirty="0"/>
              <a:t>Tools</a:t>
            </a:r>
          </a:p>
          <a:p>
            <a:r>
              <a:rPr lang="en-US" dirty="0"/>
              <a:t>Link to workshop: </a:t>
            </a:r>
            <a:r>
              <a:rPr lang="en-US" dirty="0">
                <a:hlinkClick r:id="rId2"/>
              </a:rPr>
              <a:t>https://aka.ms/kmw1</a:t>
            </a:r>
            <a:r>
              <a:rPr lang="en-US" dirty="0"/>
              <a:t> </a:t>
            </a:r>
          </a:p>
          <a:p>
            <a:endParaRPr lang="en-US" dirty="0"/>
          </a:p>
        </p:txBody>
      </p:sp>
    </p:spTree>
    <p:extLst>
      <p:ext uri="{BB962C8B-B14F-4D97-AF65-F5344CB8AC3E}">
        <p14:creationId xmlns:p14="http://schemas.microsoft.com/office/powerpoint/2010/main" val="9053066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55C5-B9C3-432E-B44E-62D6DE442EBE}"/>
              </a:ext>
            </a:extLst>
          </p:cNvPr>
          <p:cNvSpPr>
            <a:spLocks noGrp="1"/>
          </p:cNvSpPr>
          <p:nvPr>
            <p:ph type="title"/>
          </p:nvPr>
        </p:nvSpPr>
        <p:spPr/>
        <p:txBody>
          <a:bodyPr/>
          <a:lstStyle/>
          <a:p>
            <a:r>
              <a:rPr lang="en-US" dirty="0"/>
              <a:t>Module 1</a:t>
            </a:r>
            <a:br>
              <a:rPr lang="en-US" dirty="0"/>
            </a:br>
            <a:endParaRPr lang="en-US" dirty="0"/>
          </a:p>
        </p:txBody>
      </p:sp>
      <p:sp>
        <p:nvSpPr>
          <p:cNvPr id="4" name="Text Placeholder 3">
            <a:extLst>
              <a:ext uri="{FF2B5EF4-FFF2-40B4-BE49-F238E27FC236}">
                <a16:creationId xmlns:a16="http://schemas.microsoft.com/office/drawing/2014/main" id="{31961E33-5BCA-40FE-9336-2D1AEC50E2A4}"/>
              </a:ext>
            </a:extLst>
          </p:cNvPr>
          <p:cNvSpPr>
            <a:spLocks noGrp="1"/>
          </p:cNvSpPr>
          <p:nvPr>
            <p:ph type="body" sz="quarter" idx="10"/>
          </p:nvPr>
        </p:nvSpPr>
        <p:spPr>
          <a:xfrm>
            <a:off x="584200" y="1437481"/>
            <a:ext cx="5212080" cy="3046988"/>
          </a:xfrm>
        </p:spPr>
        <p:txBody>
          <a:bodyPr/>
          <a:lstStyle/>
          <a:p>
            <a:pPr marL="0" indent="0">
              <a:buNone/>
            </a:pPr>
            <a:r>
              <a:rPr lang="en-US" dirty="0"/>
              <a:t>Goals </a:t>
            </a:r>
          </a:p>
          <a:p>
            <a:r>
              <a:rPr lang="en-US" dirty="0"/>
              <a:t>Learn to use the Azure Portal to create your index</a:t>
            </a:r>
          </a:p>
          <a:p>
            <a:r>
              <a:rPr lang="en-US" dirty="0"/>
              <a:t>Learn to search your index using the Azure Portal and Postman</a:t>
            </a:r>
          </a:p>
          <a:p>
            <a:endParaRPr lang="en-US" dirty="0"/>
          </a:p>
        </p:txBody>
      </p:sp>
      <p:sp>
        <p:nvSpPr>
          <p:cNvPr id="2" name="Text Placeholder 1">
            <a:extLst>
              <a:ext uri="{FF2B5EF4-FFF2-40B4-BE49-F238E27FC236}">
                <a16:creationId xmlns:a16="http://schemas.microsoft.com/office/drawing/2014/main" id="{56799B94-D500-4F5D-951F-369B743C770C}"/>
              </a:ext>
            </a:extLst>
          </p:cNvPr>
          <p:cNvSpPr>
            <a:spLocks noGrp="1"/>
          </p:cNvSpPr>
          <p:nvPr>
            <p:ph type="body" sz="quarter" idx="11"/>
          </p:nvPr>
        </p:nvSpPr>
        <p:spPr>
          <a:xfrm>
            <a:off x="6389914" y="1437481"/>
            <a:ext cx="5212080" cy="2769989"/>
          </a:xfrm>
        </p:spPr>
        <p:txBody>
          <a:bodyPr/>
          <a:lstStyle/>
          <a:p>
            <a:pPr marL="0" indent="0">
              <a:buNone/>
            </a:pPr>
            <a:r>
              <a:rPr lang="en-US" dirty="0"/>
              <a:t>Tools </a:t>
            </a:r>
          </a:p>
          <a:p>
            <a:r>
              <a:rPr lang="en-US" dirty="0"/>
              <a:t>Azure Search</a:t>
            </a:r>
          </a:p>
          <a:p>
            <a:r>
              <a:rPr lang="en-US" dirty="0"/>
              <a:t>Azure Portal</a:t>
            </a:r>
          </a:p>
          <a:p>
            <a:r>
              <a:rPr lang="en-US" dirty="0"/>
              <a:t>Postman</a:t>
            </a:r>
          </a:p>
          <a:p>
            <a:endParaRPr lang="en-US" dirty="0"/>
          </a:p>
        </p:txBody>
      </p:sp>
      <p:pic>
        <p:nvPicPr>
          <p:cNvPr id="4098" name="Picture 2">
            <a:extLst>
              <a:ext uri="{FF2B5EF4-FFF2-40B4-BE49-F238E27FC236}">
                <a16:creationId xmlns:a16="http://schemas.microsoft.com/office/drawing/2014/main" id="{DE7C1762-A2EC-49C4-A9FE-D9AEDE13A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757" y="4048978"/>
            <a:ext cx="9761924" cy="30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8007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2" y="457200"/>
            <a:ext cx="4186937" cy="861774"/>
          </a:xfrm>
        </p:spPr>
        <p:txBody>
          <a:bodyPr/>
          <a:lstStyle/>
          <a:p>
            <a:r>
              <a:rPr lang="en-US" dirty="0"/>
              <a:t>Cognitive Search</a:t>
            </a:r>
            <a:br>
              <a:rPr lang="en-US" dirty="0"/>
            </a:br>
            <a:r>
              <a:rPr lang="en-US" sz="2000" dirty="0"/>
              <a:t>A new capability of Azure Search</a:t>
            </a:r>
            <a:endParaRPr lang="en-US" dirty="0"/>
          </a:p>
        </p:txBody>
      </p:sp>
      <p:grpSp>
        <p:nvGrpSpPr>
          <p:cNvPr id="4" name="Group 3">
            <a:extLst>
              <a:ext uri="{FF2B5EF4-FFF2-40B4-BE49-F238E27FC236}">
                <a16:creationId xmlns:a16="http://schemas.microsoft.com/office/drawing/2014/main" id="{0791C854-0F5E-421A-A876-D252E36C4E26}"/>
              </a:ext>
            </a:extLst>
          </p:cNvPr>
          <p:cNvGrpSpPr/>
          <p:nvPr/>
        </p:nvGrpSpPr>
        <p:grpSpPr>
          <a:xfrm>
            <a:off x="1062795" y="1841680"/>
            <a:ext cx="10447080" cy="2812681"/>
            <a:chOff x="1062795" y="1841680"/>
            <a:chExt cx="10447080" cy="2812681"/>
          </a:xfrm>
        </p:grpSpPr>
        <p:sp>
          <p:nvSpPr>
            <p:cNvPr id="135" name="Arrow: Pentagon 134">
              <a:extLst>
                <a:ext uri="{FF2B5EF4-FFF2-40B4-BE49-F238E27FC236}">
                  <a16:creationId xmlns:a16="http://schemas.microsoft.com/office/drawing/2014/main" id="{440A2E41-E241-486B-9619-BD7CADEE51D9}"/>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Pentagon 137">
              <a:extLst>
                <a:ext uri="{FF2B5EF4-FFF2-40B4-BE49-F238E27FC236}">
                  <a16:creationId xmlns:a16="http://schemas.microsoft.com/office/drawing/2014/main" id="{0E48AB0F-621F-4E44-B9FD-0DF28B32889F}"/>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2501379" y="3008840"/>
              <a:ext cx="2064146" cy="1116637"/>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Enriched Documents</a:t>
              </a:r>
            </a:p>
          </p:txBody>
        </p:sp>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Source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5126944" y="184168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38" name="Picture 37">
              <a:extLst>
                <a:ext uri="{FF2B5EF4-FFF2-40B4-BE49-F238E27FC236}">
                  <a16:creationId xmlns:a16="http://schemas.microsoft.com/office/drawing/2014/main" id="{37E146F8-CD43-487F-87F5-3CA304965C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Search Index</a:t>
              </a:r>
            </a:p>
          </p:txBody>
        </p:sp>
        <p:grpSp>
          <p:nvGrpSpPr>
            <p:cNvPr id="24" name="Group 23">
              <a:extLst>
                <a:ext uri="{FF2B5EF4-FFF2-40B4-BE49-F238E27FC236}">
                  <a16:creationId xmlns:a16="http://schemas.microsoft.com/office/drawing/2014/main" id="{73301F15-3B55-4A4F-A5E5-8F20484E7245}"/>
                </a:ext>
              </a:extLst>
            </p:cNvPr>
            <p:cNvGrpSpPr/>
            <p:nvPr/>
          </p:nvGrpSpPr>
          <p:grpSpPr>
            <a:xfrm>
              <a:off x="7993688" y="3190875"/>
              <a:ext cx="628165" cy="671581"/>
              <a:chOff x="7599285" y="1947047"/>
              <a:chExt cx="1137344" cy="1035689"/>
            </a:xfrm>
          </p:grpSpPr>
          <p:sp>
            <p:nvSpPr>
              <p:cNvPr id="3" name="Rectangle 2">
                <a:extLst>
                  <a:ext uri="{FF2B5EF4-FFF2-40B4-BE49-F238E27FC236}">
                    <a16:creationId xmlns:a16="http://schemas.microsoft.com/office/drawing/2014/main" id="{37D3DAD7-CA4F-4827-A0B9-ADDC1D9AC95F}"/>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14A84F0-AF13-4F5A-8B51-6F5A82400B6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ABB9D82B-33EE-4E8C-9C76-0D3807AA158E}"/>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CE8ED75A-D246-4C2A-9304-A699FE64845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034AC8E4-46B9-4AA9-84E8-E40FD7825A08}"/>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FD66460D-6B13-467D-927A-3671E3F840E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Rectangle 47">
                <a:extLst>
                  <a:ext uri="{FF2B5EF4-FFF2-40B4-BE49-F238E27FC236}">
                    <a16:creationId xmlns:a16="http://schemas.microsoft.com/office/drawing/2014/main" id="{B6E9B1C1-86A8-45B2-8EEC-F63CE504B658}"/>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3D92171E-1324-4AE4-AF61-7A4A44E6A0E9}"/>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8EEFBCB1-FA61-4E20-8FD3-B739035B0EB4}"/>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062791E0-9CCE-4EAD-83B0-8CAD0A9C6C92}"/>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8964F59-917E-458D-9F3D-998E08F5D1F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8" name="Rectangle 57">
                <a:extLst>
                  <a:ext uri="{FF2B5EF4-FFF2-40B4-BE49-F238E27FC236}">
                    <a16:creationId xmlns:a16="http://schemas.microsoft.com/office/drawing/2014/main" id="{AF2F46B7-6317-44DC-82EE-C76E8D14A304}"/>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88711D41-0DCB-4ADD-B187-47FA88AB0C8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AD2364A4-7F42-46E7-8AC7-1A6BA7C86D65}"/>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D8E28A66-6F02-4BA9-A81C-C7D8F7F1563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DEFF559-3074-4DEE-B1D3-54DD5134A869}"/>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5" name="Rectangle 64">
                <a:extLst>
                  <a:ext uri="{FF2B5EF4-FFF2-40B4-BE49-F238E27FC236}">
                    <a16:creationId xmlns:a16="http://schemas.microsoft.com/office/drawing/2014/main" id="{BB89974D-9469-48BA-857C-29F559BAD8EC}"/>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88741453-CEF9-45F0-93C2-7DA3B272C0A1}"/>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82" name="Rectangle 81">
            <a:extLst>
              <a:ext uri="{FF2B5EF4-FFF2-40B4-BE49-F238E27FC236}">
                <a16:creationId xmlns:a16="http://schemas.microsoft.com/office/drawing/2014/main" id="{35155197-5967-4AED-B2CD-5BC4459F70C3}"/>
              </a:ext>
            </a:extLst>
          </p:cNvPr>
          <p:cNvSpPr/>
          <p:nvPr/>
        </p:nvSpPr>
        <p:spPr bwMode="auto">
          <a:xfrm>
            <a:off x="0" y="6226310"/>
            <a:ext cx="3642725"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83" name="Rectangle 82">
            <a:extLst>
              <a:ext uri="{FF2B5EF4-FFF2-40B4-BE49-F238E27FC236}">
                <a16:creationId xmlns:a16="http://schemas.microsoft.com/office/drawing/2014/main" id="{58A88EBF-07DD-4DD1-9EDD-37CA29E3E547}"/>
              </a:ext>
            </a:extLst>
          </p:cNvPr>
          <p:cNvSpPr/>
          <p:nvPr/>
        </p:nvSpPr>
        <p:spPr bwMode="auto">
          <a:xfrm>
            <a:off x="3710941" y="6226310"/>
            <a:ext cx="5616304"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85" name="Rectangle 84">
            <a:extLst>
              <a:ext uri="{FF2B5EF4-FFF2-40B4-BE49-F238E27FC236}">
                <a16:creationId xmlns:a16="http://schemas.microsoft.com/office/drawing/2014/main" id="{72B02A67-67BC-41E2-8AD4-1E9AF8F17671}"/>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Tree>
    <p:extLst>
      <p:ext uri="{BB962C8B-B14F-4D97-AF65-F5344CB8AC3E}">
        <p14:creationId xmlns:p14="http://schemas.microsoft.com/office/powerpoint/2010/main" val="297097978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FF5311-BDEA-4039-B19B-8A98118E9D9A}"/>
              </a:ext>
            </a:extLst>
          </p:cNvPr>
          <p:cNvSpPr>
            <a:spLocks noGrp="1"/>
          </p:cNvSpPr>
          <p:nvPr>
            <p:ph type="title"/>
          </p:nvPr>
        </p:nvSpPr>
        <p:spPr>
          <a:xfrm>
            <a:off x="585216" y="2537210"/>
            <a:ext cx="9144000" cy="997196"/>
          </a:xfrm>
        </p:spPr>
        <p:txBody>
          <a:bodyPr/>
          <a:lstStyle/>
          <a:p>
            <a:r>
              <a:rPr lang="en-US" dirty="0"/>
              <a:t>Warning:</a:t>
            </a:r>
            <a:br>
              <a:rPr lang="en-US" dirty="0"/>
            </a:br>
            <a:r>
              <a:rPr lang="en-US" dirty="0"/>
              <a:t>About to enter more technical content</a:t>
            </a:r>
          </a:p>
        </p:txBody>
      </p:sp>
    </p:spTree>
    <p:extLst>
      <p:ext uri="{BB962C8B-B14F-4D97-AF65-F5344CB8AC3E}">
        <p14:creationId xmlns:p14="http://schemas.microsoft.com/office/powerpoint/2010/main" val="258244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55C5-B9C3-432E-B44E-62D6DE442EBE}"/>
              </a:ext>
            </a:extLst>
          </p:cNvPr>
          <p:cNvSpPr>
            <a:spLocks noGrp="1"/>
          </p:cNvSpPr>
          <p:nvPr>
            <p:ph type="title"/>
          </p:nvPr>
        </p:nvSpPr>
        <p:spPr>
          <a:xfrm>
            <a:off x="588263" y="457200"/>
            <a:ext cx="11018520" cy="1107996"/>
          </a:xfrm>
        </p:spPr>
        <p:txBody>
          <a:bodyPr/>
          <a:lstStyle/>
          <a:p>
            <a:r>
              <a:rPr lang="en-US" dirty="0"/>
              <a:t>Module 2</a:t>
            </a:r>
            <a:br>
              <a:rPr lang="en-US" dirty="0"/>
            </a:br>
            <a:endParaRPr lang="en-US" dirty="0"/>
          </a:p>
        </p:txBody>
      </p:sp>
      <p:sp>
        <p:nvSpPr>
          <p:cNvPr id="4" name="Text Placeholder 3">
            <a:extLst>
              <a:ext uri="{FF2B5EF4-FFF2-40B4-BE49-F238E27FC236}">
                <a16:creationId xmlns:a16="http://schemas.microsoft.com/office/drawing/2014/main" id="{31961E33-5BCA-40FE-9336-2D1AEC50E2A4}"/>
              </a:ext>
            </a:extLst>
          </p:cNvPr>
          <p:cNvSpPr>
            <a:spLocks noGrp="1"/>
          </p:cNvSpPr>
          <p:nvPr>
            <p:ph type="body" sz="quarter" idx="10"/>
          </p:nvPr>
        </p:nvSpPr>
        <p:spPr>
          <a:xfrm>
            <a:off x="584200" y="1437481"/>
            <a:ext cx="5212080" cy="4801314"/>
          </a:xfrm>
        </p:spPr>
        <p:txBody>
          <a:bodyPr/>
          <a:lstStyle/>
          <a:p>
            <a:pPr marL="0" indent="0">
              <a:buNone/>
            </a:pPr>
            <a:r>
              <a:rPr lang="en-US" dirty="0"/>
              <a:t>Goal </a:t>
            </a:r>
          </a:p>
          <a:p>
            <a:pPr marL="0" indent="0">
              <a:buNone/>
            </a:pPr>
            <a:r>
              <a:rPr lang="en-US" dirty="0"/>
              <a:t>Learn to visualize results with a demo front-end</a:t>
            </a:r>
          </a:p>
          <a:p>
            <a:endParaRPr lang="en-US" dirty="0"/>
          </a:p>
          <a:p>
            <a:pPr marL="0" indent="0">
              <a:buNone/>
            </a:pPr>
            <a:r>
              <a:rPr lang="en-US" dirty="0"/>
              <a:t>Tools </a:t>
            </a:r>
          </a:p>
          <a:p>
            <a:r>
              <a:rPr lang="en-US" dirty="0"/>
              <a:t>Azure Search</a:t>
            </a:r>
          </a:p>
          <a:p>
            <a:r>
              <a:rPr lang="en-US" dirty="0"/>
              <a:t>Visual Studio</a:t>
            </a:r>
          </a:p>
          <a:p>
            <a:r>
              <a:rPr lang="en-US" dirty="0"/>
              <a:t>Solution accelerator</a:t>
            </a:r>
            <a:br>
              <a:rPr lang="en-US" dirty="0"/>
            </a:br>
            <a:r>
              <a:rPr lang="en-US" dirty="0"/>
              <a:t>(</a:t>
            </a:r>
            <a:r>
              <a:rPr lang="en-US" dirty="0">
                <a:hlinkClick r:id="rId2"/>
              </a:rPr>
              <a:t>http://aka.ms/kmsolution</a:t>
            </a:r>
            <a:r>
              <a:rPr lang="en-US" dirty="0"/>
              <a:t>)</a:t>
            </a:r>
          </a:p>
        </p:txBody>
      </p:sp>
      <p:pic>
        <p:nvPicPr>
          <p:cNvPr id="5122" name="Picture 2">
            <a:extLst>
              <a:ext uri="{FF2B5EF4-FFF2-40B4-BE49-F238E27FC236}">
                <a16:creationId xmlns:a16="http://schemas.microsoft.com/office/drawing/2014/main" id="{B226BCB1-36F0-4242-9147-D9A790353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258" y="1564523"/>
            <a:ext cx="6398309" cy="353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6347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001"/>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28600" y="-364799"/>
            <a:ext cx="12548716" cy="758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5E16E7F0-13F8-416C-811A-E5406C13940B}"/>
              </a:ext>
            </a:extLst>
          </p:cNvPr>
          <p:cNvSpPr/>
          <p:nvPr/>
        </p:nvSpPr>
        <p:spPr bwMode="auto">
          <a:xfrm>
            <a:off x="-228600" y="-364799"/>
            <a:ext cx="12548716" cy="7587598"/>
          </a:xfrm>
          <a:prstGeom prst="rect">
            <a:avLst/>
          </a:prstGeom>
          <a:solidFill>
            <a:schemeClr val="tx2">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bwMode="auto">
          <a:xfrm>
            <a:off x="2211977" y="828119"/>
            <a:ext cx="8103973" cy="497533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3" descr="image001"/>
          <p:cNvPicPr>
            <a:picLocks noChangeAspect="1" noChangeArrowheads="1"/>
          </p:cNvPicPr>
          <p:nvPr/>
        </p:nvPicPr>
        <p:blipFill rotWithShape="1">
          <a:blip r:embed="rId5">
            <a:extLst>
              <a:ext uri="{28A0092B-C50C-407E-A947-70E740481C1C}">
                <a14:useLocalDpi xmlns:a14="http://schemas.microsoft.com/office/drawing/2010/main" val="0"/>
              </a:ext>
            </a:extLst>
          </a:blip>
          <a:srcRect l="923" t="1836" r="923" b="1836"/>
          <a:stretch/>
        </p:blipFill>
        <p:spPr bwMode="auto">
          <a:xfrm>
            <a:off x="2401093" y="962845"/>
            <a:ext cx="7725740" cy="475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48716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55C5-B9C3-432E-B44E-62D6DE442EBE}"/>
              </a:ext>
            </a:extLst>
          </p:cNvPr>
          <p:cNvSpPr>
            <a:spLocks noGrp="1"/>
          </p:cNvSpPr>
          <p:nvPr>
            <p:ph type="title"/>
          </p:nvPr>
        </p:nvSpPr>
        <p:spPr/>
        <p:txBody>
          <a:bodyPr/>
          <a:lstStyle/>
          <a:p>
            <a:r>
              <a:rPr lang="en-US" dirty="0"/>
              <a:t>Module 3</a:t>
            </a:r>
            <a:br>
              <a:rPr lang="en-US" dirty="0"/>
            </a:br>
            <a:endParaRPr lang="en-US" dirty="0"/>
          </a:p>
        </p:txBody>
      </p:sp>
      <p:sp>
        <p:nvSpPr>
          <p:cNvPr id="4" name="Text Placeholder 3">
            <a:extLst>
              <a:ext uri="{FF2B5EF4-FFF2-40B4-BE49-F238E27FC236}">
                <a16:creationId xmlns:a16="http://schemas.microsoft.com/office/drawing/2014/main" id="{31961E33-5BCA-40FE-9336-2D1AEC50E2A4}"/>
              </a:ext>
            </a:extLst>
          </p:cNvPr>
          <p:cNvSpPr>
            <a:spLocks noGrp="1"/>
          </p:cNvSpPr>
          <p:nvPr>
            <p:ph type="body" sz="quarter" idx="10"/>
          </p:nvPr>
        </p:nvSpPr>
        <p:spPr>
          <a:xfrm>
            <a:off x="584200" y="1437481"/>
            <a:ext cx="5212080" cy="2616101"/>
          </a:xfrm>
        </p:spPr>
        <p:txBody>
          <a:bodyPr/>
          <a:lstStyle/>
          <a:p>
            <a:pPr marL="0" indent="0">
              <a:buNone/>
            </a:pPr>
            <a:r>
              <a:rPr lang="en-US" dirty="0"/>
              <a:t>Goals </a:t>
            </a:r>
          </a:p>
          <a:p>
            <a:r>
              <a:rPr lang="en-US" dirty="0"/>
              <a:t>Learn custom skill requirements.</a:t>
            </a:r>
          </a:p>
          <a:p>
            <a:r>
              <a:rPr lang="en-US" dirty="0"/>
              <a:t>Learn how to create a custom skill using Azure Functions.</a:t>
            </a:r>
          </a:p>
          <a:p>
            <a:r>
              <a:rPr lang="en-US" dirty="0"/>
              <a:t>Awareness of </a:t>
            </a:r>
            <a:r>
              <a:rPr lang="en-US" dirty="0" err="1"/>
              <a:t>PowerSkills</a:t>
            </a:r>
            <a:endParaRPr lang="en-US" dirty="0"/>
          </a:p>
        </p:txBody>
      </p:sp>
      <p:sp>
        <p:nvSpPr>
          <p:cNvPr id="2" name="Text Placeholder 1">
            <a:extLst>
              <a:ext uri="{FF2B5EF4-FFF2-40B4-BE49-F238E27FC236}">
                <a16:creationId xmlns:a16="http://schemas.microsoft.com/office/drawing/2014/main" id="{CBA30146-7BD6-4B53-B789-8E7AC394FFAA}"/>
              </a:ext>
            </a:extLst>
          </p:cNvPr>
          <p:cNvSpPr>
            <a:spLocks noGrp="1"/>
          </p:cNvSpPr>
          <p:nvPr>
            <p:ph type="body" sz="quarter" idx="11"/>
          </p:nvPr>
        </p:nvSpPr>
        <p:spPr>
          <a:xfrm>
            <a:off x="6389914" y="1437481"/>
            <a:ext cx="5212080" cy="4216539"/>
          </a:xfrm>
        </p:spPr>
        <p:txBody>
          <a:bodyPr/>
          <a:lstStyle/>
          <a:p>
            <a:pPr marL="0" indent="0">
              <a:buNone/>
            </a:pPr>
            <a:r>
              <a:rPr lang="en-US" dirty="0"/>
              <a:t>Tools </a:t>
            </a:r>
          </a:p>
          <a:p>
            <a:r>
              <a:rPr lang="en-US" dirty="0"/>
              <a:t>Azure Search</a:t>
            </a:r>
          </a:p>
          <a:p>
            <a:r>
              <a:rPr lang="en-US" dirty="0"/>
              <a:t>Visual Studio</a:t>
            </a:r>
          </a:p>
          <a:p>
            <a:r>
              <a:rPr lang="en-US" dirty="0"/>
              <a:t>Azure Functions</a:t>
            </a:r>
          </a:p>
          <a:p>
            <a:r>
              <a:rPr lang="en-US" dirty="0"/>
              <a:t>Azure Search Power Skill (</a:t>
            </a:r>
            <a:r>
              <a:rPr lang="en-US" dirty="0" err="1"/>
              <a:t>CustomEntitySearch</a:t>
            </a:r>
            <a:r>
              <a:rPr lang="en-US" dirty="0"/>
              <a:t>)</a:t>
            </a:r>
            <a:br>
              <a:rPr lang="en-US" dirty="0"/>
            </a:br>
            <a:r>
              <a:rPr lang="en-US" dirty="0">
                <a:hlinkClick r:id="rId2"/>
              </a:rPr>
              <a:t>http://aka.ms/powerskills</a:t>
            </a:r>
            <a:r>
              <a:rPr lang="en-US" dirty="0"/>
              <a:t>  </a:t>
            </a:r>
          </a:p>
          <a:p>
            <a:r>
              <a:rPr lang="en-US" dirty="0"/>
              <a:t>Postman</a:t>
            </a:r>
          </a:p>
        </p:txBody>
      </p:sp>
    </p:spTree>
    <p:extLst>
      <p:ext uri="{BB962C8B-B14F-4D97-AF65-F5344CB8AC3E}">
        <p14:creationId xmlns:p14="http://schemas.microsoft.com/office/powerpoint/2010/main" val="256924300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7B6439-36B9-4E0A-A807-0D40828D7F9E}"/>
              </a:ext>
            </a:extLst>
          </p:cNvPr>
          <p:cNvGrpSpPr/>
          <p:nvPr/>
        </p:nvGrpSpPr>
        <p:grpSpPr>
          <a:xfrm>
            <a:off x="5474309" y="3589911"/>
            <a:ext cx="1329018" cy="1083463"/>
            <a:chOff x="5474309" y="3589911"/>
            <a:chExt cx="1329018" cy="1083463"/>
          </a:xfrm>
        </p:grpSpPr>
        <p:sp>
          <p:nvSpPr>
            <p:cNvPr id="30" name="Rectangle: Rounded Corners 29">
              <a:extLst>
                <a:ext uri="{FF2B5EF4-FFF2-40B4-BE49-F238E27FC236}">
                  <a16:creationId xmlns:a16="http://schemas.microsoft.com/office/drawing/2014/main" id="{3A9CA379-23E3-448D-A3BD-B9649D43524B}"/>
                </a:ext>
              </a:extLst>
            </p:cNvPr>
            <p:cNvSpPr/>
            <p:nvPr/>
          </p:nvSpPr>
          <p:spPr bwMode="auto">
            <a:xfrm>
              <a:off x="5474309" y="3589911"/>
              <a:ext cx="1329018" cy="1043050"/>
            </a:xfrm>
            <a:prstGeom prst="roundRect">
              <a:avLst/>
            </a:prstGeom>
            <a:gradFill flip="none" rotWithShape="1">
              <a:gsLst>
                <a:gs pos="0">
                  <a:schemeClr val="accent6">
                    <a:lumMod val="67000"/>
                  </a:schemeClr>
                </a:gs>
                <a:gs pos="25000">
                  <a:schemeClr val="accent6">
                    <a:lumMod val="97000"/>
                    <a:lumOff val="3000"/>
                  </a:schemeClr>
                </a:gs>
                <a:gs pos="75000">
                  <a:srgbClr val="CBCBCB"/>
                </a:gs>
                <a:gs pos="100000">
                  <a:srgbClr val="919191"/>
                </a:gs>
              </a:gsLst>
              <a:lin ang="0" scaled="0"/>
              <a:tileRect/>
            </a:gradFill>
            <a:ln>
              <a:solidFill>
                <a:srgbClr val="2C3D5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 name="Rectangle 6">
              <a:extLst>
                <a:ext uri="{FF2B5EF4-FFF2-40B4-BE49-F238E27FC236}">
                  <a16:creationId xmlns:a16="http://schemas.microsoft.com/office/drawing/2014/main" id="{EA889287-A8F7-4D0E-84BE-CF68A54FAE4A}"/>
                </a:ext>
              </a:extLst>
            </p:cNvPr>
            <p:cNvSpPr/>
            <p:nvPr/>
          </p:nvSpPr>
          <p:spPr>
            <a:xfrm>
              <a:off x="5737861" y="4304042"/>
              <a:ext cx="928902" cy="369332"/>
            </a:xfrm>
            <a:prstGeom prst="rect">
              <a:avLst/>
            </a:prstGeom>
          </p:spPr>
          <p:txBody>
            <a:bodyPr wrap="square">
              <a:spAutoFit/>
            </a:bodyPr>
            <a:lstStyle/>
            <a:p>
              <a:r>
                <a:rPr lang="en-US" sz="1800">
                  <a:solidFill>
                    <a:srgbClr val="1E1E1E"/>
                  </a:solidFill>
                  <a:latin typeface="Consolas" panose="020B0609020204030204" pitchFamily="49" charset="0"/>
                  <a:ea typeface="Times New Roman" panose="02020603050405020304" pitchFamily="18" charset="0"/>
                  <a:cs typeface="Courier New" panose="02070309020205020404" pitchFamily="49" charset="0"/>
                </a:rPr>
                <a:t>https</a:t>
              </a:r>
              <a:endParaRPr lang="en-US"/>
            </a:p>
          </p:txBody>
        </p:sp>
      </p:grpSp>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6740" y="495098"/>
            <a:ext cx="11018520" cy="553998"/>
          </a:xfrm>
        </p:spPr>
        <p:txBody>
          <a:bodyPr/>
          <a:lstStyle/>
          <a:p>
            <a:r>
              <a:rPr lang="en-US" dirty="0"/>
              <a:t>Custom skill</a:t>
            </a:r>
          </a:p>
        </p:txBody>
      </p:sp>
      <p:sp>
        <p:nvSpPr>
          <p:cNvPr id="14" name="Rectangle: Rounded Corners 13">
            <a:extLst>
              <a:ext uri="{FF2B5EF4-FFF2-40B4-BE49-F238E27FC236}">
                <a16:creationId xmlns:a16="http://schemas.microsoft.com/office/drawing/2014/main" id="{72F11417-3F6D-4CDD-A237-A070AA22BD8A}"/>
              </a:ext>
            </a:extLst>
          </p:cNvPr>
          <p:cNvSpPr/>
          <p:nvPr/>
        </p:nvSpPr>
        <p:spPr bwMode="auto">
          <a:xfrm>
            <a:off x="5474309" y="3231770"/>
            <a:ext cx="1329018" cy="1104897"/>
          </a:xfrm>
          <a:prstGeom prst="roundRect">
            <a:avLst/>
          </a:prstGeom>
          <a:solidFill>
            <a:srgbClr val="0078D4"/>
          </a:solidFill>
          <a:ln>
            <a:solidFill>
              <a:srgbClr val="2C3D5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extBox 14">
            <a:extLst>
              <a:ext uri="{FF2B5EF4-FFF2-40B4-BE49-F238E27FC236}">
                <a16:creationId xmlns:a16="http://schemas.microsoft.com/office/drawing/2014/main" id="{E94D1788-4960-4B09-B9E9-9E53605D9957}"/>
              </a:ext>
            </a:extLst>
          </p:cNvPr>
          <p:cNvSpPr txBox="1"/>
          <p:nvPr/>
        </p:nvSpPr>
        <p:spPr>
          <a:xfrm>
            <a:off x="5480546" y="3766356"/>
            <a:ext cx="1329018" cy="461665"/>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dirty="0">
                <a:solidFill>
                  <a:schemeClr val="bg1"/>
                </a:solidFill>
                <a:latin typeface="Segoe UI"/>
              </a:rPr>
              <a:t>Custom </a:t>
            </a:r>
            <a:r>
              <a:rPr kumimoji="0" lang="en-US" sz="1200" b="0" i="0" u="none" strike="noStrike" kern="1200" cap="none" spc="0" normalizeH="0" baseline="0" noProof="0" dirty="0">
                <a:ln>
                  <a:noFill/>
                </a:ln>
                <a:solidFill>
                  <a:schemeClr val="bg1"/>
                </a:solidFill>
                <a:effectLst/>
                <a:uLnTx/>
                <a:uFillTx/>
                <a:latin typeface="Segoe UI"/>
              </a:rPr>
              <a:t>Entity</a:t>
            </a:r>
            <a:r>
              <a:rPr lang="en-US" sz="1200" dirty="0">
                <a:solidFill>
                  <a:schemeClr val="bg1"/>
                </a:solidFill>
                <a:latin typeface="Segoe UI"/>
              </a:rPr>
              <a:t> Search</a:t>
            </a:r>
            <a:endParaRPr kumimoji="0" lang="en-US" sz="1200" b="0" i="0" u="none" strike="noStrike" kern="1200" cap="none" spc="0" normalizeH="0" baseline="0" noProof="0" dirty="0">
              <a:ln>
                <a:noFill/>
              </a:ln>
              <a:solidFill>
                <a:schemeClr val="bg1"/>
              </a:solidFill>
              <a:effectLst/>
              <a:uLnTx/>
              <a:uFillTx/>
              <a:latin typeface="Segoe UI"/>
            </a:endParaRPr>
          </a:p>
        </p:txBody>
      </p:sp>
      <p:sp>
        <p:nvSpPr>
          <p:cNvPr id="19" name="DeveloperTools_EC7A">
            <a:extLst>
              <a:ext uri="{FF2B5EF4-FFF2-40B4-BE49-F238E27FC236}">
                <a16:creationId xmlns:a16="http://schemas.microsoft.com/office/drawing/2014/main" id="{7B49AA21-CD3D-4507-A93B-83B2DEE8E14A}"/>
              </a:ext>
            </a:extLst>
          </p:cNvPr>
          <p:cNvSpPr>
            <a:spLocks noChangeAspect="1" noEditPoints="1"/>
          </p:cNvSpPr>
          <p:nvPr/>
        </p:nvSpPr>
        <p:spPr bwMode="auto">
          <a:xfrm>
            <a:off x="6030613" y="3359628"/>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F7DCA6A1-1DE0-41BE-8EBC-77CE835E7F52}"/>
              </a:ext>
            </a:extLst>
          </p:cNvPr>
          <p:cNvGrpSpPr/>
          <p:nvPr/>
        </p:nvGrpSpPr>
        <p:grpSpPr>
          <a:xfrm>
            <a:off x="532339" y="1199257"/>
            <a:ext cx="11188744" cy="3945762"/>
            <a:chOff x="532339" y="1199257"/>
            <a:chExt cx="11188744" cy="3945762"/>
          </a:xfrm>
        </p:grpSpPr>
        <p:grpSp>
          <p:nvGrpSpPr>
            <p:cNvPr id="10" name="Group 9">
              <a:extLst>
                <a:ext uri="{FF2B5EF4-FFF2-40B4-BE49-F238E27FC236}">
                  <a16:creationId xmlns:a16="http://schemas.microsoft.com/office/drawing/2014/main" id="{23C231D7-E44B-4F3E-840C-6F3C5566DF61}"/>
                </a:ext>
              </a:extLst>
            </p:cNvPr>
            <p:cNvGrpSpPr/>
            <p:nvPr/>
          </p:nvGrpSpPr>
          <p:grpSpPr>
            <a:xfrm>
              <a:off x="532339" y="2286544"/>
              <a:ext cx="4706241" cy="2858475"/>
              <a:chOff x="532339" y="2286544"/>
              <a:chExt cx="4706241" cy="2858475"/>
            </a:xfrm>
          </p:grpSpPr>
          <p:sp>
            <p:nvSpPr>
              <p:cNvPr id="6" name="Rectangle 5">
                <a:extLst>
                  <a:ext uri="{FF2B5EF4-FFF2-40B4-BE49-F238E27FC236}">
                    <a16:creationId xmlns:a16="http://schemas.microsoft.com/office/drawing/2014/main" id="{24BFE842-BDE7-48AC-B092-E391C3FEC4E6}"/>
                  </a:ext>
                </a:extLst>
              </p:cNvPr>
              <p:cNvSpPr/>
              <p:nvPr/>
            </p:nvSpPr>
            <p:spPr>
              <a:xfrm>
                <a:off x="532339" y="2286544"/>
                <a:ext cx="4195346" cy="2858475"/>
              </a:xfrm>
              <a:prstGeom prst="rect">
                <a:avLst/>
              </a:prstGeom>
            </p:spPr>
            <p:txBody>
              <a:bodyPr wrap="square">
                <a:spAutoFit/>
              </a:bodyPr>
              <a:lstStyle/>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ea typeface="Calibri" panose="020F0502020204030204" pitchFamily="34" charset="0"/>
                    <a:cs typeface="Courier New" panose="02070309020205020404" pitchFamily="49" charset="0"/>
                  </a:rPr>
                  <a:t>{</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ea typeface="Calibri" panose="020F0502020204030204" pitchFamily="34" charset="0"/>
                    <a:cs typeface="Courier New" panose="02070309020205020404" pitchFamily="49" charset="0"/>
                  </a:rPr>
                  <a:t>  "values":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ea typeface="Calibri" panose="020F0502020204030204" pitchFamily="34" charset="0"/>
                    <a:cs typeface="Courier New" panose="02070309020205020404" pitchFamily="49" charset="0"/>
                  </a:rPr>
                  <a:t>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ea typeface="Calibri" panose="020F0502020204030204" pitchFamily="34" charset="0"/>
                    <a:cs typeface="Courier New" panose="02070309020205020404" pitchFamily="49" charset="0"/>
                  </a:rPr>
                  <a:t>      "</a:t>
                </a:r>
                <a:r>
                  <a:rPr lang="en-US" sz="1400" dirty="0" err="1">
                    <a:latin typeface="Courier New" panose="02070309020205020404" pitchFamily="49" charset="0"/>
                    <a:ea typeface="Calibri" panose="020F0502020204030204" pitchFamily="34" charset="0"/>
                    <a:cs typeface="Courier New" panose="02070309020205020404" pitchFamily="49" charset="0"/>
                  </a:rPr>
                  <a:t>recordId</a:t>
                </a:r>
                <a:r>
                  <a:rPr lang="en-US" sz="1400" dirty="0">
                    <a:latin typeface="Courier New" panose="02070309020205020404" pitchFamily="49" charset="0"/>
                    <a:ea typeface="Calibri" panose="020F0502020204030204" pitchFamily="34" charset="0"/>
                    <a:cs typeface="Courier New" panose="02070309020205020404" pitchFamily="49" charset="0"/>
                  </a:rPr>
                  <a:t>": "1",</a:t>
                </a:r>
                <a:br>
                  <a:rPr lang="en-US" sz="1400" dirty="0">
                    <a:latin typeface="Courier New" panose="02070309020205020404" pitchFamily="49" charset="0"/>
                    <a:ea typeface="Calibri" panose="020F0502020204030204" pitchFamily="34" charset="0"/>
                    <a:cs typeface="Courier New" panose="02070309020205020404" pitchFamily="49" charset="0"/>
                  </a:rPr>
                </a:br>
                <a:r>
                  <a:rPr lang="en-US" sz="1400" dirty="0">
                    <a:latin typeface="Courier New" panose="02070309020205020404" pitchFamily="49" charset="0"/>
                    <a:ea typeface="Calibri" panose="020F0502020204030204" pitchFamily="34" charset="0"/>
                    <a:cs typeface="Courier New" panose="02070309020205020404" pitchFamily="49" charset="0"/>
                  </a:rPr>
                  <a:t>      "data": {</a:t>
                </a:r>
                <a:br>
                  <a:rPr lang="en-US" sz="1400" dirty="0">
                    <a:latin typeface="Courier New" panose="02070309020205020404" pitchFamily="49" charset="0"/>
                    <a:ea typeface="Calibri" panose="020F0502020204030204" pitchFamily="34" charset="0"/>
                    <a:cs typeface="Courier New" panose="02070309020205020404" pitchFamily="49" charset="0"/>
                  </a:rPr>
                </a:br>
                <a:r>
                  <a:rPr lang="en-US" sz="1400" dirty="0">
                    <a:latin typeface="Courier New" panose="02070309020205020404" pitchFamily="49" charset="0"/>
                    <a:ea typeface="Calibri" panose="020F0502020204030204" pitchFamily="34" charset="0"/>
                    <a:cs typeface="Courier New" panose="02070309020205020404" pitchFamily="49" charset="0"/>
                  </a:rPr>
                  <a:t>         "text":  </a:t>
                </a:r>
                <a:br>
                  <a:rPr lang="en-US" sz="1400" dirty="0">
                    <a:latin typeface="Courier New" panose="02070309020205020404" pitchFamily="49" charset="0"/>
                    <a:ea typeface="Calibri" panose="020F0502020204030204" pitchFamily="34" charset="0"/>
                    <a:cs typeface="Courier New" panose="02070309020205020404" pitchFamily="49" charset="0"/>
                  </a:rPr>
                </a:br>
                <a:r>
                  <a:rPr lang="en-US" sz="1400" dirty="0">
                    <a:latin typeface="Courier New" panose="02070309020205020404" pitchFamily="49" charset="0"/>
                    <a:ea typeface="Calibri" panose="020F0502020204030204" pitchFamily="34" charset="0"/>
                    <a:cs typeface="Courier New" panose="02070309020205020404" pitchFamily="49" charset="0"/>
                  </a:rPr>
                  <a:t>           "This is a 53-year-old man   </a:t>
                </a:r>
                <a:br>
                  <a:rPr lang="en-US" sz="1400" dirty="0">
                    <a:latin typeface="Courier New" panose="02070309020205020404" pitchFamily="49" charset="0"/>
                    <a:ea typeface="Calibri" panose="020F0502020204030204" pitchFamily="34" charset="0"/>
                    <a:cs typeface="Courier New" panose="02070309020205020404" pitchFamily="49" charset="0"/>
                  </a:rPr>
                </a:br>
                <a:r>
                  <a:rPr lang="en-US" sz="1400" dirty="0">
                    <a:latin typeface="Courier New" panose="02070309020205020404" pitchFamily="49" charset="0"/>
                    <a:ea typeface="Calibri" panose="020F0502020204030204" pitchFamily="34" charset="0"/>
                    <a:cs typeface="Courier New" panose="02070309020205020404" pitchFamily="49" charset="0"/>
                  </a:rPr>
                  <a:t>            with diabetes."</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ea typeface="Calibri" panose="020F0502020204030204" pitchFamily="34" charset="0"/>
                    <a:cs typeface="Courier New" panose="02070309020205020404" pitchFamily="49" charset="0"/>
                  </a:rPr>
                  <a:t>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ea typeface="Calibri" panose="020F0502020204030204" pitchFamily="34" charset="0"/>
                    <a:cs typeface="Courier New" panose="02070309020205020404" pitchFamily="49" charset="0"/>
                  </a:rPr>
                  <a:t>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ea typeface="Calibri" panose="020F0502020204030204" pitchFamily="34" charset="0"/>
                    <a:cs typeface="Courier New" panose="02070309020205020404" pitchFamily="49" charset="0"/>
                  </a:rPr>
                  <a:t>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ea typeface="Calibri" panose="020F0502020204030204" pitchFamily="34" charset="0"/>
                    <a:cs typeface="Courier New" panose="02070309020205020404" pitchFamily="49" charset="0"/>
                  </a:rPr>
                  <a:t>}</a:t>
                </a:r>
                <a:endParaRPr lang="en-US" sz="1400" dirty="0">
                  <a:effectLst/>
                  <a:latin typeface="Courier New" panose="02070309020205020404" pitchFamily="49" charset="0"/>
                  <a:ea typeface="Calibri" panose="020F0502020204030204" pitchFamily="34" charset="0"/>
                  <a:cs typeface="Courier New" panose="02070309020205020404" pitchFamily="49" charset="0"/>
                </a:endParaRPr>
              </a:p>
            </p:txBody>
          </p:sp>
          <p:cxnSp>
            <p:nvCxnSpPr>
              <p:cNvPr id="20" name="Straight Arrow Connector 19">
                <a:extLst>
                  <a:ext uri="{FF2B5EF4-FFF2-40B4-BE49-F238E27FC236}">
                    <a16:creationId xmlns:a16="http://schemas.microsoft.com/office/drawing/2014/main" id="{59C3BEFA-85AC-483E-947E-CA7B3ED9F970}"/>
                  </a:ext>
                </a:extLst>
              </p:cNvPr>
              <p:cNvCxnSpPr>
                <a:cxnSpLocks/>
              </p:cNvCxnSpPr>
              <p:nvPr/>
            </p:nvCxnSpPr>
            <p:spPr>
              <a:xfrm>
                <a:off x="4806189" y="3770929"/>
                <a:ext cx="432391"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E694135-0DFC-4BE6-BAFF-F2B0A7A6C350}"/>
                </a:ext>
              </a:extLst>
            </p:cNvPr>
            <p:cNvGrpSpPr/>
            <p:nvPr/>
          </p:nvGrpSpPr>
          <p:grpSpPr>
            <a:xfrm>
              <a:off x="7021854" y="1199257"/>
              <a:ext cx="4699229" cy="2571672"/>
              <a:chOff x="7021854" y="1199257"/>
              <a:chExt cx="4699229" cy="2571672"/>
            </a:xfrm>
          </p:grpSpPr>
          <p:cxnSp>
            <p:nvCxnSpPr>
              <p:cNvPr id="21" name="Straight Arrow Connector 20">
                <a:extLst>
                  <a:ext uri="{FF2B5EF4-FFF2-40B4-BE49-F238E27FC236}">
                    <a16:creationId xmlns:a16="http://schemas.microsoft.com/office/drawing/2014/main" id="{1A9AB524-D7B1-4B3E-89BC-9EF54EB9D32E}"/>
                  </a:ext>
                </a:extLst>
              </p:cNvPr>
              <p:cNvCxnSpPr>
                <a:cxnSpLocks/>
              </p:cNvCxnSpPr>
              <p:nvPr/>
            </p:nvCxnSpPr>
            <p:spPr>
              <a:xfrm>
                <a:off x="7021854" y="3770929"/>
                <a:ext cx="432391"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7425ED8-3B89-4158-8B2F-2AE375198CC0}"/>
                  </a:ext>
                </a:extLst>
              </p:cNvPr>
              <p:cNvSpPr/>
              <p:nvPr/>
            </p:nvSpPr>
            <p:spPr>
              <a:xfrm>
                <a:off x="7638729" y="1199257"/>
                <a:ext cx="4082354" cy="323165"/>
              </a:xfrm>
              <a:prstGeom prst="rect">
                <a:avLst/>
              </a:prstGeom>
            </p:spPr>
            <p:txBody>
              <a:bodyPr wrap="square">
                <a:spAutoFit/>
              </a:bodyPr>
              <a:lstStyle/>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600" dirty="0">
                  <a:solidFill>
                    <a:srgbClr val="737373"/>
                  </a:solidFill>
                  <a:effectLst/>
                  <a:latin typeface="Calibri" panose="020F0502020204030204" pitchFamily="34" charset="0"/>
                  <a:ea typeface="Calibri" panose="020F0502020204030204" pitchFamily="34" charset="0"/>
                  <a:cs typeface="Times New Roman" panose="02020603050405020304" pitchFamily="18" charset="0"/>
                </a:endParaRPr>
              </a:p>
            </p:txBody>
          </p:sp>
        </p:grpSp>
      </p:grpSp>
      <p:pic>
        <p:nvPicPr>
          <p:cNvPr id="1026" name="Picture 2" descr="Image result for azure function logo">
            <a:extLst>
              <a:ext uri="{FF2B5EF4-FFF2-40B4-BE49-F238E27FC236}">
                <a16:creationId xmlns:a16="http://schemas.microsoft.com/office/drawing/2014/main" id="{EC828D9B-3B24-4496-95F6-0AE6A2440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770" y="4488708"/>
            <a:ext cx="1197084" cy="8978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F5E5F8-640D-4426-9F39-FCA22E94FC1A}"/>
              </a:ext>
            </a:extLst>
          </p:cNvPr>
          <p:cNvSpPr/>
          <p:nvPr/>
        </p:nvSpPr>
        <p:spPr>
          <a:xfrm>
            <a:off x="7629051" y="1513106"/>
            <a:ext cx="4082354" cy="4474302"/>
          </a:xfrm>
          <a:prstGeom prst="rect">
            <a:avLst/>
          </a:prstGeom>
        </p:spPr>
        <p:txBody>
          <a:bodyPr wrap="square">
            <a:spAutoFit/>
          </a:bodyPr>
          <a:lstStyle/>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"values":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recordId</a:t>
            </a:r>
            <a:r>
              <a:rPr lang="en-US" sz="1400" dirty="0">
                <a:latin typeface="Courier New" panose="02070309020205020404" pitchFamily="49" charset="0"/>
                <a:cs typeface="Courier New" panose="02070309020205020404" pitchFamily="49" charset="0"/>
              </a:rPr>
              <a:t>": "1",</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"data":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“Entities":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"name": "diabetes",</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matchIndex</a:t>
            </a:r>
            <a:r>
              <a:rPr lang="en-US" sz="1400" dirty="0">
                <a:latin typeface="Courier New" panose="02070309020205020404" pitchFamily="49" charset="0"/>
                <a:cs typeface="Courier New" panose="02070309020205020404" pitchFamily="49" charset="0"/>
              </a:rPr>
              <a:t>": 31</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EntitiesFound</a:t>
            </a:r>
            <a:r>
              <a:rPr lang="en-US" sz="1400" dirty="0">
                <a:latin typeface="Courier New" panose="02070309020205020404" pitchFamily="49" charset="0"/>
                <a:cs typeface="Courier New" panose="02070309020205020404" pitchFamily="49" charset="0"/>
              </a:rPr>
              <a:t>":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 "diabetes“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"errors":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"warnings":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  ]</a:t>
            </a:r>
          </a:p>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7017127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55C5-B9C3-432E-B44E-62D6DE442EBE}"/>
              </a:ext>
            </a:extLst>
          </p:cNvPr>
          <p:cNvSpPr>
            <a:spLocks noGrp="1"/>
          </p:cNvSpPr>
          <p:nvPr>
            <p:ph type="title"/>
          </p:nvPr>
        </p:nvSpPr>
        <p:spPr>
          <a:xfrm>
            <a:off x="588263" y="457200"/>
            <a:ext cx="11018520" cy="1107996"/>
          </a:xfrm>
        </p:spPr>
        <p:txBody>
          <a:bodyPr/>
          <a:lstStyle/>
          <a:p>
            <a:r>
              <a:rPr lang="en-US" dirty="0"/>
              <a:t>Module 4</a:t>
            </a:r>
            <a:br>
              <a:rPr lang="en-US" dirty="0"/>
            </a:br>
            <a:endParaRPr lang="en-US" dirty="0"/>
          </a:p>
        </p:txBody>
      </p:sp>
      <p:sp>
        <p:nvSpPr>
          <p:cNvPr id="4" name="Text Placeholder 3">
            <a:extLst>
              <a:ext uri="{FF2B5EF4-FFF2-40B4-BE49-F238E27FC236}">
                <a16:creationId xmlns:a16="http://schemas.microsoft.com/office/drawing/2014/main" id="{31961E33-5BCA-40FE-9336-2D1AEC50E2A4}"/>
              </a:ext>
            </a:extLst>
          </p:cNvPr>
          <p:cNvSpPr>
            <a:spLocks noGrp="1"/>
          </p:cNvSpPr>
          <p:nvPr>
            <p:ph type="body" sz="quarter" idx="10"/>
          </p:nvPr>
        </p:nvSpPr>
        <p:spPr>
          <a:xfrm>
            <a:off x="584200" y="1437481"/>
            <a:ext cx="5212080" cy="5232202"/>
          </a:xfrm>
        </p:spPr>
        <p:txBody>
          <a:bodyPr/>
          <a:lstStyle/>
          <a:p>
            <a:pPr marL="0" indent="0">
              <a:buNone/>
            </a:pPr>
            <a:r>
              <a:rPr lang="en-US" sz="2600" dirty="0"/>
              <a:t>Goals </a:t>
            </a:r>
          </a:p>
          <a:p>
            <a:r>
              <a:rPr lang="en-US" sz="2600" dirty="0"/>
              <a:t>Learn about the object model</a:t>
            </a:r>
          </a:p>
          <a:p>
            <a:r>
              <a:rPr lang="en-US" sz="2600" dirty="0"/>
              <a:t>Learn to update an index, skillset, and indexer using REST APIs</a:t>
            </a:r>
          </a:p>
          <a:p>
            <a:endParaRPr lang="en-US" sz="2600" dirty="0"/>
          </a:p>
          <a:p>
            <a:pPr marL="0" indent="0">
              <a:buNone/>
            </a:pPr>
            <a:r>
              <a:rPr lang="en-US" sz="2600" dirty="0"/>
              <a:t>Tools </a:t>
            </a:r>
          </a:p>
          <a:p>
            <a:r>
              <a:rPr lang="en-US" sz="2600" dirty="0"/>
              <a:t>Azure Search</a:t>
            </a:r>
          </a:p>
          <a:p>
            <a:r>
              <a:rPr lang="en-US" sz="2600" dirty="0"/>
              <a:t>Azure Portal</a:t>
            </a:r>
          </a:p>
          <a:p>
            <a:r>
              <a:rPr lang="en-US" sz="2600" dirty="0"/>
              <a:t>Postman</a:t>
            </a:r>
          </a:p>
          <a:p>
            <a:endParaRPr lang="en-US" sz="2600" dirty="0"/>
          </a:p>
        </p:txBody>
      </p:sp>
      <p:pic>
        <p:nvPicPr>
          <p:cNvPr id="8196" name="Picture 4">
            <a:extLst>
              <a:ext uri="{FF2B5EF4-FFF2-40B4-BE49-F238E27FC236}">
                <a16:creationId xmlns:a16="http://schemas.microsoft.com/office/drawing/2014/main" id="{B071E606-F3EB-46E4-9F1C-60E90C04A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140" y="2505795"/>
            <a:ext cx="60198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92464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31210E-D4A6-460C-A577-6BF15F53065A}"/>
              </a:ext>
            </a:extLst>
          </p:cNvPr>
          <p:cNvGrpSpPr/>
          <p:nvPr/>
        </p:nvGrpSpPr>
        <p:grpSpPr>
          <a:xfrm>
            <a:off x="3152774" y="2472723"/>
            <a:ext cx="5886451" cy="2362200"/>
            <a:chOff x="1800225" y="3124200"/>
            <a:chExt cx="5886451" cy="2362200"/>
          </a:xfrm>
        </p:grpSpPr>
        <p:sp>
          <p:nvSpPr>
            <p:cNvPr id="4" name="Rectangle 3">
              <a:extLst>
                <a:ext uri="{FF2B5EF4-FFF2-40B4-BE49-F238E27FC236}">
                  <a16:creationId xmlns:a16="http://schemas.microsoft.com/office/drawing/2014/main" id="{56EB3DEA-0783-438B-A522-0676D59577DC}"/>
                </a:ext>
              </a:extLst>
            </p:cNvPr>
            <p:cNvSpPr/>
            <p:nvPr/>
          </p:nvSpPr>
          <p:spPr bwMode="auto">
            <a:xfrm>
              <a:off x="1800225" y="4381500"/>
              <a:ext cx="5886451" cy="11049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INDEXER</a:t>
              </a:r>
            </a:p>
          </p:txBody>
        </p:sp>
        <p:sp>
          <p:nvSpPr>
            <p:cNvPr id="5" name="Rectangle 4">
              <a:extLst>
                <a:ext uri="{FF2B5EF4-FFF2-40B4-BE49-F238E27FC236}">
                  <a16:creationId xmlns:a16="http://schemas.microsoft.com/office/drawing/2014/main" id="{79CCB09D-2429-45B3-B7D8-3110817371EB}"/>
                </a:ext>
              </a:extLst>
            </p:cNvPr>
            <p:cNvSpPr/>
            <p:nvPr/>
          </p:nvSpPr>
          <p:spPr bwMode="auto">
            <a:xfrm>
              <a:off x="1800226" y="3124200"/>
              <a:ext cx="1866900" cy="11049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DATA SOURCE</a:t>
              </a:r>
            </a:p>
          </p:txBody>
        </p:sp>
        <p:sp>
          <p:nvSpPr>
            <p:cNvPr id="6" name="Rectangle 5">
              <a:extLst>
                <a:ext uri="{FF2B5EF4-FFF2-40B4-BE49-F238E27FC236}">
                  <a16:creationId xmlns:a16="http://schemas.microsoft.com/office/drawing/2014/main" id="{5CFDE0AF-D558-498B-9350-00C2C580943A}"/>
                </a:ext>
              </a:extLst>
            </p:cNvPr>
            <p:cNvSpPr/>
            <p:nvPr/>
          </p:nvSpPr>
          <p:spPr bwMode="auto">
            <a:xfrm>
              <a:off x="3810001" y="3124200"/>
              <a:ext cx="1866900" cy="11049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SKILLSET</a:t>
              </a:r>
            </a:p>
          </p:txBody>
        </p:sp>
        <p:sp>
          <p:nvSpPr>
            <p:cNvPr id="7" name="Rectangle 6">
              <a:extLst>
                <a:ext uri="{FF2B5EF4-FFF2-40B4-BE49-F238E27FC236}">
                  <a16:creationId xmlns:a16="http://schemas.microsoft.com/office/drawing/2014/main" id="{F821042C-9D46-4560-820F-C5FD2460A7D2}"/>
                </a:ext>
              </a:extLst>
            </p:cNvPr>
            <p:cNvSpPr/>
            <p:nvPr/>
          </p:nvSpPr>
          <p:spPr bwMode="auto">
            <a:xfrm>
              <a:off x="5819776" y="3124200"/>
              <a:ext cx="1866900" cy="11049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INDEX</a:t>
              </a:r>
            </a:p>
          </p:txBody>
        </p:sp>
      </p:grpSp>
      <p:sp>
        <p:nvSpPr>
          <p:cNvPr id="10" name="Title 9">
            <a:extLst>
              <a:ext uri="{FF2B5EF4-FFF2-40B4-BE49-F238E27FC236}">
                <a16:creationId xmlns:a16="http://schemas.microsoft.com/office/drawing/2014/main" id="{E87D262C-FB79-4868-9BD7-F1FBB0826348}"/>
              </a:ext>
            </a:extLst>
          </p:cNvPr>
          <p:cNvSpPr>
            <a:spLocks noGrp="1"/>
          </p:cNvSpPr>
          <p:nvPr>
            <p:ph type="title"/>
          </p:nvPr>
        </p:nvSpPr>
        <p:spPr/>
        <p:txBody>
          <a:bodyPr/>
          <a:lstStyle/>
          <a:p>
            <a:r>
              <a:rPr lang="en-US"/>
              <a:t>The Object Model</a:t>
            </a:r>
          </a:p>
        </p:txBody>
      </p:sp>
    </p:spTree>
    <p:extLst>
      <p:ext uri="{BB962C8B-B14F-4D97-AF65-F5344CB8AC3E}">
        <p14:creationId xmlns:p14="http://schemas.microsoft.com/office/powerpoint/2010/main" val="31955471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31210E-D4A6-460C-A577-6BF15F53065A}"/>
              </a:ext>
            </a:extLst>
          </p:cNvPr>
          <p:cNvGrpSpPr/>
          <p:nvPr/>
        </p:nvGrpSpPr>
        <p:grpSpPr>
          <a:xfrm>
            <a:off x="5953125" y="4242530"/>
            <a:ext cx="5886451" cy="2362200"/>
            <a:chOff x="1800225" y="3124200"/>
            <a:chExt cx="5886451" cy="2362200"/>
          </a:xfrm>
        </p:grpSpPr>
        <p:sp>
          <p:nvSpPr>
            <p:cNvPr id="4" name="Rectangle 3">
              <a:extLst>
                <a:ext uri="{FF2B5EF4-FFF2-40B4-BE49-F238E27FC236}">
                  <a16:creationId xmlns:a16="http://schemas.microsoft.com/office/drawing/2014/main" id="{56EB3DEA-0783-438B-A522-0676D59577DC}"/>
                </a:ext>
              </a:extLst>
            </p:cNvPr>
            <p:cNvSpPr/>
            <p:nvPr/>
          </p:nvSpPr>
          <p:spPr bwMode="auto">
            <a:xfrm>
              <a:off x="1800225" y="4381500"/>
              <a:ext cx="5886451" cy="11049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INDEXER</a:t>
              </a:r>
            </a:p>
          </p:txBody>
        </p:sp>
        <p:sp>
          <p:nvSpPr>
            <p:cNvPr id="5" name="Rectangle 4">
              <a:extLst>
                <a:ext uri="{FF2B5EF4-FFF2-40B4-BE49-F238E27FC236}">
                  <a16:creationId xmlns:a16="http://schemas.microsoft.com/office/drawing/2014/main" id="{79CCB09D-2429-45B3-B7D8-3110817371EB}"/>
                </a:ext>
              </a:extLst>
            </p:cNvPr>
            <p:cNvSpPr/>
            <p:nvPr/>
          </p:nvSpPr>
          <p:spPr bwMode="auto">
            <a:xfrm>
              <a:off x="1800226" y="3124200"/>
              <a:ext cx="1866900" cy="11049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DATA SOURCE</a:t>
              </a:r>
            </a:p>
          </p:txBody>
        </p:sp>
        <p:sp>
          <p:nvSpPr>
            <p:cNvPr id="6" name="Rectangle 5">
              <a:extLst>
                <a:ext uri="{FF2B5EF4-FFF2-40B4-BE49-F238E27FC236}">
                  <a16:creationId xmlns:a16="http://schemas.microsoft.com/office/drawing/2014/main" id="{5CFDE0AF-D558-498B-9350-00C2C580943A}"/>
                </a:ext>
              </a:extLst>
            </p:cNvPr>
            <p:cNvSpPr/>
            <p:nvPr/>
          </p:nvSpPr>
          <p:spPr bwMode="auto">
            <a:xfrm>
              <a:off x="3810001" y="3124200"/>
              <a:ext cx="1866900" cy="11049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SKILLSET</a:t>
              </a:r>
            </a:p>
          </p:txBody>
        </p:sp>
        <p:sp>
          <p:nvSpPr>
            <p:cNvPr id="7" name="Rectangle 6">
              <a:extLst>
                <a:ext uri="{FF2B5EF4-FFF2-40B4-BE49-F238E27FC236}">
                  <a16:creationId xmlns:a16="http://schemas.microsoft.com/office/drawing/2014/main" id="{F821042C-9D46-4560-820F-C5FD2460A7D2}"/>
                </a:ext>
              </a:extLst>
            </p:cNvPr>
            <p:cNvSpPr/>
            <p:nvPr/>
          </p:nvSpPr>
          <p:spPr bwMode="auto">
            <a:xfrm>
              <a:off x="5819776" y="3124200"/>
              <a:ext cx="1866900" cy="11049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INDEX</a:t>
              </a:r>
            </a:p>
          </p:txBody>
        </p:sp>
      </p:grpSp>
      <p:sp>
        <p:nvSpPr>
          <p:cNvPr id="10" name="Title 9">
            <a:extLst>
              <a:ext uri="{FF2B5EF4-FFF2-40B4-BE49-F238E27FC236}">
                <a16:creationId xmlns:a16="http://schemas.microsoft.com/office/drawing/2014/main" id="{E87D262C-FB79-4868-9BD7-F1FBB0826348}"/>
              </a:ext>
            </a:extLst>
          </p:cNvPr>
          <p:cNvSpPr>
            <a:spLocks noGrp="1"/>
          </p:cNvSpPr>
          <p:nvPr>
            <p:ph type="title"/>
          </p:nvPr>
        </p:nvSpPr>
        <p:spPr/>
        <p:txBody>
          <a:bodyPr/>
          <a:lstStyle/>
          <a:p>
            <a:r>
              <a:rPr lang="en-US"/>
              <a:t>Indexer (The Master Orchestrator)</a:t>
            </a:r>
          </a:p>
        </p:txBody>
      </p:sp>
      <p:sp>
        <p:nvSpPr>
          <p:cNvPr id="2" name="Text Placeholder 1">
            <a:extLst>
              <a:ext uri="{FF2B5EF4-FFF2-40B4-BE49-F238E27FC236}">
                <a16:creationId xmlns:a16="http://schemas.microsoft.com/office/drawing/2014/main" id="{ADB97112-1C1F-4C90-9D56-6A892B8D6E1F}"/>
              </a:ext>
            </a:extLst>
          </p:cNvPr>
          <p:cNvSpPr>
            <a:spLocks noGrp="1"/>
          </p:cNvSpPr>
          <p:nvPr>
            <p:ph type="body" sz="quarter" idx="10"/>
          </p:nvPr>
        </p:nvSpPr>
        <p:spPr>
          <a:xfrm>
            <a:off x="588263" y="1163598"/>
            <a:ext cx="11018520" cy="2499146"/>
          </a:xfrm>
        </p:spPr>
        <p:txBody>
          <a:bodyPr/>
          <a:lstStyle/>
          <a:p>
            <a:pPr marL="514350" indent="-514350">
              <a:buAutoNum type="arabicPeriod"/>
            </a:pPr>
            <a:r>
              <a:rPr lang="en-US"/>
              <a:t>Get data from the Data Source</a:t>
            </a:r>
          </a:p>
          <a:p>
            <a:pPr marL="514350" indent="-514350">
              <a:buAutoNum type="arabicPeriod"/>
            </a:pPr>
            <a:r>
              <a:rPr lang="en-US">
                <a:solidFill>
                  <a:schemeClr val="tx2">
                    <a:lumMod val="50000"/>
                    <a:lumOff val="50000"/>
                  </a:schemeClr>
                </a:solidFill>
              </a:rPr>
              <a:t>Transform Data: Field Mappings</a:t>
            </a:r>
          </a:p>
          <a:p>
            <a:pPr marL="514350" indent="-514350">
              <a:buAutoNum type="arabicPeriod"/>
            </a:pPr>
            <a:r>
              <a:rPr lang="en-US"/>
              <a:t>Run it through a Skillset</a:t>
            </a:r>
          </a:p>
          <a:p>
            <a:pPr marL="514350" indent="-514350">
              <a:buAutoNum type="arabicPeriod"/>
            </a:pPr>
            <a:r>
              <a:rPr lang="en-US">
                <a:solidFill>
                  <a:schemeClr val="tx2">
                    <a:lumMod val="50000"/>
                    <a:lumOff val="50000"/>
                  </a:schemeClr>
                </a:solidFill>
              </a:rPr>
              <a:t>Transform Data:  Output Field Mappings</a:t>
            </a:r>
          </a:p>
          <a:p>
            <a:pPr marL="514350" indent="-514350">
              <a:buAutoNum type="arabicPeriod"/>
            </a:pPr>
            <a:r>
              <a:rPr lang="en-US"/>
              <a:t>Push the data to a Searchable Index</a:t>
            </a:r>
          </a:p>
        </p:txBody>
      </p:sp>
    </p:spTree>
    <p:extLst>
      <p:ext uri="{BB962C8B-B14F-4D97-AF65-F5344CB8AC3E}">
        <p14:creationId xmlns:p14="http://schemas.microsoft.com/office/powerpoint/2010/main" val="37900925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79642D2-CBBC-4F24-9704-4A505F250A69}"/>
              </a:ext>
            </a:extLst>
          </p:cNvPr>
          <p:cNvSpPr/>
          <p:nvPr/>
        </p:nvSpPr>
        <p:spPr bwMode="auto">
          <a:xfrm>
            <a:off x="408220" y="1183887"/>
            <a:ext cx="3054475"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6731050F-75AF-4199-8165-9E941F73FF5B}"/>
              </a:ext>
            </a:extLst>
          </p:cNvPr>
          <p:cNvSpPr/>
          <p:nvPr/>
        </p:nvSpPr>
        <p:spPr bwMode="auto">
          <a:xfrm>
            <a:off x="6939768" y="1183887"/>
            <a:ext cx="4455382"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BB0B39E-7267-4724-B247-3669ABD35038}"/>
              </a:ext>
            </a:extLst>
          </p:cNvPr>
          <p:cNvSpPr>
            <a:spLocks noGrp="1"/>
          </p:cNvSpPr>
          <p:nvPr>
            <p:ph type="title"/>
          </p:nvPr>
        </p:nvSpPr>
        <p:spPr/>
        <p:txBody>
          <a:bodyPr/>
          <a:lstStyle/>
          <a:p>
            <a:r>
              <a:rPr lang="en-US"/>
              <a:t>Indexer Step 1: Document Cracking</a:t>
            </a:r>
          </a:p>
        </p:txBody>
      </p:sp>
      <p:cxnSp>
        <p:nvCxnSpPr>
          <p:cNvPr id="37" name="Straight Connector 36">
            <a:extLst>
              <a:ext uri="{FF2B5EF4-FFF2-40B4-BE49-F238E27FC236}">
                <a16:creationId xmlns:a16="http://schemas.microsoft.com/office/drawing/2014/main" id="{EF97197B-0D08-4AF0-AFAD-6688FA74A0AC}"/>
              </a:ext>
            </a:extLst>
          </p:cNvPr>
          <p:cNvCxnSpPr>
            <a:cxnSpLocks/>
            <a:endCxn id="38" idx="1"/>
          </p:cNvCxnSpPr>
          <p:nvPr/>
        </p:nvCxnSpPr>
        <p:spPr>
          <a:xfrm flipV="1">
            <a:off x="7857007"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38" name="TextBox 37">
            <a:extLst>
              <a:ext uri="{FF2B5EF4-FFF2-40B4-BE49-F238E27FC236}">
                <a16:creationId xmlns:a16="http://schemas.microsoft.com/office/drawing/2014/main" id="{FC81F557-7BC4-4103-8AB0-2EA04811C88B}"/>
              </a:ext>
            </a:extLst>
          </p:cNvPr>
          <p:cNvSpPr txBox="1"/>
          <p:nvPr/>
        </p:nvSpPr>
        <p:spPr>
          <a:xfrm>
            <a:off x="8301075"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39" name="Straight Connector 38">
            <a:extLst>
              <a:ext uri="{FF2B5EF4-FFF2-40B4-BE49-F238E27FC236}">
                <a16:creationId xmlns:a16="http://schemas.microsoft.com/office/drawing/2014/main" id="{EC0DB4DE-FD69-4D14-9D55-3BA5F2314E7C}"/>
              </a:ext>
            </a:extLst>
          </p:cNvPr>
          <p:cNvCxnSpPr>
            <a:cxnSpLocks/>
          </p:cNvCxnSpPr>
          <p:nvPr/>
        </p:nvCxnSpPr>
        <p:spPr>
          <a:xfrm flipH="1" flipV="1">
            <a:off x="9985975"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9FCDE13E-19D1-48A5-8497-3C16DF938493}"/>
              </a:ext>
            </a:extLst>
          </p:cNvPr>
          <p:cNvCxnSpPr>
            <a:cxnSpLocks/>
          </p:cNvCxnSpPr>
          <p:nvPr/>
        </p:nvCxnSpPr>
        <p:spPr>
          <a:xfrm flipH="1" flipV="1">
            <a:off x="9985975"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42" name="TextBox 41">
            <a:extLst>
              <a:ext uri="{FF2B5EF4-FFF2-40B4-BE49-F238E27FC236}">
                <a16:creationId xmlns:a16="http://schemas.microsoft.com/office/drawing/2014/main" id="{5FAC86AA-244B-4FDE-AA96-88597CE7F504}"/>
              </a:ext>
            </a:extLst>
          </p:cNvPr>
          <p:cNvSpPr txBox="1"/>
          <p:nvPr/>
        </p:nvSpPr>
        <p:spPr>
          <a:xfrm>
            <a:off x="10493871"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45" name="TextBox 44">
            <a:extLst>
              <a:ext uri="{FF2B5EF4-FFF2-40B4-BE49-F238E27FC236}">
                <a16:creationId xmlns:a16="http://schemas.microsoft.com/office/drawing/2014/main" id="{65E45039-1BA3-4513-86F9-B885C90B45F5}"/>
              </a:ext>
            </a:extLst>
          </p:cNvPr>
          <p:cNvSpPr txBox="1"/>
          <p:nvPr/>
        </p:nvSpPr>
        <p:spPr>
          <a:xfrm>
            <a:off x="10493871"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48" name="TextBox 47">
            <a:extLst>
              <a:ext uri="{FF2B5EF4-FFF2-40B4-BE49-F238E27FC236}">
                <a16:creationId xmlns:a16="http://schemas.microsoft.com/office/drawing/2014/main" id="{072614D4-9DD6-4389-B6CC-6C2130A1ED13}"/>
              </a:ext>
            </a:extLst>
          </p:cNvPr>
          <p:cNvSpPr txBox="1"/>
          <p:nvPr/>
        </p:nvSpPr>
        <p:spPr>
          <a:xfrm>
            <a:off x="10515582"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50" name="Straight Connector 49">
            <a:extLst>
              <a:ext uri="{FF2B5EF4-FFF2-40B4-BE49-F238E27FC236}">
                <a16:creationId xmlns:a16="http://schemas.microsoft.com/office/drawing/2014/main" id="{AF6C71F3-8BDF-42FF-8A3A-E1D30D6958D7}"/>
              </a:ext>
            </a:extLst>
          </p:cNvPr>
          <p:cNvCxnSpPr>
            <a:cxnSpLocks/>
            <a:stCxn id="48" idx="1"/>
          </p:cNvCxnSpPr>
          <p:nvPr/>
        </p:nvCxnSpPr>
        <p:spPr>
          <a:xfrm flipH="1">
            <a:off x="9985976"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57" name="Straight Connector 56">
            <a:extLst>
              <a:ext uri="{FF2B5EF4-FFF2-40B4-BE49-F238E27FC236}">
                <a16:creationId xmlns:a16="http://schemas.microsoft.com/office/drawing/2014/main" id="{80345E7A-4864-4716-9560-93247A6B4F44}"/>
              </a:ext>
            </a:extLst>
          </p:cNvPr>
          <p:cNvCxnSpPr>
            <a:cxnSpLocks/>
            <a:endCxn id="58" idx="1"/>
          </p:cNvCxnSpPr>
          <p:nvPr/>
        </p:nvCxnSpPr>
        <p:spPr>
          <a:xfrm>
            <a:off x="7857007"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58" name="TextBox 57">
            <a:extLst>
              <a:ext uri="{FF2B5EF4-FFF2-40B4-BE49-F238E27FC236}">
                <a16:creationId xmlns:a16="http://schemas.microsoft.com/office/drawing/2014/main" id="{2C224198-79D7-4FFA-AD7E-21649DBE4689}"/>
              </a:ext>
            </a:extLst>
          </p:cNvPr>
          <p:cNvSpPr txBox="1"/>
          <p:nvPr/>
        </p:nvSpPr>
        <p:spPr>
          <a:xfrm>
            <a:off x="8471196"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59" name="Straight Connector 58">
            <a:extLst>
              <a:ext uri="{FF2B5EF4-FFF2-40B4-BE49-F238E27FC236}">
                <a16:creationId xmlns:a16="http://schemas.microsoft.com/office/drawing/2014/main" id="{F1D11AEE-DE21-4332-ABD4-703619C5BEB7}"/>
              </a:ext>
            </a:extLst>
          </p:cNvPr>
          <p:cNvCxnSpPr>
            <a:cxnSpLocks/>
            <a:endCxn id="60" idx="1"/>
          </p:cNvCxnSpPr>
          <p:nvPr/>
        </p:nvCxnSpPr>
        <p:spPr>
          <a:xfrm>
            <a:off x="7857007"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60" name="TextBox 59">
            <a:extLst>
              <a:ext uri="{FF2B5EF4-FFF2-40B4-BE49-F238E27FC236}">
                <a16:creationId xmlns:a16="http://schemas.microsoft.com/office/drawing/2014/main" id="{FE6D13A0-4802-4354-A71E-256DE62DA03C}"/>
              </a:ext>
            </a:extLst>
          </p:cNvPr>
          <p:cNvSpPr txBox="1"/>
          <p:nvPr/>
        </p:nvSpPr>
        <p:spPr>
          <a:xfrm>
            <a:off x="8471197"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CDB926C8-B84C-450E-8CD5-A9032C24B17B}"/>
              </a:ext>
            </a:extLst>
          </p:cNvPr>
          <p:cNvSpPr txBox="1"/>
          <p:nvPr/>
        </p:nvSpPr>
        <p:spPr>
          <a:xfrm>
            <a:off x="6939768"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68" name="Rectangle 67">
            <a:extLst>
              <a:ext uri="{FF2B5EF4-FFF2-40B4-BE49-F238E27FC236}">
                <a16:creationId xmlns:a16="http://schemas.microsoft.com/office/drawing/2014/main" id="{5D975EF6-320C-47B4-B4F0-73D9866AF55A}"/>
              </a:ext>
            </a:extLst>
          </p:cNvPr>
          <p:cNvSpPr/>
          <p:nvPr/>
        </p:nvSpPr>
        <p:spPr bwMode="auto">
          <a:xfrm>
            <a:off x="9226107"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88A4F3A-FE4B-477D-9E62-E7DB03686A38}"/>
              </a:ext>
            </a:extLst>
          </p:cNvPr>
          <p:cNvSpPr/>
          <p:nvPr/>
        </p:nvSpPr>
        <p:spPr bwMode="auto">
          <a:xfrm>
            <a:off x="10515581"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Arrow: Right 78">
            <a:extLst>
              <a:ext uri="{FF2B5EF4-FFF2-40B4-BE49-F238E27FC236}">
                <a16:creationId xmlns:a16="http://schemas.microsoft.com/office/drawing/2014/main" id="{B4B07B42-7DCA-471B-BDB9-990D6A309AE8}"/>
              </a:ext>
            </a:extLst>
          </p:cNvPr>
          <p:cNvSpPr/>
          <p:nvPr/>
        </p:nvSpPr>
        <p:spPr bwMode="auto">
          <a:xfrm>
            <a:off x="6442150"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89FAA9BC-EFCC-4E83-BE14-28206BF64BC6}"/>
              </a:ext>
            </a:extLst>
          </p:cNvPr>
          <p:cNvGrpSpPr/>
          <p:nvPr/>
        </p:nvGrpSpPr>
        <p:grpSpPr>
          <a:xfrm>
            <a:off x="1210560" y="1600949"/>
            <a:ext cx="1279731" cy="1613528"/>
            <a:chOff x="689254" y="1638550"/>
            <a:chExt cx="2020520" cy="2530244"/>
          </a:xfrm>
        </p:grpSpPr>
        <p:sp>
          <p:nvSpPr>
            <p:cNvPr id="29" name="Rectangle 28">
              <a:extLst>
                <a:ext uri="{FF2B5EF4-FFF2-40B4-BE49-F238E27FC236}">
                  <a16:creationId xmlns:a16="http://schemas.microsoft.com/office/drawing/2014/main" id="{42AC61FF-8137-443A-A9E8-01D633831FC6}"/>
                </a:ext>
              </a:extLst>
            </p:cNvPr>
            <p:cNvSpPr/>
            <p:nvPr/>
          </p:nvSpPr>
          <p:spPr bwMode="auto">
            <a:xfrm>
              <a:off x="769116" y="1718318"/>
              <a:ext cx="1845564" cy="2366108"/>
            </a:xfrm>
            <a:prstGeom prst="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1FEBDE2B-4A74-4420-ADE5-AFE007FB35A3}"/>
                </a:ext>
              </a:extLst>
            </p:cNvPr>
            <p:cNvSpPr/>
            <p:nvPr/>
          </p:nvSpPr>
          <p:spPr bwMode="auto">
            <a:xfrm>
              <a:off x="729185" y="1682066"/>
              <a:ext cx="1845564" cy="2366108"/>
            </a:xfrm>
            <a:prstGeom prst="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a:extLst>
                <a:ext uri="{FF2B5EF4-FFF2-40B4-BE49-F238E27FC236}">
                  <a16:creationId xmlns:a16="http://schemas.microsoft.com/office/drawing/2014/main" id="{E2FE6823-9244-4705-90C3-73E14EE80297}"/>
                </a:ext>
              </a:extLst>
            </p:cNvPr>
            <p:cNvPicPr>
              <a:picLocks noChangeAspect="1"/>
            </p:cNvPicPr>
            <p:nvPr/>
          </p:nvPicPr>
          <p:blipFill>
            <a:blip r:embed="rId3"/>
            <a:stretch>
              <a:fillRect/>
            </a:stretch>
          </p:blipFill>
          <p:spPr>
            <a:xfrm>
              <a:off x="689254" y="1638550"/>
              <a:ext cx="1845564" cy="2366108"/>
            </a:xfrm>
            <a:prstGeom prst="rect">
              <a:avLst/>
            </a:prstGeom>
          </p:spPr>
        </p:pic>
        <p:pic>
          <p:nvPicPr>
            <p:cNvPr id="32" name="Picture 31" descr="A close up of a logo&#10;&#10;Description generated with high confidence">
              <a:extLst>
                <a:ext uri="{FF2B5EF4-FFF2-40B4-BE49-F238E27FC236}">
                  <a16:creationId xmlns:a16="http://schemas.microsoft.com/office/drawing/2014/main" id="{957378E4-2EF4-4A35-B1E6-723BB77D29BB}"/>
                </a:ext>
              </a:extLst>
            </p:cNvPr>
            <p:cNvPicPr>
              <a:picLocks noChangeAspect="1"/>
            </p:cNvPicPr>
            <p:nvPr/>
          </p:nvPicPr>
          <p:blipFill rotWithShape="1">
            <a:blip r:embed="rId4"/>
            <a:srcRect l="28029" t="10256" r="27823" b="10179"/>
            <a:stretch/>
          </p:blipFill>
          <p:spPr>
            <a:xfrm>
              <a:off x="2074945" y="3547003"/>
              <a:ext cx="634829" cy="621791"/>
            </a:xfrm>
            <a:prstGeom prst="rect">
              <a:avLst/>
            </a:prstGeom>
          </p:spPr>
        </p:pic>
      </p:grpSp>
      <p:grpSp>
        <p:nvGrpSpPr>
          <p:cNvPr id="3" name="Group 2">
            <a:extLst>
              <a:ext uri="{FF2B5EF4-FFF2-40B4-BE49-F238E27FC236}">
                <a16:creationId xmlns:a16="http://schemas.microsoft.com/office/drawing/2014/main" id="{9FED3080-F255-4B26-8FD1-BF909C93658E}"/>
              </a:ext>
            </a:extLst>
          </p:cNvPr>
          <p:cNvGrpSpPr/>
          <p:nvPr/>
        </p:nvGrpSpPr>
        <p:grpSpPr>
          <a:xfrm>
            <a:off x="988221" y="3899807"/>
            <a:ext cx="1534797" cy="1143405"/>
            <a:chOff x="1079883" y="4534437"/>
            <a:chExt cx="900186" cy="630890"/>
          </a:xfrm>
        </p:grpSpPr>
        <p:grpSp>
          <p:nvGrpSpPr>
            <p:cNvPr id="33" name="Group 32">
              <a:extLst>
                <a:ext uri="{FF2B5EF4-FFF2-40B4-BE49-F238E27FC236}">
                  <a16:creationId xmlns:a16="http://schemas.microsoft.com/office/drawing/2014/main" id="{D51D35F6-B2F0-42C4-BB6D-0FEBDFCFFF90}"/>
                </a:ext>
              </a:extLst>
            </p:cNvPr>
            <p:cNvGrpSpPr/>
            <p:nvPr/>
          </p:nvGrpSpPr>
          <p:grpSpPr>
            <a:xfrm>
              <a:off x="1079883" y="4534437"/>
              <a:ext cx="618246" cy="508970"/>
              <a:chOff x="679449" y="4446977"/>
              <a:chExt cx="976403" cy="717066"/>
            </a:xfrm>
          </p:grpSpPr>
          <p:pic>
            <p:nvPicPr>
              <p:cNvPr id="34" name="Picture 33">
                <a:extLst>
                  <a:ext uri="{FF2B5EF4-FFF2-40B4-BE49-F238E27FC236}">
                    <a16:creationId xmlns:a16="http://schemas.microsoft.com/office/drawing/2014/main" id="{E9AB32D6-5151-470A-9E00-74E5F76B29A3}"/>
                  </a:ext>
                </a:extLst>
              </p:cNvPr>
              <p:cNvPicPr>
                <a:picLocks noChangeAspect="1"/>
              </p:cNvPicPr>
              <p:nvPr/>
            </p:nvPicPr>
            <p:blipFill rotWithShape="1">
              <a:blip r:embed="rId5"/>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35" name="Straight Connector 34">
                <a:extLst>
                  <a:ext uri="{FF2B5EF4-FFF2-40B4-BE49-F238E27FC236}">
                    <a16:creationId xmlns:a16="http://schemas.microsoft.com/office/drawing/2014/main" id="{6F541EC3-4DFC-4D58-8D46-28A2105B8160}"/>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50F8E-CBED-444D-A5FB-8BC195157FA9}"/>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9BD4F21-55D3-4161-BA72-ABA72E743B62}"/>
                </a:ext>
              </a:extLst>
            </p:cNvPr>
            <p:cNvGrpSpPr/>
            <p:nvPr/>
          </p:nvGrpSpPr>
          <p:grpSpPr>
            <a:xfrm>
              <a:off x="1361823" y="4656357"/>
              <a:ext cx="618246" cy="508970"/>
              <a:chOff x="679449" y="4446977"/>
              <a:chExt cx="976403" cy="717066"/>
            </a:xfrm>
          </p:grpSpPr>
          <p:pic>
            <p:nvPicPr>
              <p:cNvPr id="43" name="Picture 42">
                <a:extLst>
                  <a:ext uri="{FF2B5EF4-FFF2-40B4-BE49-F238E27FC236}">
                    <a16:creationId xmlns:a16="http://schemas.microsoft.com/office/drawing/2014/main" id="{216A1BDE-F951-4E1E-A984-BDA065309DDB}"/>
                  </a:ext>
                </a:extLst>
              </p:cNvPr>
              <p:cNvPicPr>
                <a:picLocks noChangeAspect="1"/>
              </p:cNvPicPr>
              <p:nvPr/>
            </p:nvPicPr>
            <p:blipFill rotWithShape="1">
              <a:blip r:embed="rId5"/>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44" name="Straight Connector 43">
                <a:extLst>
                  <a:ext uri="{FF2B5EF4-FFF2-40B4-BE49-F238E27FC236}">
                    <a16:creationId xmlns:a16="http://schemas.microsoft.com/office/drawing/2014/main" id="{1B1DFCA1-D554-4C21-8DB9-D719B9C9A3D2}"/>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814EBE1-AC18-42B8-8A01-3C39C3328562}"/>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7" name="Rectangle 46">
            <a:extLst>
              <a:ext uri="{FF2B5EF4-FFF2-40B4-BE49-F238E27FC236}">
                <a16:creationId xmlns:a16="http://schemas.microsoft.com/office/drawing/2014/main" id="{3DBF6B49-076E-4CDA-AB8C-F8CA73E992BD}"/>
              </a:ext>
            </a:extLst>
          </p:cNvPr>
          <p:cNvSpPr/>
          <p:nvPr/>
        </p:nvSpPr>
        <p:spPr bwMode="auto">
          <a:xfrm>
            <a:off x="3906763" y="2729053"/>
            <a:ext cx="2495456" cy="1930937"/>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Semibold"/>
                <a:ea typeface="Segoe UI" pitchFamily="34" charset="0"/>
                <a:cs typeface="Courier New" panose="02070309020205020404" pitchFamily="49" charset="0"/>
              </a:rPr>
              <a:t>Document</a:t>
            </a:r>
            <a:br>
              <a:rPr kumimoji="0" lang="en-US" sz="2800" b="0" i="0" u="none" strike="noStrike" kern="1200" cap="none" spc="0" normalizeH="0" baseline="0" noProof="0">
                <a:ln>
                  <a:noFill/>
                </a:ln>
                <a:solidFill>
                  <a:prstClr val="white"/>
                </a:solidFill>
                <a:effectLst/>
                <a:uLnTx/>
                <a:uFillTx/>
                <a:latin typeface="Segoe UI Semibold"/>
                <a:ea typeface="Segoe UI" pitchFamily="34" charset="0"/>
                <a:cs typeface="Courier New" panose="02070309020205020404" pitchFamily="49" charset="0"/>
              </a:rPr>
            </a:br>
            <a:r>
              <a:rPr kumimoji="0" lang="en-US" sz="2800" b="0" i="0" u="none" strike="noStrike" kern="1200" cap="none" spc="0" normalizeH="0" baseline="0" noProof="0">
                <a:ln>
                  <a:noFill/>
                </a:ln>
                <a:solidFill>
                  <a:prstClr val="white"/>
                </a:solidFill>
                <a:effectLst/>
                <a:uLnTx/>
                <a:uFillTx/>
                <a:latin typeface="Segoe UI Semibold"/>
                <a:ea typeface="Segoe UI" pitchFamily="34" charset="0"/>
                <a:cs typeface="Courier New" panose="02070309020205020404" pitchFamily="49" charset="0"/>
              </a:rPr>
              <a:t>Cracking</a:t>
            </a:r>
          </a:p>
        </p:txBody>
      </p:sp>
      <p:sp>
        <p:nvSpPr>
          <p:cNvPr id="49" name="Arrow: Right 48">
            <a:extLst>
              <a:ext uri="{FF2B5EF4-FFF2-40B4-BE49-F238E27FC236}">
                <a16:creationId xmlns:a16="http://schemas.microsoft.com/office/drawing/2014/main" id="{72516F7C-932F-4E34-BFBF-81D1E606CB04}"/>
              </a:ext>
            </a:extLst>
          </p:cNvPr>
          <p:cNvSpPr/>
          <p:nvPr/>
        </p:nvSpPr>
        <p:spPr bwMode="auto">
          <a:xfrm>
            <a:off x="3341829" y="3428790"/>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 Placeholder 1">
            <a:extLst>
              <a:ext uri="{FF2B5EF4-FFF2-40B4-BE49-F238E27FC236}">
                <a16:creationId xmlns:a16="http://schemas.microsoft.com/office/drawing/2014/main" id="{95903BC3-D111-4AE2-91B0-7BDC562A7187}"/>
              </a:ext>
            </a:extLst>
          </p:cNvPr>
          <p:cNvSpPr txBox="1">
            <a:spLocks/>
          </p:cNvSpPr>
          <p:nvPr/>
        </p:nvSpPr>
        <p:spPr>
          <a:xfrm>
            <a:off x="588263" y="5591579"/>
            <a:ext cx="2753566" cy="701498"/>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Structured or </a:t>
            </a:r>
            <a:b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Unstructured Data</a:t>
            </a:r>
          </a:p>
        </p:txBody>
      </p:sp>
    </p:spTree>
    <p:extLst>
      <p:ext uri="{BB962C8B-B14F-4D97-AF65-F5344CB8AC3E}">
        <p14:creationId xmlns:p14="http://schemas.microsoft.com/office/powerpoint/2010/main" val="3707117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31210E-D4A6-460C-A577-6BF15F53065A}"/>
              </a:ext>
            </a:extLst>
          </p:cNvPr>
          <p:cNvGrpSpPr/>
          <p:nvPr/>
        </p:nvGrpSpPr>
        <p:grpSpPr>
          <a:xfrm>
            <a:off x="2981325" y="2286000"/>
            <a:ext cx="5886451" cy="2362200"/>
            <a:chOff x="1800225" y="3124200"/>
            <a:chExt cx="5886451" cy="2362200"/>
          </a:xfrm>
        </p:grpSpPr>
        <p:sp>
          <p:nvSpPr>
            <p:cNvPr id="4" name="Rectangle 3">
              <a:extLst>
                <a:ext uri="{FF2B5EF4-FFF2-40B4-BE49-F238E27FC236}">
                  <a16:creationId xmlns:a16="http://schemas.microsoft.com/office/drawing/2014/main" id="{56EB3DEA-0783-438B-A522-0676D59577DC}"/>
                </a:ext>
              </a:extLst>
            </p:cNvPr>
            <p:cNvSpPr/>
            <p:nvPr/>
          </p:nvSpPr>
          <p:spPr bwMode="auto">
            <a:xfrm>
              <a:off x="1800225" y="4381500"/>
              <a:ext cx="5886451" cy="11049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INDEXER</a:t>
              </a:r>
            </a:p>
          </p:txBody>
        </p:sp>
        <p:sp>
          <p:nvSpPr>
            <p:cNvPr id="5" name="Rectangle 4">
              <a:extLst>
                <a:ext uri="{FF2B5EF4-FFF2-40B4-BE49-F238E27FC236}">
                  <a16:creationId xmlns:a16="http://schemas.microsoft.com/office/drawing/2014/main" id="{79CCB09D-2429-45B3-B7D8-3110817371EB}"/>
                </a:ext>
              </a:extLst>
            </p:cNvPr>
            <p:cNvSpPr/>
            <p:nvPr/>
          </p:nvSpPr>
          <p:spPr bwMode="auto">
            <a:xfrm>
              <a:off x="1800226" y="3124200"/>
              <a:ext cx="1866900" cy="11049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DATA SOURCE</a:t>
              </a:r>
            </a:p>
          </p:txBody>
        </p:sp>
        <p:sp>
          <p:nvSpPr>
            <p:cNvPr id="6" name="Rectangle 5">
              <a:extLst>
                <a:ext uri="{FF2B5EF4-FFF2-40B4-BE49-F238E27FC236}">
                  <a16:creationId xmlns:a16="http://schemas.microsoft.com/office/drawing/2014/main" id="{5CFDE0AF-D558-498B-9350-00C2C580943A}"/>
                </a:ext>
              </a:extLst>
            </p:cNvPr>
            <p:cNvSpPr/>
            <p:nvPr/>
          </p:nvSpPr>
          <p:spPr bwMode="auto">
            <a:xfrm>
              <a:off x="3810001" y="3124200"/>
              <a:ext cx="1866900" cy="11049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SKILLSET</a:t>
              </a:r>
            </a:p>
          </p:txBody>
        </p:sp>
        <p:sp>
          <p:nvSpPr>
            <p:cNvPr id="7" name="Rectangle 6">
              <a:extLst>
                <a:ext uri="{FF2B5EF4-FFF2-40B4-BE49-F238E27FC236}">
                  <a16:creationId xmlns:a16="http://schemas.microsoft.com/office/drawing/2014/main" id="{F821042C-9D46-4560-820F-C5FD2460A7D2}"/>
                </a:ext>
              </a:extLst>
            </p:cNvPr>
            <p:cNvSpPr/>
            <p:nvPr/>
          </p:nvSpPr>
          <p:spPr bwMode="auto">
            <a:xfrm>
              <a:off x="5819776" y="3124200"/>
              <a:ext cx="1866900" cy="11049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INDEX</a:t>
              </a:r>
            </a:p>
          </p:txBody>
        </p:sp>
      </p:grpSp>
      <p:sp>
        <p:nvSpPr>
          <p:cNvPr id="10" name="Title 9">
            <a:extLst>
              <a:ext uri="{FF2B5EF4-FFF2-40B4-BE49-F238E27FC236}">
                <a16:creationId xmlns:a16="http://schemas.microsoft.com/office/drawing/2014/main" id="{E87D262C-FB79-4868-9BD7-F1FBB0826348}"/>
              </a:ext>
            </a:extLst>
          </p:cNvPr>
          <p:cNvSpPr>
            <a:spLocks noGrp="1"/>
          </p:cNvSpPr>
          <p:nvPr>
            <p:ph type="title"/>
          </p:nvPr>
        </p:nvSpPr>
        <p:spPr/>
        <p:txBody>
          <a:bodyPr/>
          <a:lstStyle/>
          <a:p>
            <a:r>
              <a:rPr lang="en-US"/>
              <a:t>Let’s go deeper into the Skillset</a:t>
            </a:r>
          </a:p>
        </p:txBody>
      </p:sp>
    </p:spTree>
    <p:extLst>
      <p:ext uri="{BB962C8B-B14F-4D97-AF65-F5344CB8AC3E}">
        <p14:creationId xmlns:p14="http://schemas.microsoft.com/office/powerpoint/2010/main" val="1224806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114216B-31B9-4078-AFEB-6ECA7EB830FA}"/>
              </a:ext>
            </a:extLst>
          </p:cNvPr>
          <p:cNvSpPr/>
          <p:nvPr/>
        </p:nvSpPr>
        <p:spPr bwMode="auto">
          <a:xfrm>
            <a:off x="5369831" y="1183887"/>
            <a:ext cx="6613062" cy="5355136"/>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entury" panose="02040604050505020304" pitchFamily="18" charset="0"/>
                <a:ea typeface="Segoe UI" pitchFamily="34" charset="0"/>
                <a:cs typeface="Courier New" panose="02070309020205020404" pitchFamily="49" charset="0"/>
              </a:rPr>
              <a:t>Dear skill,</a:t>
            </a:r>
          </a:p>
          <a:p>
            <a:pPr marL="457200" marR="0" lvl="1"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panose="02040604050505020304" pitchFamily="18" charset="0"/>
              <a:ea typeface="Segoe UI" pitchFamily="34" charset="0"/>
              <a:cs typeface="Courier New" panose="02070309020205020404" pitchFamily="49" charset="0"/>
            </a:endParaRP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entury" panose="02040604050505020304" pitchFamily="18" charset="0"/>
                <a:ea typeface="Segoe UI" pitchFamily="34" charset="0"/>
                <a:cs typeface="Courier New" panose="02070309020205020404" pitchFamily="49" charset="0"/>
              </a:rPr>
              <a:t>Please add a description to each of the normalized images.</a:t>
            </a:r>
          </a:p>
          <a:p>
            <a:pPr marL="457200" marR="0" lvl="1"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panose="02040604050505020304" pitchFamily="18" charset="0"/>
              <a:ea typeface="Segoe UI" pitchFamily="34" charset="0"/>
              <a:cs typeface="Courier New" panose="02070309020205020404" pitchFamily="49" charset="0"/>
            </a:endParaRP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entury" panose="02040604050505020304" pitchFamily="18" charset="0"/>
                <a:ea typeface="Segoe UI" pitchFamily="34" charset="0"/>
                <a:cs typeface="Courier New" panose="02070309020205020404" pitchFamily="49" charset="0"/>
              </a:rPr>
              <a:t>Forever grateful, </a:t>
            </a:r>
          </a:p>
          <a:p>
            <a:pPr marL="457200" marR="0" lvl="1"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panose="02040604050505020304" pitchFamily="18" charset="0"/>
              <a:ea typeface="Segoe UI" pitchFamily="34" charset="0"/>
              <a:cs typeface="Courier New" panose="02070309020205020404" pitchFamily="49" charset="0"/>
            </a:endParaRP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entury" panose="02040604050505020304" pitchFamily="18" charset="0"/>
                <a:ea typeface="Segoe UI" pitchFamily="34" charset="0"/>
                <a:cs typeface="Courier New" panose="02070309020205020404" pitchFamily="49" charset="0"/>
              </a:rPr>
              <a:t>		@</a:t>
            </a:r>
            <a:r>
              <a:rPr kumimoji="0" lang="en-US" sz="2800" b="0" i="0" u="none" strike="noStrike" kern="1200" cap="none" spc="0" normalizeH="0" baseline="0" noProof="0" err="1">
                <a:ln>
                  <a:noFill/>
                </a:ln>
                <a:solidFill>
                  <a:prstClr val="white"/>
                </a:solidFill>
                <a:effectLst/>
                <a:uLnTx/>
                <a:uFillTx/>
                <a:latin typeface="Century" panose="02040604050505020304" pitchFamily="18" charset="0"/>
                <a:ea typeface="Segoe UI" pitchFamily="34" charset="0"/>
                <a:cs typeface="Courier New" panose="02070309020205020404" pitchFamily="49" charset="0"/>
              </a:rPr>
              <a:t>superdev</a:t>
            </a:r>
            <a:endParaRPr kumimoji="0" lang="en-US" sz="2800" b="0" i="0" u="none" strike="noStrike" kern="1200" cap="none" spc="0" normalizeH="0" baseline="0" noProof="0">
              <a:ln>
                <a:noFill/>
              </a:ln>
              <a:solidFill>
                <a:prstClr val="white"/>
              </a:solidFill>
              <a:effectLst/>
              <a:uLnTx/>
              <a:uFillTx/>
              <a:latin typeface="Century" panose="02040604050505020304" pitchFamily="18" charset="0"/>
              <a:ea typeface="Segoe UI" pitchFamily="34" charset="0"/>
              <a:cs typeface="Courier New" panose="02070309020205020404" pitchFamily="49" charset="0"/>
            </a:endParaRPr>
          </a:p>
        </p:txBody>
      </p:sp>
      <p:sp>
        <p:nvSpPr>
          <p:cNvPr id="76" name="Rectangle 75">
            <a:extLst>
              <a:ext uri="{FF2B5EF4-FFF2-40B4-BE49-F238E27FC236}">
                <a16:creationId xmlns:a16="http://schemas.microsoft.com/office/drawing/2014/main" id="{6731050F-75AF-4199-8165-9E941F73FF5B}"/>
              </a:ext>
            </a:extLst>
          </p:cNvPr>
          <p:cNvSpPr/>
          <p:nvPr/>
        </p:nvSpPr>
        <p:spPr bwMode="auto">
          <a:xfrm>
            <a:off x="361168" y="1183887"/>
            <a:ext cx="4455382"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BB0B39E-7267-4724-B247-3669ABD35038}"/>
              </a:ext>
            </a:extLst>
          </p:cNvPr>
          <p:cNvSpPr>
            <a:spLocks noGrp="1"/>
          </p:cNvSpPr>
          <p:nvPr>
            <p:ph type="title"/>
          </p:nvPr>
        </p:nvSpPr>
        <p:spPr/>
        <p:txBody>
          <a:bodyPr/>
          <a:lstStyle/>
          <a:p>
            <a:r>
              <a:rPr lang="en-US"/>
              <a:t>Understanding how skills operate</a:t>
            </a:r>
          </a:p>
        </p:txBody>
      </p:sp>
      <p:cxnSp>
        <p:nvCxnSpPr>
          <p:cNvPr id="37" name="Straight Connector 36">
            <a:extLst>
              <a:ext uri="{FF2B5EF4-FFF2-40B4-BE49-F238E27FC236}">
                <a16:creationId xmlns:a16="http://schemas.microsoft.com/office/drawing/2014/main" id="{EF97197B-0D08-4AF0-AFAD-6688FA74A0AC}"/>
              </a:ext>
            </a:extLst>
          </p:cNvPr>
          <p:cNvCxnSpPr>
            <a:cxnSpLocks/>
            <a:endCxn id="38" idx="1"/>
          </p:cNvCxnSpPr>
          <p:nvPr/>
        </p:nvCxnSpPr>
        <p:spPr>
          <a:xfrm flipV="1">
            <a:off x="1278407"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38" name="TextBox 37">
            <a:extLst>
              <a:ext uri="{FF2B5EF4-FFF2-40B4-BE49-F238E27FC236}">
                <a16:creationId xmlns:a16="http://schemas.microsoft.com/office/drawing/2014/main" id="{FC81F557-7BC4-4103-8AB0-2EA04811C88B}"/>
              </a:ext>
            </a:extLst>
          </p:cNvPr>
          <p:cNvSpPr txBox="1"/>
          <p:nvPr/>
        </p:nvSpPr>
        <p:spPr>
          <a:xfrm>
            <a:off x="1722475"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39" name="Straight Connector 38">
            <a:extLst>
              <a:ext uri="{FF2B5EF4-FFF2-40B4-BE49-F238E27FC236}">
                <a16:creationId xmlns:a16="http://schemas.microsoft.com/office/drawing/2014/main" id="{EC0DB4DE-FD69-4D14-9D55-3BA5F2314E7C}"/>
              </a:ext>
            </a:extLst>
          </p:cNvPr>
          <p:cNvCxnSpPr>
            <a:cxnSpLocks/>
          </p:cNvCxnSpPr>
          <p:nvPr/>
        </p:nvCxnSpPr>
        <p:spPr>
          <a:xfrm flipH="1" flipV="1">
            <a:off x="3407375"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9FCDE13E-19D1-48A5-8497-3C16DF938493}"/>
              </a:ext>
            </a:extLst>
          </p:cNvPr>
          <p:cNvCxnSpPr>
            <a:cxnSpLocks/>
          </p:cNvCxnSpPr>
          <p:nvPr/>
        </p:nvCxnSpPr>
        <p:spPr>
          <a:xfrm flipH="1" flipV="1">
            <a:off x="3407375"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42" name="TextBox 41">
            <a:extLst>
              <a:ext uri="{FF2B5EF4-FFF2-40B4-BE49-F238E27FC236}">
                <a16:creationId xmlns:a16="http://schemas.microsoft.com/office/drawing/2014/main" id="{5FAC86AA-244B-4FDE-AA96-88597CE7F504}"/>
              </a:ext>
            </a:extLst>
          </p:cNvPr>
          <p:cNvSpPr txBox="1"/>
          <p:nvPr/>
        </p:nvSpPr>
        <p:spPr>
          <a:xfrm>
            <a:off x="3915271"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45" name="TextBox 44">
            <a:extLst>
              <a:ext uri="{FF2B5EF4-FFF2-40B4-BE49-F238E27FC236}">
                <a16:creationId xmlns:a16="http://schemas.microsoft.com/office/drawing/2014/main" id="{65E45039-1BA3-4513-86F9-B885C90B45F5}"/>
              </a:ext>
            </a:extLst>
          </p:cNvPr>
          <p:cNvSpPr txBox="1"/>
          <p:nvPr/>
        </p:nvSpPr>
        <p:spPr>
          <a:xfrm>
            <a:off x="3915271"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48" name="TextBox 47">
            <a:extLst>
              <a:ext uri="{FF2B5EF4-FFF2-40B4-BE49-F238E27FC236}">
                <a16:creationId xmlns:a16="http://schemas.microsoft.com/office/drawing/2014/main" id="{072614D4-9DD6-4389-B6CC-6C2130A1ED13}"/>
              </a:ext>
            </a:extLst>
          </p:cNvPr>
          <p:cNvSpPr txBox="1"/>
          <p:nvPr/>
        </p:nvSpPr>
        <p:spPr>
          <a:xfrm>
            <a:off x="3936982"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50" name="Straight Connector 49">
            <a:extLst>
              <a:ext uri="{FF2B5EF4-FFF2-40B4-BE49-F238E27FC236}">
                <a16:creationId xmlns:a16="http://schemas.microsoft.com/office/drawing/2014/main" id="{AF6C71F3-8BDF-42FF-8A3A-E1D30D6958D7}"/>
              </a:ext>
            </a:extLst>
          </p:cNvPr>
          <p:cNvCxnSpPr>
            <a:cxnSpLocks/>
            <a:stCxn id="48" idx="1"/>
          </p:cNvCxnSpPr>
          <p:nvPr/>
        </p:nvCxnSpPr>
        <p:spPr>
          <a:xfrm flipH="1">
            <a:off x="3407376"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57" name="Straight Connector 56">
            <a:extLst>
              <a:ext uri="{FF2B5EF4-FFF2-40B4-BE49-F238E27FC236}">
                <a16:creationId xmlns:a16="http://schemas.microsoft.com/office/drawing/2014/main" id="{80345E7A-4864-4716-9560-93247A6B4F44}"/>
              </a:ext>
            </a:extLst>
          </p:cNvPr>
          <p:cNvCxnSpPr>
            <a:cxnSpLocks/>
            <a:endCxn id="58" idx="1"/>
          </p:cNvCxnSpPr>
          <p:nvPr/>
        </p:nvCxnSpPr>
        <p:spPr>
          <a:xfrm>
            <a:off x="1278407"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58" name="TextBox 57">
            <a:extLst>
              <a:ext uri="{FF2B5EF4-FFF2-40B4-BE49-F238E27FC236}">
                <a16:creationId xmlns:a16="http://schemas.microsoft.com/office/drawing/2014/main" id="{2C224198-79D7-4FFA-AD7E-21649DBE4689}"/>
              </a:ext>
            </a:extLst>
          </p:cNvPr>
          <p:cNvSpPr txBox="1"/>
          <p:nvPr/>
        </p:nvSpPr>
        <p:spPr>
          <a:xfrm>
            <a:off x="1892596"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59" name="Straight Connector 58">
            <a:extLst>
              <a:ext uri="{FF2B5EF4-FFF2-40B4-BE49-F238E27FC236}">
                <a16:creationId xmlns:a16="http://schemas.microsoft.com/office/drawing/2014/main" id="{F1D11AEE-DE21-4332-ABD4-703619C5BEB7}"/>
              </a:ext>
            </a:extLst>
          </p:cNvPr>
          <p:cNvCxnSpPr>
            <a:cxnSpLocks/>
            <a:endCxn id="60" idx="1"/>
          </p:cNvCxnSpPr>
          <p:nvPr/>
        </p:nvCxnSpPr>
        <p:spPr>
          <a:xfrm>
            <a:off x="1278407"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60" name="TextBox 59">
            <a:extLst>
              <a:ext uri="{FF2B5EF4-FFF2-40B4-BE49-F238E27FC236}">
                <a16:creationId xmlns:a16="http://schemas.microsoft.com/office/drawing/2014/main" id="{FE6D13A0-4802-4354-A71E-256DE62DA03C}"/>
              </a:ext>
            </a:extLst>
          </p:cNvPr>
          <p:cNvSpPr txBox="1"/>
          <p:nvPr/>
        </p:nvSpPr>
        <p:spPr>
          <a:xfrm>
            <a:off x="1892597"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CDB926C8-B84C-450E-8CD5-A9032C24B17B}"/>
              </a:ext>
            </a:extLst>
          </p:cNvPr>
          <p:cNvSpPr txBox="1"/>
          <p:nvPr/>
        </p:nvSpPr>
        <p:spPr>
          <a:xfrm>
            <a:off x="361168"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68" name="Rectangle 67">
            <a:extLst>
              <a:ext uri="{FF2B5EF4-FFF2-40B4-BE49-F238E27FC236}">
                <a16:creationId xmlns:a16="http://schemas.microsoft.com/office/drawing/2014/main" id="{5D975EF6-320C-47B4-B4F0-73D9866AF55A}"/>
              </a:ext>
            </a:extLst>
          </p:cNvPr>
          <p:cNvSpPr/>
          <p:nvPr/>
        </p:nvSpPr>
        <p:spPr bwMode="auto">
          <a:xfrm>
            <a:off x="2647507"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88A4F3A-FE4B-477D-9E62-E7DB03686A38}"/>
              </a:ext>
            </a:extLst>
          </p:cNvPr>
          <p:cNvSpPr/>
          <p:nvPr/>
        </p:nvSpPr>
        <p:spPr bwMode="auto">
          <a:xfrm>
            <a:off x="3936981"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Arrow: Right 78">
            <a:extLst>
              <a:ext uri="{FF2B5EF4-FFF2-40B4-BE49-F238E27FC236}">
                <a16:creationId xmlns:a16="http://schemas.microsoft.com/office/drawing/2014/main" id="{B4B07B42-7DCA-471B-BDB9-990D6A309AE8}"/>
              </a:ext>
            </a:extLst>
          </p:cNvPr>
          <p:cNvSpPr/>
          <p:nvPr/>
        </p:nvSpPr>
        <p:spPr bwMode="auto">
          <a:xfrm>
            <a:off x="4816550"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66335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114216B-31B9-4078-AFEB-6ECA7EB830FA}"/>
              </a:ext>
            </a:extLst>
          </p:cNvPr>
          <p:cNvSpPr/>
          <p:nvPr/>
        </p:nvSpPr>
        <p:spPr bwMode="auto">
          <a:xfrm>
            <a:off x="5369831" y="1183887"/>
            <a:ext cx="6613062" cy="5355136"/>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pictureDescription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
        <p:nvSpPr>
          <p:cNvPr id="76" name="Rectangle 75">
            <a:extLst>
              <a:ext uri="{FF2B5EF4-FFF2-40B4-BE49-F238E27FC236}">
                <a16:creationId xmlns:a16="http://schemas.microsoft.com/office/drawing/2014/main" id="{6731050F-75AF-4199-8165-9E941F73FF5B}"/>
              </a:ext>
            </a:extLst>
          </p:cNvPr>
          <p:cNvSpPr/>
          <p:nvPr/>
        </p:nvSpPr>
        <p:spPr bwMode="auto">
          <a:xfrm>
            <a:off x="361168" y="1183887"/>
            <a:ext cx="4455382"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BB0B39E-7267-4724-B247-3669ABD35038}"/>
              </a:ext>
            </a:extLst>
          </p:cNvPr>
          <p:cNvSpPr>
            <a:spLocks noGrp="1"/>
          </p:cNvSpPr>
          <p:nvPr>
            <p:ph type="title"/>
          </p:nvPr>
        </p:nvSpPr>
        <p:spPr/>
        <p:txBody>
          <a:bodyPr/>
          <a:lstStyle/>
          <a:p>
            <a:r>
              <a:rPr lang="en-US"/>
              <a:t>Understanding how skills operate</a:t>
            </a:r>
          </a:p>
        </p:txBody>
      </p:sp>
      <p:cxnSp>
        <p:nvCxnSpPr>
          <p:cNvPr id="37" name="Straight Connector 36">
            <a:extLst>
              <a:ext uri="{FF2B5EF4-FFF2-40B4-BE49-F238E27FC236}">
                <a16:creationId xmlns:a16="http://schemas.microsoft.com/office/drawing/2014/main" id="{EF97197B-0D08-4AF0-AFAD-6688FA74A0AC}"/>
              </a:ext>
            </a:extLst>
          </p:cNvPr>
          <p:cNvCxnSpPr>
            <a:cxnSpLocks/>
            <a:endCxn id="38" idx="1"/>
          </p:cNvCxnSpPr>
          <p:nvPr/>
        </p:nvCxnSpPr>
        <p:spPr>
          <a:xfrm flipV="1">
            <a:off x="1278407"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38" name="TextBox 37">
            <a:extLst>
              <a:ext uri="{FF2B5EF4-FFF2-40B4-BE49-F238E27FC236}">
                <a16:creationId xmlns:a16="http://schemas.microsoft.com/office/drawing/2014/main" id="{FC81F557-7BC4-4103-8AB0-2EA04811C88B}"/>
              </a:ext>
            </a:extLst>
          </p:cNvPr>
          <p:cNvSpPr txBox="1"/>
          <p:nvPr/>
        </p:nvSpPr>
        <p:spPr>
          <a:xfrm>
            <a:off x="1722475"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39" name="Straight Connector 38">
            <a:extLst>
              <a:ext uri="{FF2B5EF4-FFF2-40B4-BE49-F238E27FC236}">
                <a16:creationId xmlns:a16="http://schemas.microsoft.com/office/drawing/2014/main" id="{EC0DB4DE-FD69-4D14-9D55-3BA5F2314E7C}"/>
              </a:ext>
            </a:extLst>
          </p:cNvPr>
          <p:cNvCxnSpPr>
            <a:cxnSpLocks/>
          </p:cNvCxnSpPr>
          <p:nvPr/>
        </p:nvCxnSpPr>
        <p:spPr>
          <a:xfrm flipH="1" flipV="1">
            <a:off x="3407375"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9FCDE13E-19D1-48A5-8497-3C16DF938493}"/>
              </a:ext>
            </a:extLst>
          </p:cNvPr>
          <p:cNvCxnSpPr>
            <a:cxnSpLocks/>
          </p:cNvCxnSpPr>
          <p:nvPr/>
        </p:nvCxnSpPr>
        <p:spPr>
          <a:xfrm flipH="1" flipV="1">
            <a:off x="3407375"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42" name="TextBox 41">
            <a:extLst>
              <a:ext uri="{FF2B5EF4-FFF2-40B4-BE49-F238E27FC236}">
                <a16:creationId xmlns:a16="http://schemas.microsoft.com/office/drawing/2014/main" id="{5FAC86AA-244B-4FDE-AA96-88597CE7F504}"/>
              </a:ext>
            </a:extLst>
          </p:cNvPr>
          <p:cNvSpPr txBox="1"/>
          <p:nvPr/>
        </p:nvSpPr>
        <p:spPr>
          <a:xfrm>
            <a:off x="3915271"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45" name="TextBox 44">
            <a:extLst>
              <a:ext uri="{FF2B5EF4-FFF2-40B4-BE49-F238E27FC236}">
                <a16:creationId xmlns:a16="http://schemas.microsoft.com/office/drawing/2014/main" id="{65E45039-1BA3-4513-86F9-B885C90B45F5}"/>
              </a:ext>
            </a:extLst>
          </p:cNvPr>
          <p:cNvSpPr txBox="1"/>
          <p:nvPr/>
        </p:nvSpPr>
        <p:spPr>
          <a:xfrm>
            <a:off x="3915271"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48" name="TextBox 47">
            <a:extLst>
              <a:ext uri="{FF2B5EF4-FFF2-40B4-BE49-F238E27FC236}">
                <a16:creationId xmlns:a16="http://schemas.microsoft.com/office/drawing/2014/main" id="{072614D4-9DD6-4389-B6CC-6C2130A1ED13}"/>
              </a:ext>
            </a:extLst>
          </p:cNvPr>
          <p:cNvSpPr txBox="1"/>
          <p:nvPr/>
        </p:nvSpPr>
        <p:spPr>
          <a:xfrm>
            <a:off x="3936982"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50" name="Straight Connector 49">
            <a:extLst>
              <a:ext uri="{FF2B5EF4-FFF2-40B4-BE49-F238E27FC236}">
                <a16:creationId xmlns:a16="http://schemas.microsoft.com/office/drawing/2014/main" id="{AF6C71F3-8BDF-42FF-8A3A-E1D30D6958D7}"/>
              </a:ext>
            </a:extLst>
          </p:cNvPr>
          <p:cNvCxnSpPr>
            <a:cxnSpLocks/>
            <a:stCxn id="48" idx="1"/>
          </p:cNvCxnSpPr>
          <p:nvPr/>
        </p:nvCxnSpPr>
        <p:spPr>
          <a:xfrm flipH="1">
            <a:off x="3407376"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57" name="Straight Connector 56">
            <a:extLst>
              <a:ext uri="{FF2B5EF4-FFF2-40B4-BE49-F238E27FC236}">
                <a16:creationId xmlns:a16="http://schemas.microsoft.com/office/drawing/2014/main" id="{80345E7A-4864-4716-9560-93247A6B4F44}"/>
              </a:ext>
            </a:extLst>
          </p:cNvPr>
          <p:cNvCxnSpPr>
            <a:cxnSpLocks/>
            <a:endCxn id="58" idx="1"/>
          </p:cNvCxnSpPr>
          <p:nvPr/>
        </p:nvCxnSpPr>
        <p:spPr>
          <a:xfrm>
            <a:off x="1278407"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58" name="TextBox 57">
            <a:extLst>
              <a:ext uri="{FF2B5EF4-FFF2-40B4-BE49-F238E27FC236}">
                <a16:creationId xmlns:a16="http://schemas.microsoft.com/office/drawing/2014/main" id="{2C224198-79D7-4FFA-AD7E-21649DBE4689}"/>
              </a:ext>
            </a:extLst>
          </p:cNvPr>
          <p:cNvSpPr txBox="1"/>
          <p:nvPr/>
        </p:nvSpPr>
        <p:spPr>
          <a:xfrm>
            <a:off x="1892596"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59" name="Straight Connector 58">
            <a:extLst>
              <a:ext uri="{FF2B5EF4-FFF2-40B4-BE49-F238E27FC236}">
                <a16:creationId xmlns:a16="http://schemas.microsoft.com/office/drawing/2014/main" id="{F1D11AEE-DE21-4332-ABD4-703619C5BEB7}"/>
              </a:ext>
            </a:extLst>
          </p:cNvPr>
          <p:cNvCxnSpPr>
            <a:cxnSpLocks/>
            <a:endCxn id="60" idx="1"/>
          </p:cNvCxnSpPr>
          <p:nvPr/>
        </p:nvCxnSpPr>
        <p:spPr>
          <a:xfrm>
            <a:off x="1278407"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60" name="TextBox 59">
            <a:extLst>
              <a:ext uri="{FF2B5EF4-FFF2-40B4-BE49-F238E27FC236}">
                <a16:creationId xmlns:a16="http://schemas.microsoft.com/office/drawing/2014/main" id="{FE6D13A0-4802-4354-A71E-256DE62DA03C}"/>
              </a:ext>
            </a:extLst>
          </p:cNvPr>
          <p:cNvSpPr txBox="1"/>
          <p:nvPr/>
        </p:nvSpPr>
        <p:spPr>
          <a:xfrm>
            <a:off x="1892597"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CDB926C8-B84C-450E-8CD5-A9032C24B17B}"/>
              </a:ext>
            </a:extLst>
          </p:cNvPr>
          <p:cNvSpPr txBox="1"/>
          <p:nvPr/>
        </p:nvSpPr>
        <p:spPr>
          <a:xfrm>
            <a:off x="361168"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68" name="Rectangle 67">
            <a:extLst>
              <a:ext uri="{FF2B5EF4-FFF2-40B4-BE49-F238E27FC236}">
                <a16:creationId xmlns:a16="http://schemas.microsoft.com/office/drawing/2014/main" id="{5D975EF6-320C-47B4-B4F0-73D9866AF55A}"/>
              </a:ext>
            </a:extLst>
          </p:cNvPr>
          <p:cNvSpPr/>
          <p:nvPr/>
        </p:nvSpPr>
        <p:spPr bwMode="auto">
          <a:xfrm>
            <a:off x="2647507"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88A4F3A-FE4B-477D-9E62-E7DB03686A38}"/>
              </a:ext>
            </a:extLst>
          </p:cNvPr>
          <p:cNvSpPr/>
          <p:nvPr/>
        </p:nvSpPr>
        <p:spPr bwMode="auto">
          <a:xfrm>
            <a:off x="3936981"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Arrow: Right 78">
            <a:extLst>
              <a:ext uri="{FF2B5EF4-FFF2-40B4-BE49-F238E27FC236}">
                <a16:creationId xmlns:a16="http://schemas.microsoft.com/office/drawing/2014/main" id="{B4B07B42-7DCA-471B-BDB9-990D6A309AE8}"/>
              </a:ext>
            </a:extLst>
          </p:cNvPr>
          <p:cNvSpPr/>
          <p:nvPr/>
        </p:nvSpPr>
        <p:spPr bwMode="auto">
          <a:xfrm>
            <a:off x="4816550"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648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114216B-31B9-4078-AFEB-6ECA7EB830FA}"/>
              </a:ext>
            </a:extLst>
          </p:cNvPr>
          <p:cNvSpPr/>
          <p:nvPr/>
        </p:nvSpPr>
        <p:spPr bwMode="auto">
          <a:xfrm>
            <a:off x="5369831" y="1183887"/>
            <a:ext cx="6613062" cy="5355136"/>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pictureDescription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
        <p:nvSpPr>
          <p:cNvPr id="76" name="Rectangle 75">
            <a:extLst>
              <a:ext uri="{FF2B5EF4-FFF2-40B4-BE49-F238E27FC236}">
                <a16:creationId xmlns:a16="http://schemas.microsoft.com/office/drawing/2014/main" id="{6731050F-75AF-4199-8165-9E941F73FF5B}"/>
              </a:ext>
            </a:extLst>
          </p:cNvPr>
          <p:cNvSpPr/>
          <p:nvPr/>
        </p:nvSpPr>
        <p:spPr bwMode="auto">
          <a:xfrm>
            <a:off x="361168" y="1183887"/>
            <a:ext cx="4455382"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BB0B39E-7267-4724-B247-3669ABD35038}"/>
              </a:ext>
            </a:extLst>
          </p:cNvPr>
          <p:cNvSpPr>
            <a:spLocks noGrp="1"/>
          </p:cNvSpPr>
          <p:nvPr>
            <p:ph type="title"/>
          </p:nvPr>
        </p:nvSpPr>
        <p:spPr/>
        <p:txBody>
          <a:bodyPr/>
          <a:lstStyle/>
          <a:p>
            <a:r>
              <a:rPr lang="en-US"/>
              <a:t>Understanding how skills operate</a:t>
            </a:r>
          </a:p>
        </p:txBody>
      </p:sp>
      <p:cxnSp>
        <p:nvCxnSpPr>
          <p:cNvPr id="37" name="Straight Connector 36">
            <a:extLst>
              <a:ext uri="{FF2B5EF4-FFF2-40B4-BE49-F238E27FC236}">
                <a16:creationId xmlns:a16="http://schemas.microsoft.com/office/drawing/2014/main" id="{EF97197B-0D08-4AF0-AFAD-6688FA74A0AC}"/>
              </a:ext>
            </a:extLst>
          </p:cNvPr>
          <p:cNvCxnSpPr>
            <a:cxnSpLocks/>
            <a:endCxn id="38" idx="1"/>
          </p:cNvCxnSpPr>
          <p:nvPr/>
        </p:nvCxnSpPr>
        <p:spPr>
          <a:xfrm flipV="1">
            <a:off x="1278407"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38" name="TextBox 37">
            <a:extLst>
              <a:ext uri="{FF2B5EF4-FFF2-40B4-BE49-F238E27FC236}">
                <a16:creationId xmlns:a16="http://schemas.microsoft.com/office/drawing/2014/main" id="{FC81F557-7BC4-4103-8AB0-2EA04811C88B}"/>
              </a:ext>
            </a:extLst>
          </p:cNvPr>
          <p:cNvSpPr txBox="1"/>
          <p:nvPr/>
        </p:nvSpPr>
        <p:spPr>
          <a:xfrm>
            <a:off x="1722475"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39" name="Straight Connector 38">
            <a:extLst>
              <a:ext uri="{FF2B5EF4-FFF2-40B4-BE49-F238E27FC236}">
                <a16:creationId xmlns:a16="http://schemas.microsoft.com/office/drawing/2014/main" id="{EC0DB4DE-FD69-4D14-9D55-3BA5F2314E7C}"/>
              </a:ext>
            </a:extLst>
          </p:cNvPr>
          <p:cNvCxnSpPr>
            <a:cxnSpLocks/>
          </p:cNvCxnSpPr>
          <p:nvPr/>
        </p:nvCxnSpPr>
        <p:spPr>
          <a:xfrm flipH="1" flipV="1">
            <a:off x="3407375"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9FCDE13E-19D1-48A5-8497-3C16DF938493}"/>
              </a:ext>
            </a:extLst>
          </p:cNvPr>
          <p:cNvCxnSpPr>
            <a:cxnSpLocks/>
          </p:cNvCxnSpPr>
          <p:nvPr/>
        </p:nvCxnSpPr>
        <p:spPr>
          <a:xfrm flipH="1" flipV="1">
            <a:off x="3407375"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42" name="TextBox 41">
            <a:extLst>
              <a:ext uri="{FF2B5EF4-FFF2-40B4-BE49-F238E27FC236}">
                <a16:creationId xmlns:a16="http://schemas.microsoft.com/office/drawing/2014/main" id="{5FAC86AA-244B-4FDE-AA96-88597CE7F504}"/>
              </a:ext>
            </a:extLst>
          </p:cNvPr>
          <p:cNvSpPr txBox="1"/>
          <p:nvPr/>
        </p:nvSpPr>
        <p:spPr>
          <a:xfrm>
            <a:off x="3915271"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45" name="TextBox 44">
            <a:extLst>
              <a:ext uri="{FF2B5EF4-FFF2-40B4-BE49-F238E27FC236}">
                <a16:creationId xmlns:a16="http://schemas.microsoft.com/office/drawing/2014/main" id="{65E45039-1BA3-4513-86F9-B885C90B45F5}"/>
              </a:ext>
            </a:extLst>
          </p:cNvPr>
          <p:cNvSpPr txBox="1"/>
          <p:nvPr/>
        </p:nvSpPr>
        <p:spPr>
          <a:xfrm>
            <a:off x="3915271"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48" name="TextBox 47">
            <a:extLst>
              <a:ext uri="{FF2B5EF4-FFF2-40B4-BE49-F238E27FC236}">
                <a16:creationId xmlns:a16="http://schemas.microsoft.com/office/drawing/2014/main" id="{072614D4-9DD6-4389-B6CC-6C2130A1ED13}"/>
              </a:ext>
            </a:extLst>
          </p:cNvPr>
          <p:cNvSpPr txBox="1"/>
          <p:nvPr/>
        </p:nvSpPr>
        <p:spPr>
          <a:xfrm>
            <a:off x="3936982"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50" name="Straight Connector 49">
            <a:extLst>
              <a:ext uri="{FF2B5EF4-FFF2-40B4-BE49-F238E27FC236}">
                <a16:creationId xmlns:a16="http://schemas.microsoft.com/office/drawing/2014/main" id="{AF6C71F3-8BDF-42FF-8A3A-E1D30D6958D7}"/>
              </a:ext>
            </a:extLst>
          </p:cNvPr>
          <p:cNvCxnSpPr>
            <a:cxnSpLocks/>
            <a:stCxn id="48" idx="1"/>
          </p:cNvCxnSpPr>
          <p:nvPr/>
        </p:nvCxnSpPr>
        <p:spPr>
          <a:xfrm flipH="1">
            <a:off x="3407376"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57" name="Straight Connector 56">
            <a:extLst>
              <a:ext uri="{FF2B5EF4-FFF2-40B4-BE49-F238E27FC236}">
                <a16:creationId xmlns:a16="http://schemas.microsoft.com/office/drawing/2014/main" id="{80345E7A-4864-4716-9560-93247A6B4F44}"/>
              </a:ext>
            </a:extLst>
          </p:cNvPr>
          <p:cNvCxnSpPr>
            <a:cxnSpLocks/>
            <a:endCxn id="58" idx="1"/>
          </p:cNvCxnSpPr>
          <p:nvPr/>
        </p:nvCxnSpPr>
        <p:spPr>
          <a:xfrm>
            <a:off x="1278407"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58" name="TextBox 57">
            <a:extLst>
              <a:ext uri="{FF2B5EF4-FFF2-40B4-BE49-F238E27FC236}">
                <a16:creationId xmlns:a16="http://schemas.microsoft.com/office/drawing/2014/main" id="{2C224198-79D7-4FFA-AD7E-21649DBE4689}"/>
              </a:ext>
            </a:extLst>
          </p:cNvPr>
          <p:cNvSpPr txBox="1"/>
          <p:nvPr/>
        </p:nvSpPr>
        <p:spPr>
          <a:xfrm>
            <a:off x="1892596"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59" name="Straight Connector 58">
            <a:extLst>
              <a:ext uri="{FF2B5EF4-FFF2-40B4-BE49-F238E27FC236}">
                <a16:creationId xmlns:a16="http://schemas.microsoft.com/office/drawing/2014/main" id="{F1D11AEE-DE21-4332-ABD4-703619C5BEB7}"/>
              </a:ext>
            </a:extLst>
          </p:cNvPr>
          <p:cNvCxnSpPr>
            <a:cxnSpLocks/>
            <a:endCxn id="60" idx="1"/>
          </p:cNvCxnSpPr>
          <p:nvPr/>
        </p:nvCxnSpPr>
        <p:spPr>
          <a:xfrm>
            <a:off x="1278407"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60" name="TextBox 59">
            <a:extLst>
              <a:ext uri="{FF2B5EF4-FFF2-40B4-BE49-F238E27FC236}">
                <a16:creationId xmlns:a16="http://schemas.microsoft.com/office/drawing/2014/main" id="{FE6D13A0-4802-4354-A71E-256DE62DA03C}"/>
              </a:ext>
            </a:extLst>
          </p:cNvPr>
          <p:cNvSpPr txBox="1"/>
          <p:nvPr/>
        </p:nvSpPr>
        <p:spPr>
          <a:xfrm>
            <a:off x="1892597"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CDB926C8-B84C-450E-8CD5-A9032C24B17B}"/>
              </a:ext>
            </a:extLst>
          </p:cNvPr>
          <p:cNvSpPr txBox="1"/>
          <p:nvPr/>
        </p:nvSpPr>
        <p:spPr>
          <a:xfrm>
            <a:off x="361168"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68" name="Rectangle 67">
            <a:extLst>
              <a:ext uri="{FF2B5EF4-FFF2-40B4-BE49-F238E27FC236}">
                <a16:creationId xmlns:a16="http://schemas.microsoft.com/office/drawing/2014/main" id="{5D975EF6-320C-47B4-B4F0-73D9866AF55A}"/>
              </a:ext>
            </a:extLst>
          </p:cNvPr>
          <p:cNvSpPr/>
          <p:nvPr/>
        </p:nvSpPr>
        <p:spPr bwMode="auto">
          <a:xfrm>
            <a:off x="2647507"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88A4F3A-FE4B-477D-9E62-E7DB03686A38}"/>
              </a:ext>
            </a:extLst>
          </p:cNvPr>
          <p:cNvSpPr/>
          <p:nvPr/>
        </p:nvSpPr>
        <p:spPr bwMode="auto">
          <a:xfrm>
            <a:off x="3936981"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Arrow: Right 78">
            <a:extLst>
              <a:ext uri="{FF2B5EF4-FFF2-40B4-BE49-F238E27FC236}">
                <a16:creationId xmlns:a16="http://schemas.microsoft.com/office/drawing/2014/main" id="{B4B07B42-7DCA-471B-BDB9-990D6A309AE8}"/>
              </a:ext>
            </a:extLst>
          </p:cNvPr>
          <p:cNvSpPr/>
          <p:nvPr/>
        </p:nvSpPr>
        <p:spPr bwMode="auto">
          <a:xfrm>
            <a:off x="4816550"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36AD4A1-F94C-4A6D-A1A9-5B2CAE7E8A5D}"/>
              </a:ext>
            </a:extLst>
          </p:cNvPr>
          <p:cNvSpPr/>
          <p:nvPr/>
        </p:nvSpPr>
        <p:spPr bwMode="auto">
          <a:xfrm>
            <a:off x="5188688" y="1520450"/>
            <a:ext cx="6921796" cy="5652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AAED73A9-8836-4E9B-A214-813ADB100140}"/>
              </a:ext>
            </a:extLst>
          </p:cNvPr>
          <p:cNvSpPr/>
          <p:nvPr/>
        </p:nvSpPr>
        <p:spPr bwMode="auto">
          <a:xfrm>
            <a:off x="5369831" y="1183887"/>
            <a:ext cx="6613062" cy="535513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pictureDescription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Tree>
    <p:extLst>
      <p:ext uri="{BB962C8B-B14F-4D97-AF65-F5344CB8AC3E}">
        <p14:creationId xmlns:p14="http://schemas.microsoft.com/office/powerpoint/2010/main" val="11543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image001">
            <a:extLst>
              <a:ext uri="{FF2B5EF4-FFF2-40B4-BE49-F238E27FC236}">
                <a16:creationId xmlns:a16="http://schemas.microsoft.com/office/drawing/2014/main" id="{C01007DA-B57E-4A46-9C27-9ECB30C2794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28600" y="-364799"/>
            <a:ext cx="12548716" cy="758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CF84A404-61CC-4840-AAEC-894993E4551D}"/>
              </a:ext>
            </a:extLst>
          </p:cNvPr>
          <p:cNvSpPr/>
          <p:nvPr/>
        </p:nvSpPr>
        <p:spPr bwMode="auto">
          <a:xfrm>
            <a:off x="-228600" y="-364799"/>
            <a:ext cx="12548716" cy="7587598"/>
          </a:xfrm>
          <a:prstGeom prst="rect">
            <a:avLst/>
          </a:prstGeom>
          <a:solidFill>
            <a:schemeClr val="tx2">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67154C3-C533-4DF9-AD1C-7B4BF2C7C13C}"/>
              </a:ext>
            </a:extLst>
          </p:cNvPr>
          <p:cNvGrpSpPr/>
          <p:nvPr/>
        </p:nvGrpSpPr>
        <p:grpSpPr>
          <a:xfrm>
            <a:off x="1027200" y="2035960"/>
            <a:ext cx="3258000" cy="2995200"/>
            <a:chOff x="1027200" y="2035960"/>
            <a:chExt cx="3258000" cy="2995200"/>
          </a:xfrm>
        </p:grpSpPr>
        <p:pic>
          <p:nvPicPr>
            <p:cNvPr id="55" name="Picture 54">
              <a:extLst>
                <a:ext uri="{FF2B5EF4-FFF2-40B4-BE49-F238E27FC236}">
                  <a16:creationId xmlns:a16="http://schemas.microsoft.com/office/drawing/2014/main" id="{61DA6B62-168B-074E-85FC-31CA91D068FB}"/>
                </a:ext>
              </a:extLst>
            </p:cNvPr>
            <p:cNvPicPr>
              <a:picLocks/>
            </p:cNvPicPr>
            <p:nvPr/>
          </p:nvPicPr>
          <p:blipFill rotWithShape="1">
            <a:blip r:embed="rId5">
              <a:extLst>
                <a:ext uri="{28A0092B-C50C-407E-A947-70E740481C1C}">
                  <a14:useLocalDpi xmlns:a14="http://schemas.microsoft.com/office/drawing/2010/main" val="0"/>
                </a:ext>
              </a:extLst>
            </a:blip>
            <a:srcRect l="8178" r="8735"/>
            <a:stretch>
              <a:fillRect/>
            </a:stretch>
          </p:blipFill>
          <p:spPr>
            <a:xfrm>
              <a:off x="1027200" y="2035960"/>
              <a:ext cx="3258000" cy="2995196"/>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35000"/>
                </a:prstClr>
              </a:outerShdw>
            </a:effectLst>
          </p:spPr>
        </p:pic>
        <p:sp>
          <p:nvSpPr>
            <p:cNvPr id="56" name="Rectangle 55">
              <a:extLst>
                <a:ext uri="{FF2B5EF4-FFF2-40B4-BE49-F238E27FC236}">
                  <a16:creationId xmlns:a16="http://schemas.microsoft.com/office/drawing/2014/main" id="{E7AA2203-2AC9-014C-B34C-1E0E1D6B68CD}"/>
                </a:ext>
              </a:extLst>
            </p:cNvPr>
            <p:cNvSpPr>
              <a:spLocks/>
            </p:cNvSpPr>
            <p:nvPr/>
          </p:nvSpPr>
          <p:spPr bwMode="auto">
            <a:xfrm>
              <a:off x="1027200" y="2035960"/>
              <a:ext cx="3258000" cy="2995200"/>
            </a:xfrm>
            <a:prstGeom prst="rect">
              <a:avLst/>
            </a:prstGeom>
            <a:solidFill>
              <a:schemeClr val="tx2">
                <a:alpha val="84706"/>
              </a:schemeClr>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430EC882-362D-5A40-939A-D33B2BD34031}"/>
                </a:ext>
              </a:extLst>
            </p:cNvPr>
            <p:cNvSpPr/>
            <p:nvPr/>
          </p:nvSpPr>
          <p:spPr>
            <a:xfrm>
              <a:off x="1035963" y="4394851"/>
              <a:ext cx="3232817" cy="443198"/>
            </a:xfrm>
            <a:prstGeom prst="rect">
              <a:avLst/>
            </a:prstGeom>
          </p:spPr>
          <p:txBody>
            <a:bodyPr wrap="square" lIns="0" tIns="219456" rIns="0" bIns="0">
              <a:spAutoFit/>
            </a:bodyPr>
            <a:lstStyle/>
            <a:p>
              <a:pPr marL="0" marR="0" lvl="0" indent="0" algn="ctr" defTabSz="932742" rtl="0" eaLnBrk="1" fontAlgn="auto" latinLnBrk="0" hangingPunct="1">
                <a:lnSpc>
                  <a:spcPct val="90000"/>
                </a:lnSpc>
                <a:spcBef>
                  <a:spcPts val="800"/>
                </a:spcBef>
                <a:spcAft>
                  <a:spcPts val="0"/>
                </a:spcAft>
                <a:buClrTx/>
                <a:buSzTx/>
                <a:buFontTx/>
                <a:buNone/>
                <a:tabLst/>
                <a:defRPr/>
              </a:pPr>
              <a:r>
                <a:rPr kumimoji="0" lang="en-NZ" sz="1600" b="0" i="0" u="none" strike="noStrike" kern="1200" cap="none" spc="0" normalizeH="0" baseline="0" noProof="0" dirty="0">
                  <a:ln>
                    <a:noFill/>
                  </a:ln>
                  <a:solidFill>
                    <a:schemeClr val="bg1"/>
                  </a:solidFill>
                  <a:effectLst/>
                  <a:uLnTx/>
                  <a:uFillTx/>
                  <a:latin typeface="Segoe UI Semibold"/>
                  <a:ea typeface="Segoe UI" charset="0"/>
                  <a:cs typeface="Segoe UI" charset="0"/>
                </a:rPr>
                <a:t>Data created in the world per day</a:t>
              </a:r>
            </a:p>
          </p:txBody>
        </p:sp>
        <p:sp>
          <p:nvSpPr>
            <p:cNvPr id="72" name="Rectangle 71">
              <a:extLst>
                <a:ext uri="{FF2B5EF4-FFF2-40B4-BE49-F238E27FC236}">
                  <a16:creationId xmlns:a16="http://schemas.microsoft.com/office/drawing/2014/main" id="{B89D7CE2-3D26-6148-A6C5-6C14F92D8F0A}"/>
                </a:ext>
              </a:extLst>
            </p:cNvPr>
            <p:cNvSpPr/>
            <p:nvPr/>
          </p:nvSpPr>
          <p:spPr>
            <a:xfrm>
              <a:off x="1498121" y="2172580"/>
              <a:ext cx="2315057" cy="203132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Segoe UI Semibold"/>
                  <a:ea typeface="+mn-ea"/>
                  <a:cs typeface="Segoe UI Semibold" panose="020B0702040204020203" pitchFamily="34" charset="0"/>
                </a:rPr>
                <a:t>2.5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chemeClr val="bg1"/>
                  </a:solidFill>
                  <a:latin typeface="Segoe UI Semibold"/>
                  <a:cs typeface="Segoe UI Semibold" panose="020B0702040204020203" pitchFamily="34" charset="0"/>
                </a:rPr>
                <a:t>q</a:t>
              </a:r>
              <a:r>
                <a:rPr kumimoji="0" lang="en-US" sz="3600" b="0" i="0" u="none" strike="noStrike" kern="1200" cap="none" spc="0" normalizeH="0" baseline="0" noProof="0" dirty="0" err="1">
                  <a:ln>
                    <a:noFill/>
                  </a:ln>
                  <a:solidFill>
                    <a:schemeClr val="bg1"/>
                  </a:solidFill>
                  <a:effectLst/>
                  <a:uLnTx/>
                  <a:uFillTx/>
                  <a:latin typeface="Segoe UI Semibold"/>
                  <a:ea typeface="+mn-ea"/>
                  <a:cs typeface="Segoe UI Semibold" panose="020B0702040204020203" pitchFamily="34" charset="0"/>
                </a:rPr>
                <a:t>uintillion</a:t>
              </a:r>
              <a:br>
                <a:rPr kumimoji="0" lang="en-US" sz="3600" b="0" i="0" u="none" strike="noStrike" kern="1200" cap="none" spc="0" normalizeH="0" baseline="0" noProof="0" dirty="0">
                  <a:ln>
                    <a:noFill/>
                  </a:ln>
                  <a:solidFill>
                    <a:schemeClr val="bg1"/>
                  </a:solidFill>
                  <a:effectLst/>
                  <a:uLnTx/>
                  <a:uFillTx/>
                  <a:latin typeface="Segoe UI Semibold"/>
                  <a:ea typeface="+mn-ea"/>
                  <a:cs typeface="Segoe UI Semibold" panose="020B0702040204020203" pitchFamily="34" charset="0"/>
                </a:rPr>
              </a:br>
              <a:r>
                <a:rPr kumimoji="0" lang="en-US" sz="3600" b="0" i="0" u="none" strike="noStrike" kern="1200" cap="none" spc="0" normalizeH="0" baseline="0" noProof="0" dirty="0">
                  <a:ln>
                    <a:noFill/>
                  </a:ln>
                  <a:solidFill>
                    <a:schemeClr val="bg1"/>
                  </a:solidFill>
                  <a:effectLst/>
                  <a:uLnTx/>
                  <a:uFillTx/>
                  <a:latin typeface="Segoe UI Semibold"/>
                  <a:ea typeface="+mn-ea"/>
                  <a:cs typeface="Segoe UI Semibold" panose="020B0702040204020203" pitchFamily="34" charset="0"/>
                </a:rPr>
                <a:t>bytes </a:t>
              </a:r>
              <a:endParaRPr kumimoji="0" lang="en-US" sz="3600" b="0" i="0" u="none" strike="noStrike" kern="1200" cap="none" spc="0" normalizeH="0" baseline="0" noProof="0" dirty="0">
                <a:ln>
                  <a:noFill/>
                </a:ln>
                <a:solidFill>
                  <a:schemeClr val="bg1"/>
                </a:solidFill>
                <a:effectLst/>
                <a:uLnTx/>
                <a:uFillTx/>
                <a:latin typeface="Segoe UI"/>
                <a:ea typeface="+mn-ea"/>
              </a:endParaRPr>
            </a:p>
          </p:txBody>
        </p:sp>
      </p:grpSp>
      <p:grpSp>
        <p:nvGrpSpPr>
          <p:cNvPr id="5" name="Group 4">
            <a:extLst>
              <a:ext uri="{FF2B5EF4-FFF2-40B4-BE49-F238E27FC236}">
                <a16:creationId xmlns:a16="http://schemas.microsoft.com/office/drawing/2014/main" id="{4D4FD8AA-7659-481D-968B-77EA64DE13C5}"/>
              </a:ext>
            </a:extLst>
          </p:cNvPr>
          <p:cNvGrpSpPr/>
          <p:nvPr/>
        </p:nvGrpSpPr>
        <p:grpSpPr>
          <a:xfrm>
            <a:off x="4410685" y="2035961"/>
            <a:ext cx="3288791" cy="2993685"/>
            <a:chOff x="4410685" y="2035961"/>
            <a:chExt cx="3288791" cy="2993685"/>
          </a:xfrm>
        </p:grpSpPr>
        <p:pic>
          <p:nvPicPr>
            <p:cNvPr id="58" name="Picture 57">
              <a:extLst>
                <a:ext uri="{FF2B5EF4-FFF2-40B4-BE49-F238E27FC236}">
                  <a16:creationId xmlns:a16="http://schemas.microsoft.com/office/drawing/2014/main" id="{DF108E69-C74F-5948-86DB-48B6108D657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a:fillRect/>
            </a:stretch>
          </p:blipFill>
          <p:spPr>
            <a:xfrm>
              <a:off x="4437569" y="2035961"/>
              <a:ext cx="3256902" cy="2993685"/>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35000"/>
                </a:prstClr>
              </a:outerShdw>
            </a:effectLst>
          </p:spPr>
        </p:pic>
        <p:sp>
          <p:nvSpPr>
            <p:cNvPr id="59" name="Rectangle 58">
              <a:extLst>
                <a:ext uri="{FF2B5EF4-FFF2-40B4-BE49-F238E27FC236}">
                  <a16:creationId xmlns:a16="http://schemas.microsoft.com/office/drawing/2014/main" id="{3738A042-4DFB-A14D-B343-710B64CD3314}"/>
                </a:ext>
              </a:extLst>
            </p:cNvPr>
            <p:cNvSpPr>
              <a:spLocks/>
            </p:cNvSpPr>
            <p:nvPr/>
          </p:nvSpPr>
          <p:spPr bwMode="auto">
            <a:xfrm>
              <a:off x="4437020" y="2035961"/>
              <a:ext cx="3258000" cy="2993685"/>
            </a:xfrm>
            <a:prstGeom prst="rect">
              <a:avLst/>
            </a:prstGeom>
            <a:solidFill>
              <a:schemeClr val="tx2">
                <a:alpha val="85000"/>
              </a:schemeClr>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52" name="TextBox 51">
              <a:extLst>
                <a:ext uri="{FF2B5EF4-FFF2-40B4-BE49-F238E27FC236}">
                  <a16:creationId xmlns:a16="http://schemas.microsoft.com/office/drawing/2014/main" id="{AE4B22DA-EE79-B44F-BCA0-548494E2BC0A}"/>
                </a:ext>
              </a:extLst>
            </p:cNvPr>
            <p:cNvSpPr txBox="1"/>
            <p:nvPr/>
          </p:nvSpPr>
          <p:spPr>
            <a:xfrm>
              <a:off x="4410685" y="4394851"/>
              <a:ext cx="3288791" cy="443198"/>
            </a:xfrm>
            <a:prstGeom prst="rect">
              <a:avLst/>
            </a:prstGeom>
            <a:noFill/>
          </p:spPr>
          <p:txBody>
            <a:bodyPr wrap="square" lIns="0" tIns="219456" rIns="0" bIns="0" rtlCol="0">
              <a:spAutoFit/>
            </a:bodyPr>
            <a:lstStyle/>
            <a:p>
              <a:pPr marL="0" marR="0" lvl="0" indent="0" algn="ctr" defTabSz="932742" rtl="0" eaLnBrk="1" fontAlgn="base" latinLnBrk="0" hangingPunct="1">
                <a:lnSpc>
                  <a:spcPct val="90000"/>
                </a:lnSpc>
                <a:spcBef>
                  <a:spcPts val="800"/>
                </a:spcBef>
                <a:spcAft>
                  <a:spcPct val="0"/>
                </a:spcAft>
                <a:buClrTx/>
                <a:buSzTx/>
                <a:buFontTx/>
                <a:buNone/>
                <a:tabLst/>
                <a:defRPr/>
              </a:pPr>
              <a:r>
                <a:rPr kumimoji="0" lang="en-NZ" sz="1600" b="0" i="0" u="none" strike="noStrike" kern="1200" cap="none" spc="0" normalizeH="0" baseline="0" noProof="0" dirty="0">
                  <a:ln>
                    <a:noFill/>
                  </a:ln>
                  <a:solidFill>
                    <a:schemeClr val="bg1"/>
                  </a:solidFill>
                  <a:effectLst/>
                  <a:uLnTx/>
                  <a:uFillTx/>
                  <a:latin typeface="Segoe UI Semibold"/>
                  <a:ea typeface="Segoe UI" charset="0"/>
                  <a:cs typeface="Segoe UI" charset="0"/>
                </a:rPr>
                <a:t>Percentage of</a:t>
              </a:r>
              <a:r>
                <a:rPr kumimoji="0" lang="en-NZ" sz="1600" b="0" i="0" u="none" strike="noStrike" kern="1200" cap="none" spc="0" normalizeH="0" noProof="0" dirty="0">
                  <a:ln>
                    <a:noFill/>
                  </a:ln>
                  <a:solidFill>
                    <a:schemeClr val="bg1"/>
                  </a:solidFill>
                  <a:effectLst/>
                  <a:uLnTx/>
                  <a:uFillTx/>
                  <a:latin typeface="Segoe UI Semibold"/>
                  <a:ea typeface="Segoe UI" charset="0"/>
                  <a:cs typeface="Segoe UI" charset="0"/>
                </a:rPr>
                <a:t> unstructured data</a:t>
              </a:r>
              <a:endParaRPr kumimoji="0" lang="en-NZ" sz="1600" b="0" i="0" u="none" strike="noStrike" kern="1200" cap="none" spc="0" normalizeH="0" baseline="0" noProof="0" dirty="0">
                <a:ln>
                  <a:noFill/>
                </a:ln>
                <a:solidFill>
                  <a:schemeClr val="bg1"/>
                </a:solidFill>
                <a:effectLst/>
                <a:uLnTx/>
                <a:uFillTx/>
                <a:latin typeface="Segoe UI Semibold"/>
                <a:ea typeface="Segoe UI" charset="0"/>
                <a:cs typeface="Segoe UI" charset="0"/>
              </a:endParaRPr>
            </a:p>
          </p:txBody>
        </p:sp>
        <p:sp>
          <p:nvSpPr>
            <p:cNvPr id="73" name="Rectangle 72">
              <a:extLst>
                <a:ext uri="{FF2B5EF4-FFF2-40B4-BE49-F238E27FC236}">
                  <a16:creationId xmlns:a16="http://schemas.microsoft.com/office/drawing/2014/main" id="{5FE45033-23E4-624B-909F-1411649B03F2}"/>
                </a:ext>
              </a:extLst>
            </p:cNvPr>
            <p:cNvSpPr/>
            <p:nvPr/>
          </p:nvSpPr>
          <p:spPr>
            <a:xfrm>
              <a:off x="5303312" y="2871280"/>
              <a:ext cx="1535998" cy="840230"/>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Segoe UI Semibold"/>
                  <a:ea typeface="+mn-ea"/>
                  <a:cs typeface="Segoe UI Semibold" panose="020B0702040204020203" pitchFamily="34" charset="0"/>
                </a:rPr>
                <a:t>80%</a:t>
              </a:r>
            </a:p>
          </p:txBody>
        </p:sp>
      </p:grpSp>
      <p:grpSp>
        <p:nvGrpSpPr>
          <p:cNvPr id="6" name="Group 5">
            <a:extLst>
              <a:ext uri="{FF2B5EF4-FFF2-40B4-BE49-F238E27FC236}">
                <a16:creationId xmlns:a16="http://schemas.microsoft.com/office/drawing/2014/main" id="{51667E89-DE41-4B95-B531-07700C622F08}"/>
              </a:ext>
            </a:extLst>
          </p:cNvPr>
          <p:cNvGrpSpPr/>
          <p:nvPr/>
        </p:nvGrpSpPr>
        <p:grpSpPr>
          <a:xfrm>
            <a:off x="7830871" y="2035960"/>
            <a:ext cx="3264053" cy="3151467"/>
            <a:chOff x="7830871" y="2035960"/>
            <a:chExt cx="3264053" cy="3151467"/>
          </a:xfrm>
        </p:grpSpPr>
        <p:pic>
          <p:nvPicPr>
            <p:cNvPr id="70" name="Picture 69">
              <a:extLst>
                <a:ext uri="{FF2B5EF4-FFF2-40B4-BE49-F238E27FC236}">
                  <a16:creationId xmlns:a16="http://schemas.microsoft.com/office/drawing/2014/main" id="{56065A04-7D45-294E-BD4C-46DB660F4FE0}"/>
                </a:ext>
              </a:extLst>
            </p:cNvPr>
            <p:cNvPicPr>
              <a:picLocks noChangeAspect="1"/>
            </p:cNvPicPr>
            <p:nvPr/>
          </p:nvPicPr>
          <p:blipFill rotWithShape="1">
            <a:blip r:embed="rId7">
              <a:extLst>
                <a:ext uri="{28A0092B-C50C-407E-A947-70E740481C1C}">
                  <a14:useLocalDpi xmlns:a14="http://schemas.microsoft.com/office/drawing/2010/main" val="0"/>
                </a:ext>
              </a:extLst>
            </a:blip>
            <a:srcRect l="14574" r="2134"/>
            <a:stretch>
              <a:fillRect/>
            </a:stretch>
          </p:blipFill>
          <p:spPr>
            <a:xfrm>
              <a:off x="7831420" y="2035960"/>
              <a:ext cx="3256902" cy="2993685"/>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35000"/>
                </a:prstClr>
              </a:outerShdw>
            </a:effectLst>
          </p:spPr>
        </p:pic>
        <p:sp>
          <p:nvSpPr>
            <p:cNvPr id="71" name="Rectangle 70">
              <a:extLst>
                <a:ext uri="{FF2B5EF4-FFF2-40B4-BE49-F238E27FC236}">
                  <a16:creationId xmlns:a16="http://schemas.microsoft.com/office/drawing/2014/main" id="{486F1C0D-FC73-2E49-A8E0-6DBE7A261FE0}"/>
                </a:ext>
              </a:extLst>
            </p:cNvPr>
            <p:cNvSpPr>
              <a:spLocks/>
            </p:cNvSpPr>
            <p:nvPr/>
          </p:nvSpPr>
          <p:spPr bwMode="auto">
            <a:xfrm>
              <a:off x="7830871" y="2035960"/>
              <a:ext cx="3258000" cy="2993685"/>
            </a:xfrm>
            <a:prstGeom prst="rect">
              <a:avLst/>
            </a:prstGeom>
            <a:solidFill>
              <a:schemeClr val="tx2">
                <a:alpha val="85000"/>
              </a:schemeClr>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51" name="TextBox 50">
              <a:extLst>
                <a:ext uri="{FF2B5EF4-FFF2-40B4-BE49-F238E27FC236}">
                  <a16:creationId xmlns:a16="http://schemas.microsoft.com/office/drawing/2014/main" id="{6556D7D1-B6AC-8A4C-AB8C-70FB220EFC94}"/>
                </a:ext>
              </a:extLst>
            </p:cNvPr>
            <p:cNvSpPr txBox="1"/>
            <p:nvPr/>
          </p:nvSpPr>
          <p:spPr>
            <a:xfrm>
              <a:off x="7836924" y="3976839"/>
              <a:ext cx="3258000" cy="1210588"/>
            </a:xfrm>
            <a:prstGeom prst="rect">
              <a:avLst/>
            </a:prstGeom>
            <a:noFill/>
          </p:spPr>
          <p:txBody>
            <a:bodyPr wrap="square" lIns="0" tIns="219456" rIns="0" bIns="0" rtlCol="0">
              <a:spAutoFit/>
            </a:bodyPr>
            <a:lstStyle/>
            <a:p>
              <a:pPr marL="0" marR="0" lvl="0" indent="0" algn="ctr" defTabSz="932742" rtl="0" eaLnBrk="1" fontAlgn="auto" latinLnBrk="0" hangingPunct="1">
                <a:lnSpc>
                  <a:spcPct val="90000"/>
                </a:lnSpc>
                <a:spcBef>
                  <a:spcPts val="800"/>
                </a:spcBef>
                <a:spcAft>
                  <a:spcPts val="0"/>
                </a:spcAft>
                <a:buClrTx/>
                <a:buSzTx/>
                <a:buFontTx/>
                <a:buNone/>
                <a:tabLst/>
                <a:defRPr/>
              </a:pPr>
              <a:r>
                <a:rPr kumimoji="0" lang="en-NZ" sz="1600" b="0" i="0" u="none" strike="noStrike" kern="1200" cap="none" spc="0" normalizeH="0" baseline="0" noProof="0" dirty="0">
                  <a:ln>
                    <a:noFill/>
                  </a:ln>
                  <a:solidFill>
                    <a:schemeClr val="bg1"/>
                  </a:solidFill>
                  <a:effectLst/>
                  <a:uLnTx/>
                  <a:uFillTx/>
                  <a:latin typeface="Segoe UI Semibold"/>
                  <a:ea typeface="Segoe UI" charset="0"/>
                  <a:cs typeface="Segoe UI" charset="0"/>
                </a:rPr>
                <a:t>Productivity lost per knowledge worker each year due to information searches</a:t>
              </a:r>
            </a:p>
            <a:p>
              <a:pPr marL="0" marR="0" lvl="0" indent="0" algn="l" defTabSz="932742" rtl="0" eaLnBrk="1" fontAlgn="auto" latinLnBrk="0" hangingPunct="1">
                <a:lnSpc>
                  <a:spcPct val="90000"/>
                </a:lnSpc>
                <a:spcBef>
                  <a:spcPts val="800"/>
                </a:spcBef>
                <a:spcAft>
                  <a:spcPts val="0"/>
                </a:spcAft>
                <a:buClrTx/>
                <a:buSzTx/>
                <a:buFontTx/>
                <a:buNone/>
                <a:tabLst/>
                <a:defRPr/>
              </a:pPr>
              <a:endParaRPr kumimoji="0" lang="en-NZ" sz="1600" b="0" i="0" u="none" strike="noStrike" kern="1200" cap="none" spc="0" normalizeH="0" baseline="0" noProof="0" dirty="0">
                <a:ln>
                  <a:noFill/>
                </a:ln>
                <a:solidFill>
                  <a:schemeClr val="bg1"/>
                </a:solidFill>
                <a:effectLst/>
                <a:uLnTx/>
                <a:uFillTx/>
                <a:latin typeface="Segoe UI Semibold"/>
                <a:ea typeface="Segoe UI" charset="0"/>
                <a:cs typeface="Segoe UI" charset="0"/>
              </a:endParaRPr>
            </a:p>
          </p:txBody>
        </p:sp>
        <p:sp>
          <p:nvSpPr>
            <p:cNvPr id="74" name="Rectangle 73">
              <a:extLst>
                <a:ext uri="{FF2B5EF4-FFF2-40B4-BE49-F238E27FC236}">
                  <a16:creationId xmlns:a16="http://schemas.microsoft.com/office/drawing/2014/main" id="{C67EE605-739A-684E-A5F8-7426A01F18B7}"/>
                </a:ext>
              </a:extLst>
            </p:cNvPr>
            <p:cNvSpPr/>
            <p:nvPr/>
          </p:nvSpPr>
          <p:spPr>
            <a:xfrm>
              <a:off x="8084603" y="2729093"/>
              <a:ext cx="2760692"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Segoe UI Semibold"/>
                  <a:ea typeface="+mn-ea"/>
                  <a:cs typeface="Segoe UI Semibold" panose="020B0702040204020203" pitchFamily="34" charset="0"/>
                </a:rPr>
                <a:t>$14,209 </a:t>
              </a:r>
              <a:endParaRPr kumimoji="0" lang="en-US" sz="5400" b="0" i="0" u="none" strike="noStrike" kern="1200" cap="none" spc="0" normalizeH="0" baseline="0" noProof="0" dirty="0">
                <a:ln>
                  <a:noFill/>
                </a:ln>
                <a:solidFill>
                  <a:schemeClr val="bg1"/>
                </a:solidFill>
                <a:effectLst/>
                <a:uLnTx/>
                <a:uFillTx/>
                <a:latin typeface="Segoe UI"/>
                <a:ea typeface="+mn-ea"/>
              </a:endParaRPr>
            </a:p>
          </p:txBody>
        </p:sp>
      </p:grpSp>
    </p:spTree>
    <p:extLst>
      <p:ext uri="{BB962C8B-B14F-4D97-AF65-F5344CB8AC3E}">
        <p14:creationId xmlns:p14="http://schemas.microsoft.com/office/powerpoint/2010/main" val="1899010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114216B-31B9-4078-AFEB-6ECA7EB830FA}"/>
              </a:ext>
            </a:extLst>
          </p:cNvPr>
          <p:cNvSpPr/>
          <p:nvPr/>
        </p:nvSpPr>
        <p:spPr bwMode="auto">
          <a:xfrm>
            <a:off x="5369831" y="1183887"/>
            <a:ext cx="6613062" cy="5355136"/>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pictureDescription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
        <p:nvSpPr>
          <p:cNvPr id="76" name="Rectangle 75">
            <a:extLst>
              <a:ext uri="{FF2B5EF4-FFF2-40B4-BE49-F238E27FC236}">
                <a16:creationId xmlns:a16="http://schemas.microsoft.com/office/drawing/2014/main" id="{6731050F-75AF-4199-8165-9E941F73FF5B}"/>
              </a:ext>
            </a:extLst>
          </p:cNvPr>
          <p:cNvSpPr/>
          <p:nvPr/>
        </p:nvSpPr>
        <p:spPr bwMode="auto">
          <a:xfrm>
            <a:off x="361168" y="1183887"/>
            <a:ext cx="4455382"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BB0B39E-7267-4724-B247-3669ABD35038}"/>
              </a:ext>
            </a:extLst>
          </p:cNvPr>
          <p:cNvSpPr>
            <a:spLocks noGrp="1"/>
          </p:cNvSpPr>
          <p:nvPr>
            <p:ph type="title"/>
          </p:nvPr>
        </p:nvSpPr>
        <p:spPr/>
        <p:txBody>
          <a:bodyPr/>
          <a:lstStyle/>
          <a:p>
            <a:r>
              <a:rPr lang="en-US"/>
              <a:t>Understanding how skills operate</a:t>
            </a:r>
          </a:p>
        </p:txBody>
      </p:sp>
      <p:cxnSp>
        <p:nvCxnSpPr>
          <p:cNvPr id="37" name="Straight Connector 36">
            <a:extLst>
              <a:ext uri="{FF2B5EF4-FFF2-40B4-BE49-F238E27FC236}">
                <a16:creationId xmlns:a16="http://schemas.microsoft.com/office/drawing/2014/main" id="{EF97197B-0D08-4AF0-AFAD-6688FA74A0AC}"/>
              </a:ext>
            </a:extLst>
          </p:cNvPr>
          <p:cNvCxnSpPr>
            <a:cxnSpLocks/>
            <a:endCxn id="38" idx="1"/>
          </p:cNvCxnSpPr>
          <p:nvPr/>
        </p:nvCxnSpPr>
        <p:spPr>
          <a:xfrm flipV="1">
            <a:off x="1278407"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38" name="TextBox 37">
            <a:extLst>
              <a:ext uri="{FF2B5EF4-FFF2-40B4-BE49-F238E27FC236}">
                <a16:creationId xmlns:a16="http://schemas.microsoft.com/office/drawing/2014/main" id="{FC81F557-7BC4-4103-8AB0-2EA04811C88B}"/>
              </a:ext>
            </a:extLst>
          </p:cNvPr>
          <p:cNvSpPr txBox="1"/>
          <p:nvPr/>
        </p:nvSpPr>
        <p:spPr>
          <a:xfrm>
            <a:off x="1722475"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39" name="Straight Connector 38">
            <a:extLst>
              <a:ext uri="{FF2B5EF4-FFF2-40B4-BE49-F238E27FC236}">
                <a16:creationId xmlns:a16="http://schemas.microsoft.com/office/drawing/2014/main" id="{EC0DB4DE-FD69-4D14-9D55-3BA5F2314E7C}"/>
              </a:ext>
            </a:extLst>
          </p:cNvPr>
          <p:cNvCxnSpPr>
            <a:cxnSpLocks/>
          </p:cNvCxnSpPr>
          <p:nvPr/>
        </p:nvCxnSpPr>
        <p:spPr>
          <a:xfrm flipH="1" flipV="1">
            <a:off x="3407375"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9FCDE13E-19D1-48A5-8497-3C16DF938493}"/>
              </a:ext>
            </a:extLst>
          </p:cNvPr>
          <p:cNvCxnSpPr>
            <a:cxnSpLocks/>
          </p:cNvCxnSpPr>
          <p:nvPr/>
        </p:nvCxnSpPr>
        <p:spPr>
          <a:xfrm flipH="1" flipV="1">
            <a:off x="3407375"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42" name="TextBox 41">
            <a:extLst>
              <a:ext uri="{FF2B5EF4-FFF2-40B4-BE49-F238E27FC236}">
                <a16:creationId xmlns:a16="http://schemas.microsoft.com/office/drawing/2014/main" id="{5FAC86AA-244B-4FDE-AA96-88597CE7F504}"/>
              </a:ext>
            </a:extLst>
          </p:cNvPr>
          <p:cNvSpPr txBox="1"/>
          <p:nvPr/>
        </p:nvSpPr>
        <p:spPr>
          <a:xfrm>
            <a:off x="3915271"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45" name="TextBox 44">
            <a:extLst>
              <a:ext uri="{FF2B5EF4-FFF2-40B4-BE49-F238E27FC236}">
                <a16:creationId xmlns:a16="http://schemas.microsoft.com/office/drawing/2014/main" id="{65E45039-1BA3-4513-86F9-B885C90B45F5}"/>
              </a:ext>
            </a:extLst>
          </p:cNvPr>
          <p:cNvSpPr txBox="1"/>
          <p:nvPr/>
        </p:nvSpPr>
        <p:spPr>
          <a:xfrm>
            <a:off x="3915271"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48" name="TextBox 47">
            <a:extLst>
              <a:ext uri="{FF2B5EF4-FFF2-40B4-BE49-F238E27FC236}">
                <a16:creationId xmlns:a16="http://schemas.microsoft.com/office/drawing/2014/main" id="{072614D4-9DD6-4389-B6CC-6C2130A1ED13}"/>
              </a:ext>
            </a:extLst>
          </p:cNvPr>
          <p:cNvSpPr txBox="1"/>
          <p:nvPr/>
        </p:nvSpPr>
        <p:spPr>
          <a:xfrm>
            <a:off x="3936982"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50" name="Straight Connector 49">
            <a:extLst>
              <a:ext uri="{FF2B5EF4-FFF2-40B4-BE49-F238E27FC236}">
                <a16:creationId xmlns:a16="http://schemas.microsoft.com/office/drawing/2014/main" id="{AF6C71F3-8BDF-42FF-8A3A-E1D30D6958D7}"/>
              </a:ext>
            </a:extLst>
          </p:cNvPr>
          <p:cNvCxnSpPr>
            <a:cxnSpLocks/>
            <a:stCxn id="48" idx="1"/>
          </p:cNvCxnSpPr>
          <p:nvPr/>
        </p:nvCxnSpPr>
        <p:spPr>
          <a:xfrm flipH="1">
            <a:off x="3407376"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57" name="Straight Connector 56">
            <a:extLst>
              <a:ext uri="{FF2B5EF4-FFF2-40B4-BE49-F238E27FC236}">
                <a16:creationId xmlns:a16="http://schemas.microsoft.com/office/drawing/2014/main" id="{80345E7A-4864-4716-9560-93247A6B4F44}"/>
              </a:ext>
            </a:extLst>
          </p:cNvPr>
          <p:cNvCxnSpPr>
            <a:cxnSpLocks/>
            <a:endCxn id="58" idx="1"/>
          </p:cNvCxnSpPr>
          <p:nvPr/>
        </p:nvCxnSpPr>
        <p:spPr>
          <a:xfrm>
            <a:off x="1278407"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58" name="TextBox 57">
            <a:extLst>
              <a:ext uri="{FF2B5EF4-FFF2-40B4-BE49-F238E27FC236}">
                <a16:creationId xmlns:a16="http://schemas.microsoft.com/office/drawing/2014/main" id="{2C224198-79D7-4FFA-AD7E-21649DBE4689}"/>
              </a:ext>
            </a:extLst>
          </p:cNvPr>
          <p:cNvSpPr txBox="1"/>
          <p:nvPr/>
        </p:nvSpPr>
        <p:spPr>
          <a:xfrm>
            <a:off x="1892596"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59" name="Straight Connector 58">
            <a:extLst>
              <a:ext uri="{FF2B5EF4-FFF2-40B4-BE49-F238E27FC236}">
                <a16:creationId xmlns:a16="http://schemas.microsoft.com/office/drawing/2014/main" id="{F1D11AEE-DE21-4332-ABD4-703619C5BEB7}"/>
              </a:ext>
            </a:extLst>
          </p:cNvPr>
          <p:cNvCxnSpPr>
            <a:cxnSpLocks/>
            <a:endCxn id="60" idx="1"/>
          </p:cNvCxnSpPr>
          <p:nvPr/>
        </p:nvCxnSpPr>
        <p:spPr>
          <a:xfrm>
            <a:off x="1278407"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60" name="TextBox 59">
            <a:extLst>
              <a:ext uri="{FF2B5EF4-FFF2-40B4-BE49-F238E27FC236}">
                <a16:creationId xmlns:a16="http://schemas.microsoft.com/office/drawing/2014/main" id="{FE6D13A0-4802-4354-A71E-256DE62DA03C}"/>
              </a:ext>
            </a:extLst>
          </p:cNvPr>
          <p:cNvSpPr txBox="1"/>
          <p:nvPr/>
        </p:nvSpPr>
        <p:spPr>
          <a:xfrm>
            <a:off x="1892597"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CDB926C8-B84C-450E-8CD5-A9032C24B17B}"/>
              </a:ext>
            </a:extLst>
          </p:cNvPr>
          <p:cNvSpPr txBox="1"/>
          <p:nvPr/>
        </p:nvSpPr>
        <p:spPr>
          <a:xfrm>
            <a:off x="361168"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68" name="Rectangle 67">
            <a:extLst>
              <a:ext uri="{FF2B5EF4-FFF2-40B4-BE49-F238E27FC236}">
                <a16:creationId xmlns:a16="http://schemas.microsoft.com/office/drawing/2014/main" id="{5D975EF6-320C-47B4-B4F0-73D9866AF55A}"/>
              </a:ext>
            </a:extLst>
          </p:cNvPr>
          <p:cNvSpPr/>
          <p:nvPr/>
        </p:nvSpPr>
        <p:spPr bwMode="auto">
          <a:xfrm>
            <a:off x="2647507"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88A4F3A-FE4B-477D-9E62-E7DB03686A38}"/>
              </a:ext>
            </a:extLst>
          </p:cNvPr>
          <p:cNvSpPr/>
          <p:nvPr/>
        </p:nvSpPr>
        <p:spPr bwMode="auto">
          <a:xfrm>
            <a:off x="3936981"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Arrow: Right 78">
            <a:extLst>
              <a:ext uri="{FF2B5EF4-FFF2-40B4-BE49-F238E27FC236}">
                <a16:creationId xmlns:a16="http://schemas.microsoft.com/office/drawing/2014/main" id="{B4B07B42-7DCA-471B-BDB9-990D6A309AE8}"/>
              </a:ext>
            </a:extLst>
          </p:cNvPr>
          <p:cNvSpPr/>
          <p:nvPr/>
        </p:nvSpPr>
        <p:spPr bwMode="auto">
          <a:xfrm>
            <a:off x="4816550" y="3442923"/>
            <a:ext cx="553281" cy="4896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36AD4A1-F94C-4A6D-A1A9-5B2CAE7E8A5D}"/>
              </a:ext>
            </a:extLst>
          </p:cNvPr>
          <p:cNvSpPr/>
          <p:nvPr/>
        </p:nvSpPr>
        <p:spPr bwMode="auto">
          <a:xfrm>
            <a:off x="5188688" y="2137145"/>
            <a:ext cx="6921796" cy="5652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AAED73A9-8836-4E9B-A214-813ADB100140}"/>
              </a:ext>
            </a:extLst>
          </p:cNvPr>
          <p:cNvSpPr/>
          <p:nvPr/>
        </p:nvSpPr>
        <p:spPr bwMode="auto">
          <a:xfrm>
            <a:off x="5369831" y="1183887"/>
            <a:ext cx="6613062" cy="535513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pictureDescription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Tree>
    <p:extLst>
      <p:ext uri="{BB962C8B-B14F-4D97-AF65-F5344CB8AC3E}">
        <p14:creationId xmlns:p14="http://schemas.microsoft.com/office/powerpoint/2010/main" val="3692880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114216B-31B9-4078-AFEB-6ECA7EB830FA}"/>
              </a:ext>
            </a:extLst>
          </p:cNvPr>
          <p:cNvSpPr/>
          <p:nvPr/>
        </p:nvSpPr>
        <p:spPr bwMode="auto">
          <a:xfrm>
            <a:off x="5369831" y="1183887"/>
            <a:ext cx="6613062" cy="5355136"/>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pictureDescription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
        <p:nvSpPr>
          <p:cNvPr id="76" name="Rectangle 75">
            <a:extLst>
              <a:ext uri="{FF2B5EF4-FFF2-40B4-BE49-F238E27FC236}">
                <a16:creationId xmlns:a16="http://schemas.microsoft.com/office/drawing/2014/main" id="{6731050F-75AF-4199-8165-9E941F73FF5B}"/>
              </a:ext>
            </a:extLst>
          </p:cNvPr>
          <p:cNvSpPr/>
          <p:nvPr/>
        </p:nvSpPr>
        <p:spPr bwMode="auto">
          <a:xfrm>
            <a:off x="361168" y="1183887"/>
            <a:ext cx="4455382"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BB0B39E-7267-4724-B247-3669ABD35038}"/>
              </a:ext>
            </a:extLst>
          </p:cNvPr>
          <p:cNvSpPr>
            <a:spLocks noGrp="1"/>
          </p:cNvSpPr>
          <p:nvPr>
            <p:ph type="title"/>
          </p:nvPr>
        </p:nvSpPr>
        <p:spPr/>
        <p:txBody>
          <a:bodyPr/>
          <a:lstStyle/>
          <a:p>
            <a:r>
              <a:rPr lang="en-US"/>
              <a:t>Understanding how skills operate</a:t>
            </a:r>
          </a:p>
        </p:txBody>
      </p:sp>
      <p:cxnSp>
        <p:nvCxnSpPr>
          <p:cNvPr id="37" name="Straight Connector 36">
            <a:extLst>
              <a:ext uri="{FF2B5EF4-FFF2-40B4-BE49-F238E27FC236}">
                <a16:creationId xmlns:a16="http://schemas.microsoft.com/office/drawing/2014/main" id="{EF97197B-0D08-4AF0-AFAD-6688FA74A0AC}"/>
              </a:ext>
            </a:extLst>
          </p:cNvPr>
          <p:cNvCxnSpPr>
            <a:cxnSpLocks/>
            <a:endCxn id="38" idx="1"/>
          </p:cNvCxnSpPr>
          <p:nvPr/>
        </p:nvCxnSpPr>
        <p:spPr>
          <a:xfrm flipV="1">
            <a:off x="1278407"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38" name="TextBox 37">
            <a:extLst>
              <a:ext uri="{FF2B5EF4-FFF2-40B4-BE49-F238E27FC236}">
                <a16:creationId xmlns:a16="http://schemas.microsoft.com/office/drawing/2014/main" id="{FC81F557-7BC4-4103-8AB0-2EA04811C88B}"/>
              </a:ext>
            </a:extLst>
          </p:cNvPr>
          <p:cNvSpPr txBox="1"/>
          <p:nvPr/>
        </p:nvSpPr>
        <p:spPr>
          <a:xfrm>
            <a:off x="1722475"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39" name="Straight Connector 38">
            <a:extLst>
              <a:ext uri="{FF2B5EF4-FFF2-40B4-BE49-F238E27FC236}">
                <a16:creationId xmlns:a16="http://schemas.microsoft.com/office/drawing/2014/main" id="{EC0DB4DE-FD69-4D14-9D55-3BA5F2314E7C}"/>
              </a:ext>
            </a:extLst>
          </p:cNvPr>
          <p:cNvCxnSpPr>
            <a:cxnSpLocks/>
          </p:cNvCxnSpPr>
          <p:nvPr/>
        </p:nvCxnSpPr>
        <p:spPr>
          <a:xfrm flipH="1" flipV="1">
            <a:off x="3407375"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9FCDE13E-19D1-48A5-8497-3C16DF938493}"/>
              </a:ext>
            </a:extLst>
          </p:cNvPr>
          <p:cNvCxnSpPr>
            <a:cxnSpLocks/>
          </p:cNvCxnSpPr>
          <p:nvPr/>
        </p:nvCxnSpPr>
        <p:spPr>
          <a:xfrm flipH="1" flipV="1">
            <a:off x="3407375"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42" name="TextBox 41">
            <a:extLst>
              <a:ext uri="{FF2B5EF4-FFF2-40B4-BE49-F238E27FC236}">
                <a16:creationId xmlns:a16="http://schemas.microsoft.com/office/drawing/2014/main" id="{5FAC86AA-244B-4FDE-AA96-88597CE7F504}"/>
              </a:ext>
            </a:extLst>
          </p:cNvPr>
          <p:cNvSpPr txBox="1"/>
          <p:nvPr/>
        </p:nvSpPr>
        <p:spPr>
          <a:xfrm>
            <a:off x="3915271"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45" name="TextBox 44">
            <a:extLst>
              <a:ext uri="{FF2B5EF4-FFF2-40B4-BE49-F238E27FC236}">
                <a16:creationId xmlns:a16="http://schemas.microsoft.com/office/drawing/2014/main" id="{65E45039-1BA3-4513-86F9-B885C90B45F5}"/>
              </a:ext>
            </a:extLst>
          </p:cNvPr>
          <p:cNvSpPr txBox="1"/>
          <p:nvPr/>
        </p:nvSpPr>
        <p:spPr>
          <a:xfrm>
            <a:off x="3915271"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48" name="TextBox 47">
            <a:extLst>
              <a:ext uri="{FF2B5EF4-FFF2-40B4-BE49-F238E27FC236}">
                <a16:creationId xmlns:a16="http://schemas.microsoft.com/office/drawing/2014/main" id="{072614D4-9DD6-4389-B6CC-6C2130A1ED13}"/>
              </a:ext>
            </a:extLst>
          </p:cNvPr>
          <p:cNvSpPr txBox="1"/>
          <p:nvPr/>
        </p:nvSpPr>
        <p:spPr>
          <a:xfrm>
            <a:off x="3936982"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50" name="Straight Connector 49">
            <a:extLst>
              <a:ext uri="{FF2B5EF4-FFF2-40B4-BE49-F238E27FC236}">
                <a16:creationId xmlns:a16="http://schemas.microsoft.com/office/drawing/2014/main" id="{AF6C71F3-8BDF-42FF-8A3A-E1D30D6958D7}"/>
              </a:ext>
            </a:extLst>
          </p:cNvPr>
          <p:cNvCxnSpPr>
            <a:cxnSpLocks/>
            <a:stCxn id="48" idx="1"/>
          </p:cNvCxnSpPr>
          <p:nvPr/>
        </p:nvCxnSpPr>
        <p:spPr>
          <a:xfrm flipH="1">
            <a:off x="3407376"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57" name="Straight Connector 56">
            <a:extLst>
              <a:ext uri="{FF2B5EF4-FFF2-40B4-BE49-F238E27FC236}">
                <a16:creationId xmlns:a16="http://schemas.microsoft.com/office/drawing/2014/main" id="{80345E7A-4864-4716-9560-93247A6B4F44}"/>
              </a:ext>
            </a:extLst>
          </p:cNvPr>
          <p:cNvCxnSpPr>
            <a:cxnSpLocks/>
            <a:endCxn id="58" idx="1"/>
          </p:cNvCxnSpPr>
          <p:nvPr/>
        </p:nvCxnSpPr>
        <p:spPr>
          <a:xfrm>
            <a:off x="1278407"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58" name="TextBox 57">
            <a:extLst>
              <a:ext uri="{FF2B5EF4-FFF2-40B4-BE49-F238E27FC236}">
                <a16:creationId xmlns:a16="http://schemas.microsoft.com/office/drawing/2014/main" id="{2C224198-79D7-4FFA-AD7E-21649DBE4689}"/>
              </a:ext>
            </a:extLst>
          </p:cNvPr>
          <p:cNvSpPr txBox="1"/>
          <p:nvPr/>
        </p:nvSpPr>
        <p:spPr>
          <a:xfrm>
            <a:off x="1892596"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59" name="Straight Connector 58">
            <a:extLst>
              <a:ext uri="{FF2B5EF4-FFF2-40B4-BE49-F238E27FC236}">
                <a16:creationId xmlns:a16="http://schemas.microsoft.com/office/drawing/2014/main" id="{F1D11AEE-DE21-4332-ABD4-703619C5BEB7}"/>
              </a:ext>
            </a:extLst>
          </p:cNvPr>
          <p:cNvCxnSpPr>
            <a:cxnSpLocks/>
            <a:endCxn id="60" idx="1"/>
          </p:cNvCxnSpPr>
          <p:nvPr/>
        </p:nvCxnSpPr>
        <p:spPr>
          <a:xfrm>
            <a:off x="1278407"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60" name="TextBox 59">
            <a:extLst>
              <a:ext uri="{FF2B5EF4-FFF2-40B4-BE49-F238E27FC236}">
                <a16:creationId xmlns:a16="http://schemas.microsoft.com/office/drawing/2014/main" id="{FE6D13A0-4802-4354-A71E-256DE62DA03C}"/>
              </a:ext>
            </a:extLst>
          </p:cNvPr>
          <p:cNvSpPr txBox="1"/>
          <p:nvPr/>
        </p:nvSpPr>
        <p:spPr>
          <a:xfrm>
            <a:off x="1892597"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CDB926C8-B84C-450E-8CD5-A9032C24B17B}"/>
              </a:ext>
            </a:extLst>
          </p:cNvPr>
          <p:cNvSpPr txBox="1"/>
          <p:nvPr/>
        </p:nvSpPr>
        <p:spPr>
          <a:xfrm>
            <a:off x="361168"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68" name="Rectangle 67">
            <a:extLst>
              <a:ext uri="{FF2B5EF4-FFF2-40B4-BE49-F238E27FC236}">
                <a16:creationId xmlns:a16="http://schemas.microsoft.com/office/drawing/2014/main" id="{5D975EF6-320C-47B4-B4F0-73D9866AF55A}"/>
              </a:ext>
            </a:extLst>
          </p:cNvPr>
          <p:cNvSpPr/>
          <p:nvPr/>
        </p:nvSpPr>
        <p:spPr bwMode="auto">
          <a:xfrm>
            <a:off x="2647507"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88A4F3A-FE4B-477D-9E62-E7DB03686A38}"/>
              </a:ext>
            </a:extLst>
          </p:cNvPr>
          <p:cNvSpPr/>
          <p:nvPr/>
        </p:nvSpPr>
        <p:spPr bwMode="auto">
          <a:xfrm>
            <a:off x="3936981"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Arrow: Right 78">
            <a:extLst>
              <a:ext uri="{FF2B5EF4-FFF2-40B4-BE49-F238E27FC236}">
                <a16:creationId xmlns:a16="http://schemas.microsoft.com/office/drawing/2014/main" id="{B4B07B42-7DCA-471B-BDB9-990D6A309AE8}"/>
              </a:ext>
            </a:extLst>
          </p:cNvPr>
          <p:cNvSpPr/>
          <p:nvPr/>
        </p:nvSpPr>
        <p:spPr bwMode="auto">
          <a:xfrm>
            <a:off x="4816550"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36AD4A1-F94C-4A6D-A1A9-5B2CAE7E8A5D}"/>
              </a:ext>
            </a:extLst>
          </p:cNvPr>
          <p:cNvSpPr/>
          <p:nvPr/>
        </p:nvSpPr>
        <p:spPr bwMode="auto">
          <a:xfrm>
            <a:off x="5188688" y="2659657"/>
            <a:ext cx="6921796" cy="5652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AAED73A9-8836-4E9B-A214-813ADB100140}"/>
              </a:ext>
            </a:extLst>
          </p:cNvPr>
          <p:cNvSpPr/>
          <p:nvPr/>
        </p:nvSpPr>
        <p:spPr bwMode="auto">
          <a:xfrm>
            <a:off x="5369831" y="1183887"/>
            <a:ext cx="6613062" cy="535513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pictureDescription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Tree>
    <p:extLst>
      <p:ext uri="{BB962C8B-B14F-4D97-AF65-F5344CB8AC3E}">
        <p14:creationId xmlns:p14="http://schemas.microsoft.com/office/powerpoint/2010/main" val="1755217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rrow: Right 78">
            <a:extLst>
              <a:ext uri="{FF2B5EF4-FFF2-40B4-BE49-F238E27FC236}">
                <a16:creationId xmlns:a16="http://schemas.microsoft.com/office/drawing/2014/main" id="{B4B07B42-7DCA-471B-BDB9-990D6A309AE8}"/>
              </a:ext>
            </a:extLst>
          </p:cNvPr>
          <p:cNvSpPr/>
          <p:nvPr/>
        </p:nvSpPr>
        <p:spPr bwMode="auto">
          <a:xfrm>
            <a:off x="4816550"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E114216B-31B9-4078-AFEB-6ECA7EB830FA}"/>
              </a:ext>
            </a:extLst>
          </p:cNvPr>
          <p:cNvSpPr/>
          <p:nvPr/>
        </p:nvSpPr>
        <p:spPr bwMode="auto">
          <a:xfrm>
            <a:off x="5369831" y="1183887"/>
            <a:ext cx="6613062" cy="5355136"/>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pictureDescription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
        <p:nvSpPr>
          <p:cNvPr id="76" name="Rectangle 75">
            <a:extLst>
              <a:ext uri="{FF2B5EF4-FFF2-40B4-BE49-F238E27FC236}">
                <a16:creationId xmlns:a16="http://schemas.microsoft.com/office/drawing/2014/main" id="{6731050F-75AF-4199-8165-9E941F73FF5B}"/>
              </a:ext>
            </a:extLst>
          </p:cNvPr>
          <p:cNvSpPr/>
          <p:nvPr/>
        </p:nvSpPr>
        <p:spPr bwMode="auto">
          <a:xfrm>
            <a:off x="361168" y="1183887"/>
            <a:ext cx="4455382"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BB0B39E-7267-4724-B247-3669ABD35038}"/>
              </a:ext>
            </a:extLst>
          </p:cNvPr>
          <p:cNvSpPr>
            <a:spLocks noGrp="1"/>
          </p:cNvSpPr>
          <p:nvPr>
            <p:ph type="title"/>
          </p:nvPr>
        </p:nvSpPr>
        <p:spPr/>
        <p:txBody>
          <a:bodyPr/>
          <a:lstStyle/>
          <a:p>
            <a:r>
              <a:rPr lang="en-US"/>
              <a:t>Understanding how skills operate</a:t>
            </a:r>
          </a:p>
        </p:txBody>
      </p:sp>
      <p:cxnSp>
        <p:nvCxnSpPr>
          <p:cNvPr id="37" name="Straight Connector 36">
            <a:extLst>
              <a:ext uri="{FF2B5EF4-FFF2-40B4-BE49-F238E27FC236}">
                <a16:creationId xmlns:a16="http://schemas.microsoft.com/office/drawing/2014/main" id="{EF97197B-0D08-4AF0-AFAD-6688FA74A0AC}"/>
              </a:ext>
            </a:extLst>
          </p:cNvPr>
          <p:cNvCxnSpPr>
            <a:cxnSpLocks/>
            <a:endCxn id="38" idx="1"/>
          </p:cNvCxnSpPr>
          <p:nvPr/>
        </p:nvCxnSpPr>
        <p:spPr>
          <a:xfrm flipV="1">
            <a:off x="1278407"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38" name="TextBox 37">
            <a:extLst>
              <a:ext uri="{FF2B5EF4-FFF2-40B4-BE49-F238E27FC236}">
                <a16:creationId xmlns:a16="http://schemas.microsoft.com/office/drawing/2014/main" id="{FC81F557-7BC4-4103-8AB0-2EA04811C88B}"/>
              </a:ext>
            </a:extLst>
          </p:cNvPr>
          <p:cNvSpPr txBox="1"/>
          <p:nvPr/>
        </p:nvSpPr>
        <p:spPr>
          <a:xfrm>
            <a:off x="1722475"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39" name="Straight Connector 38">
            <a:extLst>
              <a:ext uri="{FF2B5EF4-FFF2-40B4-BE49-F238E27FC236}">
                <a16:creationId xmlns:a16="http://schemas.microsoft.com/office/drawing/2014/main" id="{EC0DB4DE-FD69-4D14-9D55-3BA5F2314E7C}"/>
              </a:ext>
            </a:extLst>
          </p:cNvPr>
          <p:cNvCxnSpPr>
            <a:cxnSpLocks/>
          </p:cNvCxnSpPr>
          <p:nvPr/>
        </p:nvCxnSpPr>
        <p:spPr>
          <a:xfrm flipH="1" flipV="1">
            <a:off x="3407375"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9FCDE13E-19D1-48A5-8497-3C16DF938493}"/>
              </a:ext>
            </a:extLst>
          </p:cNvPr>
          <p:cNvCxnSpPr>
            <a:cxnSpLocks/>
          </p:cNvCxnSpPr>
          <p:nvPr/>
        </p:nvCxnSpPr>
        <p:spPr>
          <a:xfrm flipH="1" flipV="1">
            <a:off x="3407375"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42" name="TextBox 41">
            <a:extLst>
              <a:ext uri="{FF2B5EF4-FFF2-40B4-BE49-F238E27FC236}">
                <a16:creationId xmlns:a16="http://schemas.microsoft.com/office/drawing/2014/main" id="{5FAC86AA-244B-4FDE-AA96-88597CE7F504}"/>
              </a:ext>
            </a:extLst>
          </p:cNvPr>
          <p:cNvSpPr txBox="1"/>
          <p:nvPr/>
        </p:nvSpPr>
        <p:spPr>
          <a:xfrm>
            <a:off x="3915271"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45" name="TextBox 44">
            <a:extLst>
              <a:ext uri="{FF2B5EF4-FFF2-40B4-BE49-F238E27FC236}">
                <a16:creationId xmlns:a16="http://schemas.microsoft.com/office/drawing/2014/main" id="{65E45039-1BA3-4513-86F9-B885C90B45F5}"/>
              </a:ext>
            </a:extLst>
          </p:cNvPr>
          <p:cNvSpPr txBox="1"/>
          <p:nvPr/>
        </p:nvSpPr>
        <p:spPr>
          <a:xfrm>
            <a:off x="3915271"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48" name="TextBox 47">
            <a:extLst>
              <a:ext uri="{FF2B5EF4-FFF2-40B4-BE49-F238E27FC236}">
                <a16:creationId xmlns:a16="http://schemas.microsoft.com/office/drawing/2014/main" id="{072614D4-9DD6-4389-B6CC-6C2130A1ED13}"/>
              </a:ext>
            </a:extLst>
          </p:cNvPr>
          <p:cNvSpPr txBox="1"/>
          <p:nvPr/>
        </p:nvSpPr>
        <p:spPr>
          <a:xfrm>
            <a:off x="3936982"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50" name="Straight Connector 49">
            <a:extLst>
              <a:ext uri="{FF2B5EF4-FFF2-40B4-BE49-F238E27FC236}">
                <a16:creationId xmlns:a16="http://schemas.microsoft.com/office/drawing/2014/main" id="{AF6C71F3-8BDF-42FF-8A3A-E1D30D6958D7}"/>
              </a:ext>
            </a:extLst>
          </p:cNvPr>
          <p:cNvCxnSpPr>
            <a:cxnSpLocks/>
            <a:stCxn id="48" idx="1"/>
          </p:cNvCxnSpPr>
          <p:nvPr/>
        </p:nvCxnSpPr>
        <p:spPr>
          <a:xfrm flipH="1">
            <a:off x="3407376"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57" name="Straight Connector 56">
            <a:extLst>
              <a:ext uri="{FF2B5EF4-FFF2-40B4-BE49-F238E27FC236}">
                <a16:creationId xmlns:a16="http://schemas.microsoft.com/office/drawing/2014/main" id="{80345E7A-4864-4716-9560-93247A6B4F44}"/>
              </a:ext>
            </a:extLst>
          </p:cNvPr>
          <p:cNvCxnSpPr>
            <a:cxnSpLocks/>
            <a:endCxn id="58" idx="1"/>
          </p:cNvCxnSpPr>
          <p:nvPr/>
        </p:nvCxnSpPr>
        <p:spPr>
          <a:xfrm>
            <a:off x="1278407"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58" name="TextBox 57">
            <a:extLst>
              <a:ext uri="{FF2B5EF4-FFF2-40B4-BE49-F238E27FC236}">
                <a16:creationId xmlns:a16="http://schemas.microsoft.com/office/drawing/2014/main" id="{2C224198-79D7-4FFA-AD7E-21649DBE4689}"/>
              </a:ext>
            </a:extLst>
          </p:cNvPr>
          <p:cNvSpPr txBox="1"/>
          <p:nvPr/>
        </p:nvSpPr>
        <p:spPr>
          <a:xfrm>
            <a:off x="1892596"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59" name="Straight Connector 58">
            <a:extLst>
              <a:ext uri="{FF2B5EF4-FFF2-40B4-BE49-F238E27FC236}">
                <a16:creationId xmlns:a16="http://schemas.microsoft.com/office/drawing/2014/main" id="{F1D11AEE-DE21-4332-ABD4-703619C5BEB7}"/>
              </a:ext>
            </a:extLst>
          </p:cNvPr>
          <p:cNvCxnSpPr>
            <a:cxnSpLocks/>
            <a:endCxn id="60" idx="1"/>
          </p:cNvCxnSpPr>
          <p:nvPr/>
        </p:nvCxnSpPr>
        <p:spPr>
          <a:xfrm>
            <a:off x="1278407"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60" name="TextBox 59">
            <a:extLst>
              <a:ext uri="{FF2B5EF4-FFF2-40B4-BE49-F238E27FC236}">
                <a16:creationId xmlns:a16="http://schemas.microsoft.com/office/drawing/2014/main" id="{FE6D13A0-4802-4354-A71E-256DE62DA03C}"/>
              </a:ext>
            </a:extLst>
          </p:cNvPr>
          <p:cNvSpPr txBox="1"/>
          <p:nvPr/>
        </p:nvSpPr>
        <p:spPr>
          <a:xfrm>
            <a:off x="1892597"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CDB926C8-B84C-450E-8CD5-A9032C24B17B}"/>
              </a:ext>
            </a:extLst>
          </p:cNvPr>
          <p:cNvSpPr txBox="1"/>
          <p:nvPr/>
        </p:nvSpPr>
        <p:spPr>
          <a:xfrm>
            <a:off x="361168"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68" name="Rectangle 67">
            <a:extLst>
              <a:ext uri="{FF2B5EF4-FFF2-40B4-BE49-F238E27FC236}">
                <a16:creationId xmlns:a16="http://schemas.microsoft.com/office/drawing/2014/main" id="{5D975EF6-320C-47B4-B4F0-73D9866AF55A}"/>
              </a:ext>
            </a:extLst>
          </p:cNvPr>
          <p:cNvSpPr/>
          <p:nvPr/>
        </p:nvSpPr>
        <p:spPr bwMode="auto">
          <a:xfrm>
            <a:off x="2647507"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88A4F3A-FE4B-477D-9E62-E7DB03686A38}"/>
              </a:ext>
            </a:extLst>
          </p:cNvPr>
          <p:cNvSpPr/>
          <p:nvPr/>
        </p:nvSpPr>
        <p:spPr bwMode="auto">
          <a:xfrm>
            <a:off x="3936981"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36AD4A1-F94C-4A6D-A1A9-5B2CAE7E8A5D}"/>
              </a:ext>
            </a:extLst>
          </p:cNvPr>
          <p:cNvSpPr/>
          <p:nvPr/>
        </p:nvSpPr>
        <p:spPr bwMode="auto">
          <a:xfrm>
            <a:off x="5188688" y="3584944"/>
            <a:ext cx="6921796" cy="5652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AAED73A9-8836-4E9B-A214-813ADB100140}"/>
              </a:ext>
            </a:extLst>
          </p:cNvPr>
          <p:cNvSpPr/>
          <p:nvPr/>
        </p:nvSpPr>
        <p:spPr bwMode="auto">
          <a:xfrm>
            <a:off x="5369831" y="1183887"/>
            <a:ext cx="6613062" cy="535513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pictureDescription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Tree>
    <p:extLst>
      <p:ext uri="{BB962C8B-B14F-4D97-AF65-F5344CB8AC3E}">
        <p14:creationId xmlns:p14="http://schemas.microsoft.com/office/powerpoint/2010/main" val="3167083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B39E-7267-4724-B247-3669ABD35038}"/>
              </a:ext>
            </a:extLst>
          </p:cNvPr>
          <p:cNvSpPr>
            <a:spLocks noGrp="1"/>
          </p:cNvSpPr>
          <p:nvPr>
            <p:ph type="title"/>
          </p:nvPr>
        </p:nvSpPr>
        <p:spPr/>
        <p:txBody>
          <a:bodyPr/>
          <a:lstStyle/>
          <a:p>
            <a:r>
              <a:rPr lang="en-US"/>
              <a:t>Understanding how skills operate</a:t>
            </a:r>
          </a:p>
        </p:txBody>
      </p:sp>
      <p:grpSp>
        <p:nvGrpSpPr>
          <p:cNvPr id="4" name="Group 3">
            <a:extLst>
              <a:ext uri="{FF2B5EF4-FFF2-40B4-BE49-F238E27FC236}">
                <a16:creationId xmlns:a16="http://schemas.microsoft.com/office/drawing/2014/main" id="{F0A8DDB4-97C7-4137-A2C5-7F0A8CE2AC3F}"/>
              </a:ext>
            </a:extLst>
          </p:cNvPr>
          <p:cNvGrpSpPr/>
          <p:nvPr/>
        </p:nvGrpSpPr>
        <p:grpSpPr>
          <a:xfrm>
            <a:off x="361168" y="1183887"/>
            <a:ext cx="17515667" cy="5355136"/>
            <a:chOff x="361168" y="1183887"/>
            <a:chExt cx="17515667" cy="5355136"/>
          </a:xfrm>
        </p:grpSpPr>
        <p:sp>
          <p:nvSpPr>
            <p:cNvPr id="78" name="Rectangle 77">
              <a:extLst>
                <a:ext uri="{FF2B5EF4-FFF2-40B4-BE49-F238E27FC236}">
                  <a16:creationId xmlns:a16="http://schemas.microsoft.com/office/drawing/2014/main" id="{E114216B-31B9-4078-AFEB-6ECA7EB830FA}"/>
                </a:ext>
              </a:extLst>
            </p:cNvPr>
            <p:cNvSpPr/>
            <p:nvPr/>
          </p:nvSpPr>
          <p:spPr bwMode="auto">
            <a:xfrm>
              <a:off x="5369831" y="1183887"/>
              <a:ext cx="6613062" cy="5355136"/>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pictureDescription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
          <p:nvSpPr>
            <p:cNvPr id="76" name="Rectangle 75">
              <a:extLst>
                <a:ext uri="{FF2B5EF4-FFF2-40B4-BE49-F238E27FC236}">
                  <a16:creationId xmlns:a16="http://schemas.microsoft.com/office/drawing/2014/main" id="{6731050F-75AF-4199-8165-9E941F73FF5B}"/>
                </a:ext>
              </a:extLst>
            </p:cNvPr>
            <p:cNvSpPr/>
            <p:nvPr/>
          </p:nvSpPr>
          <p:spPr bwMode="auto">
            <a:xfrm>
              <a:off x="361168" y="1183887"/>
              <a:ext cx="4455382"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EF97197B-0D08-4AF0-AFAD-6688FA74A0AC}"/>
                </a:ext>
              </a:extLst>
            </p:cNvPr>
            <p:cNvCxnSpPr>
              <a:cxnSpLocks/>
              <a:endCxn id="38" idx="1"/>
            </p:cNvCxnSpPr>
            <p:nvPr/>
          </p:nvCxnSpPr>
          <p:spPr>
            <a:xfrm flipV="1">
              <a:off x="1278407"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38" name="TextBox 37">
              <a:extLst>
                <a:ext uri="{FF2B5EF4-FFF2-40B4-BE49-F238E27FC236}">
                  <a16:creationId xmlns:a16="http://schemas.microsoft.com/office/drawing/2014/main" id="{FC81F557-7BC4-4103-8AB0-2EA04811C88B}"/>
                </a:ext>
              </a:extLst>
            </p:cNvPr>
            <p:cNvSpPr txBox="1"/>
            <p:nvPr/>
          </p:nvSpPr>
          <p:spPr>
            <a:xfrm>
              <a:off x="1722475"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39" name="Straight Connector 38">
              <a:extLst>
                <a:ext uri="{FF2B5EF4-FFF2-40B4-BE49-F238E27FC236}">
                  <a16:creationId xmlns:a16="http://schemas.microsoft.com/office/drawing/2014/main" id="{EC0DB4DE-FD69-4D14-9D55-3BA5F2314E7C}"/>
                </a:ext>
              </a:extLst>
            </p:cNvPr>
            <p:cNvCxnSpPr>
              <a:cxnSpLocks/>
            </p:cNvCxnSpPr>
            <p:nvPr/>
          </p:nvCxnSpPr>
          <p:spPr>
            <a:xfrm flipH="1" flipV="1">
              <a:off x="3407375"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9FCDE13E-19D1-48A5-8497-3C16DF938493}"/>
                </a:ext>
              </a:extLst>
            </p:cNvPr>
            <p:cNvCxnSpPr>
              <a:cxnSpLocks/>
            </p:cNvCxnSpPr>
            <p:nvPr/>
          </p:nvCxnSpPr>
          <p:spPr>
            <a:xfrm flipH="1" flipV="1">
              <a:off x="3407375"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42" name="TextBox 41">
              <a:extLst>
                <a:ext uri="{FF2B5EF4-FFF2-40B4-BE49-F238E27FC236}">
                  <a16:creationId xmlns:a16="http://schemas.microsoft.com/office/drawing/2014/main" id="{5FAC86AA-244B-4FDE-AA96-88597CE7F504}"/>
                </a:ext>
              </a:extLst>
            </p:cNvPr>
            <p:cNvSpPr txBox="1"/>
            <p:nvPr/>
          </p:nvSpPr>
          <p:spPr>
            <a:xfrm>
              <a:off x="3915271"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45" name="TextBox 44">
              <a:extLst>
                <a:ext uri="{FF2B5EF4-FFF2-40B4-BE49-F238E27FC236}">
                  <a16:creationId xmlns:a16="http://schemas.microsoft.com/office/drawing/2014/main" id="{65E45039-1BA3-4513-86F9-B885C90B45F5}"/>
                </a:ext>
              </a:extLst>
            </p:cNvPr>
            <p:cNvSpPr txBox="1"/>
            <p:nvPr/>
          </p:nvSpPr>
          <p:spPr>
            <a:xfrm>
              <a:off x="3915271"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48" name="TextBox 47">
              <a:extLst>
                <a:ext uri="{FF2B5EF4-FFF2-40B4-BE49-F238E27FC236}">
                  <a16:creationId xmlns:a16="http://schemas.microsoft.com/office/drawing/2014/main" id="{072614D4-9DD6-4389-B6CC-6C2130A1ED13}"/>
                </a:ext>
              </a:extLst>
            </p:cNvPr>
            <p:cNvSpPr txBox="1"/>
            <p:nvPr/>
          </p:nvSpPr>
          <p:spPr>
            <a:xfrm>
              <a:off x="3936982"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50" name="Straight Connector 49">
              <a:extLst>
                <a:ext uri="{FF2B5EF4-FFF2-40B4-BE49-F238E27FC236}">
                  <a16:creationId xmlns:a16="http://schemas.microsoft.com/office/drawing/2014/main" id="{AF6C71F3-8BDF-42FF-8A3A-E1D30D6958D7}"/>
                </a:ext>
              </a:extLst>
            </p:cNvPr>
            <p:cNvCxnSpPr>
              <a:cxnSpLocks/>
              <a:stCxn id="48" idx="1"/>
            </p:cNvCxnSpPr>
            <p:nvPr/>
          </p:nvCxnSpPr>
          <p:spPr>
            <a:xfrm flipH="1">
              <a:off x="3407376"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57" name="Straight Connector 56">
              <a:extLst>
                <a:ext uri="{FF2B5EF4-FFF2-40B4-BE49-F238E27FC236}">
                  <a16:creationId xmlns:a16="http://schemas.microsoft.com/office/drawing/2014/main" id="{80345E7A-4864-4716-9560-93247A6B4F44}"/>
                </a:ext>
              </a:extLst>
            </p:cNvPr>
            <p:cNvCxnSpPr>
              <a:cxnSpLocks/>
              <a:endCxn id="58" idx="1"/>
            </p:cNvCxnSpPr>
            <p:nvPr/>
          </p:nvCxnSpPr>
          <p:spPr>
            <a:xfrm>
              <a:off x="1278407"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58" name="TextBox 57">
              <a:extLst>
                <a:ext uri="{FF2B5EF4-FFF2-40B4-BE49-F238E27FC236}">
                  <a16:creationId xmlns:a16="http://schemas.microsoft.com/office/drawing/2014/main" id="{2C224198-79D7-4FFA-AD7E-21649DBE4689}"/>
                </a:ext>
              </a:extLst>
            </p:cNvPr>
            <p:cNvSpPr txBox="1"/>
            <p:nvPr/>
          </p:nvSpPr>
          <p:spPr>
            <a:xfrm>
              <a:off x="1892596"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59" name="Straight Connector 58">
              <a:extLst>
                <a:ext uri="{FF2B5EF4-FFF2-40B4-BE49-F238E27FC236}">
                  <a16:creationId xmlns:a16="http://schemas.microsoft.com/office/drawing/2014/main" id="{F1D11AEE-DE21-4332-ABD4-703619C5BEB7}"/>
                </a:ext>
              </a:extLst>
            </p:cNvPr>
            <p:cNvCxnSpPr>
              <a:cxnSpLocks/>
              <a:endCxn id="60" idx="1"/>
            </p:cNvCxnSpPr>
            <p:nvPr/>
          </p:nvCxnSpPr>
          <p:spPr>
            <a:xfrm>
              <a:off x="1278407"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60" name="TextBox 59">
              <a:extLst>
                <a:ext uri="{FF2B5EF4-FFF2-40B4-BE49-F238E27FC236}">
                  <a16:creationId xmlns:a16="http://schemas.microsoft.com/office/drawing/2014/main" id="{FE6D13A0-4802-4354-A71E-256DE62DA03C}"/>
                </a:ext>
              </a:extLst>
            </p:cNvPr>
            <p:cNvSpPr txBox="1"/>
            <p:nvPr/>
          </p:nvSpPr>
          <p:spPr>
            <a:xfrm>
              <a:off x="1892597"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CDB926C8-B84C-450E-8CD5-A9032C24B17B}"/>
                </a:ext>
              </a:extLst>
            </p:cNvPr>
            <p:cNvSpPr txBox="1"/>
            <p:nvPr/>
          </p:nvSpPr>
          <p:spPr>
            <a:xfrm>
              <a:off x="361168"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68" name="Rectangle 67">
              <a:extLst>
                <a:ext uri="{FF2B5EF4-FFF2-40B4-BE49-F238E27FC236}">
                  <a16:creationId xmlns:a16="http://schemas.microsoft.com/office/drawing/2014/main" id="{5D975EF6-320C-47B4-B4F0-73D9866AF55A}"/>
                </a:ext>
              </a:extLst>
            </p:cNvPr>
            <p:cNvSpPr/>
            <p:nvPr/>
          </p:nvSpPr>
          <p:spPr bwMode="auto">
            <a:xfrm>
              <a:off x="2647507"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88A4F3A-FE4B-477D-9E62-E7DB03686A38}"/>
                </a:ext>
              </a:extLst>
            </p:cNvPr>
            <p:cNvSpPr/>
            <p:nvPr/>
          </p:nvSpPr>
          <p:spPr bwMode="auto">
            <a:xfrm>
              <a:off x="3936981"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Arrow: Right 78">
              <a:extLst>
                <a:ext uri="{FF2B5EF4-FFF2-40B4-BE49-F238E27FC236}">
                  <a16:creationId xmlns:a16="http://schemas.microsoft.com/office/drawing/2014/main" id="{B4B07B42-7DCA-471B-BDB9-990D6A309AE8}"/>
                </a:ext>
              </a:extLst>
            </p:cNvPr>
            <p:cNvSpPr/>
            <p:nvPr/>
          </p:nvSpPr>
          <p:spPr bwMode="auto">
            <a:xfrm>
              <a:off x="4816550"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36AD4A1-F94C-4A6D-A1A9-5B2CAE7E8A5D}"/>
                </a:ext>
              </a:extLst>
            </p:cNvPr>
            <p:cNvSpPr/>
            <p:nvPr/>
          </p:nvSpPr>
          <p:spPr bwMode="auto">
            <a:xfrm>
              <a:off x="5188688" y="5087176"/>
              <a:ext cx="6921796" cy="5652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AAED73A9-8836-4E9B-A214-813ADB100140}"/>
                </a:ext>
              </a:extLst>
            </p:cNvPr>
            <p:cNvSpPr/>
            <p:nvPr/>
          </p:nvSpPr>
          <p:spPr bwMode="auto">
            <a:xfrm>
              <a:off x="5369831" y="1183887"/>
              <a:ext cx="6613062" cy="535513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myDescription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
          <p:nvSpPr>
            <p:cNvPr id="23" name="Rectangle 22">
              <a:extLst>
                <a:ext uri="{FF2B5EF4-FFF2-40B4-BE49-F238E27FC236}">
                  <a16:creationId xmlns:a16="http://schemas.microsoft.com/office/drawing/2014/main" id="{2994EECD-A33C-47B8-89F4-575540FA5516}"/>
                </a:ext>
              </a:extLst>
            </p:cNvPr>
            <p:cNvSpPr/>
            <p:nvPr/>
          </p:nvSpPr>
          <p:spPr bwMode="auto">
            <a:xfrm>
              <a:off x="12562834" y="1183887"/>
              <a:ext cx="5303146"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7677550-229C-4B7D-8D1B-BF9A76312D00}"/>
                </a:ext>
              </a:extLst>
            </p:cNvPr>
            <p:cNvCxnSpPr>
              <a:cxnSpLocks/>
              <a:endCxn id="25" idx="1"/>
            </p:cNvCxnSpPr>
            <p:nvPr/>
          </p:nvCxnSpPr>
          <p:spPr>
            <a:xfrm flipV="1">
              <a:off x="13586945"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25" name="TextBox 24">
              <a:extLst>
                <a:ext uri="{FF2B5EF4-FFF2-40B4-BE49-F238E27FC236}">
                  <a16:creationId xmlns:a16="http://schemas.microsoft.com/office/drawing/2014/main" id="{1340D62C-4D88-4F74-AE69-26F8457D50B1}"/>
                </a:ext>
              </a:extLst>
            </p:cNvPr>
            <p:cNvSpPr txBox="1"/>
            <p:nvPr/>
          </p:nvSpPr>
          <p:spPr>
            <a:xfrm>
              <a:off x="14031013"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26" name="Straight Connector 25">
              <a:extLst>
                <a:ext uri="{FF2B5EF4-FFF2-40B4-BE49-F238E27FC236}">
                  <a16:creationId xmlns:a16="http://schemas.microsoft.com/office/drawing/2014/main" id="{C33E6EF6-C341-4072-B620-1CA13AAF97C1}"/>
                </a:ext>
              </a:extLst>
            </p:cNvPr>
            <p:cNvCxnSpPr>
              <a:cxnSpLocks/>
            </p:cNvCxnSpPr>
            <p:nvPr/>
          </p:nvCxnSpPr>
          <p:spPr>
            <a:xfrm flipH="1" flipV="1">
              <a:off x="15620216"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F908E750-FD47-4979-8DB7-3EA3668C3D84}"/>
                </a:ext>
              </a:extLst>
            </p:cNvPr>
            <p:cNvCxnSpPr>
              <a:cxnSpLocks/>
            </p:cNvCxnSpPr>
            <p:nvPr/>
          </p:nvCxnSpPr>
          <p:spPr>
            <a:xfrm flipH="1" flipV="1">
              <a:off x="15620216"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28" name="TextBox 27">
              <a:extLst>
                <a:ext uri="{FF2B5EF4-FFF2-40B4-BE49-F238E27FC236}">
                  <a16:creationId xmlns:a16="http://schemas.microsoft.com/office/drawing/2014/main" id="{30BDEDE9-D296-4F14-86EA-C4628C8FB6A6}"/>
                </a:ext>
              </a:extLst>
            </p:cNvPr>
            <p:cNvSpPr txBox="1"/>
            <p:nvPr/>
          </p:nvSpPr>
          <p:spPr>
            <a:xfrm>
              <a:off x="16128112"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29" name="TextBox 28">
              <a:extLst>
                <a:ext uri="{FF2B5EF4-FFF2-40B4-BE49-F238E27FC236}">
                  <a16:creationId xmlns:a16="http://schemas.microsoft.com/office/drawing/2014/main" id="{F4877972-9686-40ED-BC5E-3DB8E8F922F6}"/>
                </a:ext>
              </a:extLst>
            </p:cNvPr>
            <p:cNvSpPr txBox="1"/>
            <p:nvPr/>
          </p:nvSpPr>
          <p:spPr>
            <a:xfrm>
              <a:off x="16128112"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30" name="TextBox 29">
              <a:extLst>
                <a:ext uri="{FF2B5EF4-FFF2-40B4-BE49-F238E27FC236}">
                  <a16:creationId xmlns:a16="http://schemas.microsoft.com/office/drawing/2014/main" id="{7EC5F40C-4587-4AB5-9CB6-B2A28E9C37AB}"/>
                </a:ext>
              </a:extLst>
            </p:cNvPr>
            <p:cNvSpPr txBox="1"/>
            <p:nvPr/>
          </p:nvSpPr>
          <p:spPr>
            <a:xfrm>
              <a:off x="16149823"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31" name="Straight Connector 30">
              <a:extLst>
                <a:ext uri="{FF2B5EF4-FFF2-40B4-BE49-F238E27FC236}">
                  <a16:creationId xmlns:a16="http://schemas.microsoft.com/office/drawing/2014/main" id="{2FE5196C-57FA-4F75-906B-62142F0C3D9E}"/>
                </a:ext>
              </a:extLst>
            </p:cNvPr>
            <p:cNvCxnSpPr>
              <a:cxnSpLocks/>
              <a:stCxn id="30" idx="1"/>
            </p:cNvCxnSpPr>
            <p:nvPr/>
          </p:nvCxnSpPr>
          <p:spPr>
            <a:xfrm flipH="1">
              <a:off x="15620217"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62CA82E4-3A27-405C-921C-9F30BB54A3C3}"/>
                </a:ext>
              </a:extLst>
            </p:cNvPr>
            <p:cNvCxnSpPr>
              <a:cxnSpLocks/>
              <a:endCxn id="33" idx="1"/>
            </p:cNvCxnSpPr>
            <p:nvPr/>
          </p:nvCxnSpPr>
          <p:spPr>
            <a:xfrm>
              <a:off x="13586945"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33" name="TextBox 32">
              <a:extLst>
                <a:ext uri="{FF2B5EF4-FFF2-40B4-BE49-F238E27FC236}">
                  <a16:creationId xmlns:a16="http://schemas.microsoft.com/office/drawing/2014/main" id="{2F9A61A5-974D-4E35-9D75-84B06AC90307}"/>
                </a:ext>
              </a:extLst>
            </p:cNvPr>
            <p:cNvSpPr txBox="1"/>
            <p:nvPr/>
          </p:nvSpPr>
          <p:spPr>
            <a:xfrm>
              <a:off x="14201134"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34" name="Straight Connector 33">
              <a:extLst>
                <a:ext uri="{FF2B5EF4-FFF2-40B4-BE49-F238E27FC236}">
                  <a16:creationId xmlns:a16="http://schemas.microsoft.com/office/drawing/2014/main" id="{6433C6C0-AB43-4196-BD29-C02A684E9913}"/>
                </a:ext>
              </a:extLst>
            </p:cNvPr>
            <p:cNvCxnSpPr>
              <a:cxnSpLocks/>
              <a:endCxn id="35" idx="1"/>
            </p:cNvCxnSpPr>
            <p:nvPr/>
          </p:nvCxnSpPr>
          <p:spPr>
            <a:xfrm>
              <a:off x="13586945"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35" name="TextBox 34">
              <a:extLst>
                <a:ext uri="{FF2B5EF4-FFF2-40B4-BE49-F238E27FC236}">
                  <a16:creationId xmlns:a16="http://schemas.microsoft.com/office/drawing/2014/main" id="{383D807B-DD11-4B9A-AFAC-C4892F6753A7}"/>
                </a:ext>
              </a:extLst>
            </p:cNvPr>
            <p:cNvSpPr txBox="1"/>
            <p:nvPr/>
          </p:nvSpPr>
          <p:spPr>
            <a:xfrm>
              <a:off x="14201135"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36" name="TextBox 35">
              <a:extLst>
                <a:ext uri="{FF2B5EF4-FFF2-40B4-BE49-F238E27FC236}">
                  <a16:creationId xmlns:a16="http://schemas.microsoft.com/office/drawing/2014/main" id="{7E6A5C8A-C9C2-4F72-9CD4-9E8266E7498E}"/>
                </a:ext>
              </a:extLst>
            </p:cNvPr>
            <p:cNvSpPr txBox="1"/>
            <p:nvPr/>
          </p:nvSpPr>
          <p:spPr>
            <a:xfrm>
              <a:off x="12669706"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41" name="Rectangle 40">
              <a:extLst>
                <a:ext uri="{FF2B5EF4-FFF2-40B4-BE49-F238E27FC236}">
                  <a16:creationId xmlns:a16="http://schemas.microsoft.com/office/drawing/2014/main" id="{700FA6D3-2664-46A8-A4EC-839629887649}"/>
                </a:ext>
              </a:extLst>
            </p:cNvPr>
            <p:cNvSpPr/>
            <p:nvPr/>
          </p:nvSpPr>
          <p:spPr bwMode="auto">
            <a:xfrm>
              <a:off x="14956045"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21E4075-151E-4B60-8CD7-328323A4CB71}"/>
                </a:ext>
              </a:extLst>
            </p:cNvPr>
            <p:cNvSpPr/>
            <p:nvPr/>
          </p:nvSpPr>
          <p:spPr bwMode="auto">
            <a:xfrm>
              <a:off x="16245519"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F6A49373-807C-48C3-A56F-3C6C1948F3B4}"/>
                </a:ext>
              </a:extLst>
            </p:cNvPr>
            <p:cNvCxnSpPr>
              <a:cxnSpLocks/>
              <a:stCxn id="30" idx="3"/>
              <a:endCxn id="46" idx="1"/>
            </p:cNvCxnSpPr>
            <p:nvPr/>
          </p:nvCxnSpPr>
          <p:spPr>
            <a:xfrm>
              <a:off x="16422655" y="1540516"/>
              <a:ext cx="205487" cy="275801"/>
            </a:xfrm>
            <a:prstGeom prst="line">
              <a:avLst/>
            </a:prstGeom>
            <a:noFill/>
            <a:ln w="9525" cap="flat" cmpd="sng" algn="ctr">
              <a:solidFill>
                <a:srgbClr val="5E227C"/>
              </a:solidFill>
              <a:prstDash val="solid"/>
              <a:headEnd type="none" w="lg" len="med"/>
              <a:tailEnd type="none" w="lg" len="med"/>
            </a:ln>
            <a:effectLst/>
          </p:spPr>
        </p:cxnSp>
        <p:sp>
          <p:nvSpPr>
            <p:cNvPr id="46" name="TextBox 45">
              <a:extLst>
                <a:ext uri="{FF2B5EF4-FFF2-40B4-BE49-F238E27FC236}">
                  <a16:creationId xmlns:a16="http://schemas.microsoft.com/office/drawing/2014/main" id="{4B7AA603-0663-4DC2-AE72-500CB1929AF8}"/>
                </a:ext>
              </a:extLst>
            </p:cNvPr>
            <p:cNvSpPr txBox="1"/>
            <p:nvPr/>
          </p:nvSpPr>
          <p:spPr>
            <a:xfrm>
              <a:off x="16628142" y="1677817"/>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sp>
          <p:nvSpPr>
            <p:cNvPr id="47" name="Arrow: Right 46">
              <a:extLst>
                <a:ext uri="{FF2B5EF4-FFF2-40B4-BE49-F238E27FC236}">
                  <a16:creationId xmlns:a16="http://schemas.microsoft.com/office/drawing/2014/main" id="{35C1E7B9-B22F-45DA-AFC3-71F736237DD4}"/>
                </a:ext>
              </a:extLst>
            </p:cNvPr>
            <p:cNvSpPr/>
            <p:nvPr/>
          </p:nvSpPr>
          <p:spPr bwMode="auto">
            <a:xfrm>
              <a:off x="12009553"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8E47BF5A-A060-4F31-A272-C5540C64757D}"/>
                </a:ext>
              </a:extLst>
            </p:cNvPr>
            <p:cNvCxnSpPr>
              <a:cxnSpLocks/>
              <a:endCxn id="51" idx="1"/>
            </p:cNvCxnSpPr>
            <p:nvPr/>
          </p:nvCxnSpPr>
          <p:spPr>
            <a:xfrm>
              <a:off x="16433510" y="2681176"/>
              <a:ext cx="205487" cy="275801"/>
            </a:xfrm>
            <a:prstGeom prst="line">
              <a:avLst/>
            </a:prstGeom>
            <a:noFill/>
            <a:ln w="9525" cap="flat" cmpd="sng" algn="ctr">
              <a:solidFill>
                <a:srgbClr val="5E227C"/>
              </a:solidFill>
              <a:prstDash val="solid"/>
              <a:headEnd type="none" w="lg" len="med"/>
              <a:tailEnd type="none" w="lg" len="med"/>
            </a:ln>
            <a:effectLst/>
          </p:spPr>
        </p:cxnSp>
        <p:sp>
          <p:nvSpPr>
            <p:cNvPr id="51" name="TextBox 50">
              <a:extLst>
                <a:ext uri="{FF2B5EF4-FFF2-40B4-BE49-F238E27FC236}">
                  <a16:creationId xmlns:a16="http://schemas.microsoft.com/office/drawing/2014/main" id="{8E2AC720-EF03-45F8-A9D5-6421A2392B4D}"/>
                </a:ext>
              </a:extLst>
            </p:cNvPr>
            <p:cNvSpPr txBox="1"/>
            <p:nvPr/>
          </p:nvSpPr>
          <p:spPr>
            <a:xfrm>
              <a:off x="16638997" y="2818477"/>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cxnSp>
          <p:nvCxnSpPr>
            <p:cNvPr id="52" name="Straight Connector 51">
              <a:extLst>
                <a:ext uri="{FF2B5EF4-FFF2-40B4-BE49-F238E27FC236}">
                  <a16:creationId xmlns:a16="http://schemas.microsoft.com/office/drawing/2014/main" id="{58C380DD-2507-48DB-9A62-ECB106668C19}"/>
                </a:ext>
              </a:extLst>
            </p:cNvPr>
            <p:cNvCxnSpPr>
              <a:cxnSpLocks/>
              <a:endCxn id="53" idx="1"/>
            </p:cNvCxnSpPr>
            <p:nvPr/>
          </p:nvCxnSpPr>
          <p:spPr>
            <a:xfrm>
              <a:off x="16410533" y="3957643"/>
              <a:ext cx="205487" cy="275801"/>
            </a:xfrm>
            <a:prstGeom prst="line">
              <a:avLst/>
            </a:prstGeom>
            <a:noFill/>
            <a:ln w="9525" cap="flat" cmpd="sng" algn="ctr">
              <a:solidFill>
                <a:srgbClr val="5E227C"/>
              </a:solidFill>
              <a:prstDash val="solid"/>
              <a:headEnd type="none" w="lg" len="med"/>
              <a:tailEnd type="none" w="lg" len="med"/>
            </a:ln>
            <a:effectLst/>
          </p:spPr>
        </p:cxnSp>
        <p:sp>
          <p:nvSpPr>
            <p:cNvPr id="53" name="TextBox 52">
              <a:extLst>
                <a:ext uri="{FF2B5EF4-FFF2-40B4-BE49-F238E27FC236}">
                  <a16:creationId xmlns:a16="http://schemas.microsoft.com/office/drawing/2014/main" id="{85CE964F-3371-47C2-801D-68593ADEFDB5}"/>
                </a:ext>
              </a:extLst>
            </p:cNvPr>
            <p:cNvSpPr txBox="1"/>
            <p:nvPr/>
          </p:nvSpPr>
          <p:spPr>
            <a:xfrm>
              <a:off x="16616020" y="4094944"/>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grpSp>
    </p:spTree>
    <p:extLst>
      <p:ext uri="{BB962C8B-B14F-4D97-AF65-F5344CB8AC3E}">
        <p14:creationId xmlns:p14="http://schemas.microsoft.com/office/powerpoint/2010/main" val="237574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2396 -0.00069 L -0.47214 -0.00069 " pathEditMode="relative" rAng="0" ptsTypes="AA">
                                      <p:cBhvr>
                                        <p:cTn id="6" dur="2000" fill="hold"/>
                                        <p:tgtEl>
                                          <p:spTgt spid="4"/>
                                        </p:tgtEl>
                                        <p:attrNameLst>
                                          <p:attrName>ppt_x</p:attrName>
                                          <p:attrName>ppt_y</p:attrName>
                                        </p:attrNameLst>
                                      </p:cBhvr>
                                      <p:rCtr x="-224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B39E-7267-4724-B247-3669ABD35038}"/>
              </a:ext>
            </a:extLst>
          </p:cNvPr>
          <p:cNvSpPr>
            <a:spLocks noGrp="1"/>
          </p:cNvSpPr>
          <p:nvPr>
            <p:ph type="title"/>
          </p:nvPr>
        </p:nvSpPr>
        <p:spPr/>
        <p:txBody>
          <a:bodyPr/>
          <a:lstStyle/>
          <a:p>
            <a:r>
              <a:rPr lang="en-US"/>
              <a:t>Understanding how skills operate</a:t>
            </a:r>
          </a:p>
        </p:txBody>
      </p:sp>
      <p:sp>
        <p:nvSpPr>
          <p:cNvPr id="53" name="Rectangle 52">
            <a:extLst>
              <a:ext uri="{FF2B5EF4-FFF2-40B4-BE49-F238E27FC236}">
                <a16:creationId xmlns:a16="http://schemas.microsoft.com/office/drawing/2014/main" id="{AA20A35A-DEE5-4E67-9846-E3DEB0F4D708}"/>
              </a:ext>
            </a:extLst>
          </p:cNvPr>
          <p:cNvSpPr/>
          <p:nvPr/>
        </p:nvSpPr>
        <p:spPr bwMode="auto">
          <a:xfrm>
            <a:off x="6757119" y="1183887"/>
            <a:ext cx="5303146"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B4B6C924-6B7B-4AA4-9A07-4D28BF77C293}"/>
              </a:ext>
            </a:extLst>
          </p:cNvPr>
          <p:cNvCxnSpPr>
            <a:cxnSpLocks/>
            <a:endCxn id="55" idx="1"/>
          </p:cNvCxnSpPr>
          <p:nvPr/>
        </p:nvCxnSpPr>
        <p:spPr>
          <a:xfrm flipV="1">
            <a:off x="7781230"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55" name="TextBox 54">
            <a:extLst>
              <a:ext uri="{FF2B5EF4-FFF2-40B4-BE49-F238E27FC236}">
                <a16:creationId xmlns:a16="http://schemas.microsoft.com/office/drawing/2014/main" id="{105280FC-3A82-43B9-AFF9-BFE50359B1C2}"/>
              </a:ext>
            </a:extLst>
          </p:cNvPr>
          <p:cNvSpPr txBox="1"/>
          <p:nvPr/>
        </p:nvSpPr>
        <p:spPr>
          <a:xfrm>
            <a:off x="8225298"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56" name="Straight Connector 55">
            <a:extLst>
              <a:ext uri="{FF2B5EF4-FFF2-40B4-BE49-F238E27FC236}">
                <a16:creationId xmlns:a16="http://schemas.microsoft.com/office/drawing/2014/main" id="{01EB228D-47E7-4652-8842-C8DF89E642E6}"/>
              </a:ext>
            </a:extLst>
          </p:cNvPr>
          <p:cNvCxnSpPr>
            <a:cxnSpLocks/>
          </p:cNvCxnSpPr>
          <p:nvPr/>
        </p:nvCxnSpPr>
        <p:spPr>
          <a:xfrm flipH="1" flipV="1">
            <a:off x="9814501"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62" name="Straight Connector 61">
            <a:extLst>
              <a:ext uri="{FF2B5EF4-FFF2-40B4-BE49-F238E27FC236}">
                <a16:creationId xmlns:a16="http://schemas.microsoft.com/office/drawing/2014/main" id="{B2A22B7A-F5DD-4788-8282-D63EF216DCBF}"/>
              </a:ext>
            </a:extLst>
          </p:cNvPr>
          <p:cNvCxnSpPr>
            <a:cxnSpLocks/>
          </p:cNvCxnSpPr>
          <p:nvPr/>
        </p:nvCxnSpPr>
        <p:spPr>
          <a:xfrm flipH="1" flipV="1">
            <a:off x="9814501"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63" name="TextBox 62">
            <a:extLst>
              <a:ext uri="{FF2B5EF4-FFF2-40B4-BE49-F238E27FC236}">
                <a16:creationId xmlns:a16="http://schemas.microsoft.com/office/drawing/2014/main" id="{0EB0470D-D59F-4275-B942-F8D5B18E1F12}"/>
              </a:ext>
            </a:extLst>
          </p:cNvPr>
          <p:cNvSpPr txBox="1"/>
          <p:nvPr/>
        </p:nvSpPr>
        <p:spPr>
          <a:xfrm>
            <a:off x="10322397"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64" name="TextBox 63">
            <a:extLst>
              <a:ext uri="{FF2B5EF4-FFF2-40B4-BE49-F238E27FC236}">
                <a16:creationId xmlns:a16="http://schemas.microsoft.com/office/drawing/2014/main" id="{FA8858CA-B5C5-427F-A46F-0F1ED0BAF79C}"/>
              </a:ext>
            </a:extLst>
          </p:cNvPr>
          <p:cNvSpPr txBox="1"/>
          <p:nvPr/>
        </p:nvSpPr>
        <p:spPr>
          <a:xfrm>
            <a:off x="10322397"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65" name="TextBox 64">
            <a:extLst>
              <a:ext uri="{FF2B5EF4-FFF2-40B4-BE49-F238E27FC236}">
                <a16:creationId xmlns:a16="http://schemas.microsoft.com/office/drawing/2014/main" id="{05220FC4-92C8-4386-A988-B7E6A893A87E}"/>
              </a:ext>
            </a:extLst>
          </p:cNvPr>
          <p:cNvSpPr txBox="1"/>
          <p:nvPr/>
        </p:nvSpPr>
        <p:spPr>
          <a:xfrm>
            <a:off x="10344108"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66" name="Straight Connector 65">
            <a:extLst>
              <a:ext uri="{FF2B5EF4-FFF2-40B4-BE49-F238E27FC236}">
                <a16:creationId xmlns:a16="http://schemas.microsoft.com/office/drawing/2014/main" id="{15104B02-8633-4E94-9C36-DFF3420D9973}"/>
              </a:ext>
            </a:extLst>
          </p:cNvPr>
          <p:cNvCxnSpPr>
            <a:cxnSpLocks/>
            <a:stCxn id="65" idx="1"/>
          </p:cNvCxnSpPr>
          <p:nvPr/>
        </p:nvCxnSpPr>
        <p:spPr>
          <a:xfrm flipH="1">
            <a:off x="9814502"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67" name="Straight Connector 66">
            <a:extLst>
              <a:ext uri="{FF2B5EF4-FFF2-40B4-BE49-F238E27FC236}">
                <a16:creationId xmlns:a16="http://schemas.microsoft.com/office/drawing/2014/main" id="{C857425D-A1F9-4635-9456-E27349A5ECA6}"/>
              </a:ext>
            </a:extLst>
          </p:cNvPr>
          <p:cNvCxnSpPr>
            <a:cxnSpLocks/>
            <a:endCxn id="70" idx="1"/>
          </p:cNvCxnSpPr>
          <p:nvPr/>
        </p:nvCxnSpPr>
        <p:spPr>
          <a:xfrm>
            <a:off x="7781230"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70" name="TextBox 69">
            <a:extLst>
              <a:ext uri="{FF2B5EF4-FFF2-40B4-BE49-F238E27FC236}">
                <a16:creationId xmlns:a16="http://schemas.microsoft.com/office/drawing/2014/main" id="{33A5FD02-2FAC-4554-9246-BEC1BBDDFFDF}"/>
              </a:ext>
            </a:extLst>
          </p:cNvPr>
          <p:cNvSpPr txBox="1"/>
          <p:nvPr/>
        </p:nvSpPr>
        <p:spPr>
          <a:xfrm>
            <a:off x="8395419"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71" name="Straight Connector 70">
            <a:extLst>
              <a:ext uri="{FF2B5EF4-FFF2-40B4-BE49-F238E27FC236}">
                <a16:creationId xmlns:a16="http://schemas.microsoft.com/office/drawing/2014/main" id="{1254D34B-F0EA-4B8C-846A-6C56B6F8C9DD}"/>
              </a:ext>
            </a:extLst>
          </p:cNvPr>
          <p:cNvCxnSpPr>
            <a:cxnSpLocks/>
            <a:endCxn id="72" idx="1"/>
          </p:cNvCxnSpPr>
          <p:nvPr/>
        </p:nvCxnSpPr>
        <p:spPr>
          <a:xfrm>
            <a:off x="7781230"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72" name="TextBox 71">
            <a:extLst>
              <a:ext uri="{FF2B5EF4-FFF2-40B4-BE49-F238E27FC236}">
                <a16:creationId xmlns:a16="http://schemas.microsoft.com/office/drawing/2014/main" id="{7105F287-343C-48B9-B7A4-4FFC0A398CCB}"/>
              </a:ext>
            </a:extLst>
          </p:cNvPr>
          <p:cNvSpPr txBox="1"/>
          <p:nvPr/>
        </p:nvSpPr>
        <p:spPr>
          <a:xfrm>
            <a:off x="8395420"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73" name="TextBox 72">
            <a:extLst>
              <a:ext uri="{FF2B5EF4-FFF2-40B4-BE49-F238E27FC236}">
                <a16:creationId xmlns:a16="http://schemas.microsoft.com/office/drawing/2014/main" id="{D3288083-5AD3-44E2-AF57-2AE7AF13D051}"/>
              </a:ext>
            </a:extLst>
          </p:cNvPr>
          <p:cNvSpPr txBox="1"/>
          <p:nvPr/>
        </p:nvSpPr>
        <p:spPr>
          <a:xfrm>
            <a:off x="6863991"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74" name="Rectangle 73">
            <a:extLst>
              <a:ext uri="{FF2B5EF4-FFF2-40B4-BE49-F238E27FC236}">
                <a16:creationId xmlns:a16="http://schemas.microsoft.com/office/drawing/2014/main" id="{7E93F7FA-797A-4F3F-856A-C4916572A1EA}"/>
              </a:ext>
            </a:extLst>
          </p:cNvPr>
          <p:cNvSpPr/>
          <p:nvPr/>
        </p:nvSpPr>
        <p:spPr bwMode="auto">
          <a:xfrm>
            <a:off x="9150330"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34B6784E-8BE4-438B-878E-BB842CBF137B}"/>
              </a:ext>
            </a:extLst>
          </p:cNvPr>
          <p:cNvSpPr/>
          <p:nvPr/>
        </p:nvSpPr>
        <p:spPr bwMode="auto">
          <a:xfrm>
            <a:off x="10439804"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6E7E7594-31A6-4999-B92A-C8F941E10286}"/>
              </a:ext>
            </a:extLst>
          </p:cNvPr>
          <p:cNvCxnSpPr>
            <a:cxnSpLocks/>
            <a:stCxn id="65" idx="3"/>
            <a:endCxn id="80" idx="1"/>
          </p:cNvCxnSpPr>
          <p:nvPr/>
        </p:nvCxnSpPr>
        <p:spPr>
          <a:xfrm>
            <a:off x="10616940" y="1540516"/>
            <a:ext cx="205487" cy="275801"/>
          </a:xfrm>
          <a:prstGeom prst="line">
            <a:avLst/>
          </a:prstGeom>
          <a:noFill/>
          <a:ln w="9525" cap="flat" cmpd="sng" algn="ctr">
            <a:solidFill>
              <a:srgbClr val="5E227C"/>
            </a:solidFill>
            <a:prstDash val="solid"/>
            <a:headEnd type="none" w="lg" len="med"/>
            <a:tailEnd type="none" w="lg" len="med"/>
          </a:ln>
          <a:effectLst/>
        </p:spPr>
      </p:cxnSp>
      <p:sp>
        <p:nvSpPr>
          <p:cNvPr id="80" name="TextBox 79">
            <a:extLst>
              <a:ext uri="{FF2B5EF4-FFF2-40B4-BE49-F238E27FC236}">
                <a16:creationId xmlns:a16="http://schemas.microsoft.com/office/drawing/2014/main" id="{CC142C7B-884C-4C27-8E67-C824A3EB0D5C}"/>
              </a:ext>
            </a:extLst>
          </p:cNvPr>
          <p:cNvSpPr txBox="1"/>
          <p:nvPr/>
        </p:nvSpPr>
        <p:spPr>
          <a:xfrm>
            <a:off x="10822427" y="1677817"/>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C6FEA8A6-88C2-40FC-B72C-1C2624DBB1AB}"/>
              </a:ext>
            </a:extLst>
          </p:cNvPr>
          <p:cNvSpPr/>
          <p:nvPr/>
        </p:nvSpPr>
        <p:spPr bwMode="auto">
          <a:xfrm>
            <a:off x="-411537" y="1183887"/>
            <a:ext cx="6613062" cy="5355136"/>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pictureDescription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
        <p:nvSpPr>
          <p:cNvPr id="87" name="Rectangle 86">
            <a:extLst>
              <a:ext uri="{FF2B5EF4-FFF2-40B4-BE49-F238E27FC236}">
                <a16:creationId xmlns:a16="http://schemas.microsoft.com/office/drawing/2014/main" id="{B28F7E48-343A-4A75-B23F-797B501C686C}"/>
              </a:ext>
            </a:extLst>
          </p:cNvPr>
          <p:cNvSpPr/>
          <p:nvPr/>
        </p:nvSpPr>
        <p:spPr bwMode="auto">
          <a:xfrm>
            <a:off x="-592680" y="5087176"/>
            <a:ext cx="6921796" cy="5652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BC836695-46D1-4EB9-9B72-24F3036A6531}"/>
              </a:ext>
            </a:extLst>
          </p:cNvPr>
          <p:cNvSpPr/>
          <p:nvPr/>
        </p:nvSpPr>
        <p:spPr bwMode="auto">
          <a:xfrm>
            <a:off x="-411537" y="1183887"/>
            <a:ext cx="6613062" cy="535513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odata.type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Microsoft.Skills.Vision.ImageAnalysisSkill</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"context":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visualFeatures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"inputs": </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"image",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"outputs":</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"targetName"</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myDescription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sp>
        <p:nvSpPr>
          <p:cNvPr id="89" name="Arrow: Right 88">
            <a:extLst>
              <a:ext uri="{FF2B5EF4-FFF2-40B4-BE49-F238E27FC236}">
                <a16:creationId xmlns:a16="http://schemas.microsoft.com/office/drawing/2014/main" id="{61E2A751-12BE-4581-968B-7F7A6370A777}"/>
              </a:ext>
            </a:extLst>
          </p:cNvPr>
          <p:cNvSpPr/>
          <p:nvPr/>
        </p:nvSpPr>
        <p:spPr bwMode="auto">
          <a:xfrm>
            <a:off x="6203838"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95141C20-99CA-4AB1-A5E8-671B77C2EE63}"/>
              </a:ext>
            </a:extLst>
          </p:cNvPr>
          <p:cNvCxnSpPr>
            <a:cxnSpLocks/>
            <a:endCxn id="91" idx="1"/>
          </p:cNvCxnSpPr>
          <p:nvPr/>
        </p:nvCxnSpPr>
        <p:spPr>
          <a:xfrm>
            <a:off x="10627795" y="2681176"/>
            <a:ext cx="205487" cy="275801"/>
          </a:xfrm>
          <a:prstGeom prst="line">
            <a:avLst/>
          </a:prstGeom>
          <a:noFill/>
          <a:ln w="9525" cap="flat" cmpd="sng" algn="ctr">
            <a:solidFill>
              <a:srgbClr val="5E227C"/>
            </a:solidFill>
            <a:prstDash val="solid"/>
            <a:headEnd type="none" w="lg" len="med"/>
            <a:tailEnd type="none" w="lg" len="med"/>
          </a:ln>
          <a:effectLst/>
        </p:spPr>
      </p:cxnSp>
      <p:sp>
        <p:nvSpPr>
          <p:cNvPr id="91" name="TextBox 90">
            <a:extLst>
              <a:ext uri="{FF2B5EF4-FFF2-40B4-BE49-F238E27FC236}">
                <a16:creationId xmlns:a16="http://schemas.microsoft.com/office/drawing/2014/main" id="{C455DD14-FD06-4888-9ED3-D1E1D2AD5F28}"/>
              </a:ext>
            </a:extLst>
          </p:cNvPr>
          <p:cNvSpPr txBox="1"/>
          <p:nvPr/>
        </p:nvSpPr>
        <p:spPr>
          <a:xfrm>
            <a:off x="10833282" y="2818477"/>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265BFD06-6D8B-4D07-87D2-C83318AF5505}"/>
              </a:ext>
            </a:extLst>
          </p:cNvPr>
          <p:cNvCxnSpPr>
            <a:cxnSpLocks/>
            <a:endCxn id="93" idx="1"/>
          </p:cNvCxnSpPr>
          <p:nvPr/>
        </p:nvCxnSpPr>
        <p:spPr>
          <a:xfrm>
            <a:off x="10604818" y="3957643"/>
            <a:ext cx="205487" cy="275801"/>
          </a:xfrm>
          <a:prstGeom prst="line">
            <a:avLst/>
          </a:prstGeom>
          <a:noFill/>
          <a:ln w="9525" cap="flat" cmpd="sng" algn="ctr">
            <a:solidFill>
              <a:srgbClr val="5E227C"/>
            </a:solidFill>
            <a:prstDash val="solid"/>
            <a:headEnd type="none" w="lg" len="med"/>
            <a:tailEnd type="none" w="lg" len="med"/>
          </a:ln>
          <a:effectLst/>
        </p:spPr>
      </p:cxnSp>
      <p:sp>
        <p:nvSpPr>
          <p:cNvPr id="93" name="TextBox 92">
            <a:extLst>
              <a:ext uri="{FF2B5EF4-FFF2-40B4-BE49-F238E27FC236}">
                <a16:creationId xmlns:a16="http://schemas.microsoft.com/office/drawing/2014/main" id="{42AE042E-A443-445E-87B7-2B1FA198D248}"/>
              </a:ext>
            </a:extLst>
          </p:cNvPr>
          <p:cNvSpPr txBox="1"/>
          <p:nvPr/>
        </p:nvSpPr>
        <p:spPr>
          <a:xfrm>
            <a:off x="10810305" y="4094944"/>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spTree>
    <p:extLst>
      <p:ext uri="{BB962C8B-B14F-4D97-AF65-F5344CB8AC3E}">
        <p14:creationId xmlns:p14="http://schemas.microsoft.com/office/powerpoint/2010/main" val="166242489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00E5-58CD-4799-B932-CC3DB7913BF6}"/>
              </a:ext>
            </a:extLst>
          </p:cNvPr>
          <p:cNvSpPr>
            <a:spLocks noGrp="1"/>
          </p:cNvSpPr>
          <p:nvPr>
            <p:ph type="title"/>
          </p:nvPr>
        </p:nvSpPr>
        <p:spPr/>
        <p:txBody>
          <a:bodyPr/>
          <a:lstStyle/>
          <a:p>
            <a:r>
              <a:rPr lang="en-US"/>
              <a:t>Sample skillset</a:t>
            </a:r>
          </a:p>
        </p:txBody>
      </p:sp>
      <p:sp>
        <p:nvSpPr>
          <p:cNvPr id="10" name="Rectangle 9">
            <a:extLst>
              <a:ext uri="{FF2B5EF4-FFF2-40B4-BE49-F238E27FC236}">
                <a16:creationId xmlns:a16="http://schemas.microsoft.com/office/drawing/2014/main" id="{30D7DADC-9C5C-4CF9-A0A5-7C8EB7ABB5FE}"/>
              </a:ext>
            </a:extLst>
          </p:cNvPr>
          <p:cNvSpPr/>
          <p:nvPr/>
        </p:nvSpPr>
        <p:spPr bwMode="auto">
          <a:xfrm>
            <a:off x="-29772" y="1987828"/>
            <a:ext cx="1799539" cy="621792"/>
          </a:xfrm>
          <a:prstGeom prst="rect">
            <a:avLst/>
          </a:prstGeom>
          <a:solidFill>
            <a:srgbClr val="4509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a:t>
            </a:r>
          </a:p>
        </p:txBody>
      </p:sp>
      <p:sp>
        <p:nvSpPr>
          <p:cNvPr id="13" name="Rectangle 12">
            <a:extLst>
              <a:ext uri="{FF2B5EF4-FFF2-40B4-BE49-F238E27FC236}">
                <a16:creationId xmlns:a16="http://schemas.microsoft.com/office/drawing/2014/main" id="{C15BB4DA-010E-4A0A-94ED-86D28F989198}"/>
              </a:ext>
            </a:extLst>
          </p:cNvPr>
          <p:cNvSpPr/>
          <p:nvPr/>
        </p:nvSpPr>
        <p:spPr bwMode="auto">
          <a:xfrm>
            <a:off x="-29773" y="5087404"/>
            <a:ext cx="1799539" cy="621792"/>
          </a:xfrm>
          <a:prstGeom prst="rect">
            <a:avLst/>
          </a:prstGeom>
          <a:solidFill>
            <a:srgbClr val="4509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images</a:t>
            </a:r>
          </a:p>
        </p:txBody>
      </p:sp>
      <p:grpSp>
        <p:nvGrpSpPr>
          <p:cNvPr id="34" name="Group 33">
            <a:extLst>
              <a:ext uri="{FF2B5EF4-FFF2-40B4-BE49-F238E27FC236}">
                <a16:creationId xmlns:a16="http://schemas.microsoft.com/office/drawing/2014/main" id="{327A9A4C-F7DF-4113-84FF-536C7C39FD23}"/>
              </a:ext>
            </a:extLst>
          </p:cNvPr>
          <p:cNvGrpSpPr/>
          <p:nvPr/>
        </p:nvGrpSpPr>
        <p:grpSpPr>
          <a:xfrm>
            <a:off x="2484481" y="2549249"/>
            <a:ext cx="1329018" cy="1104897"/>
            <a:chOff x="2805951" y="4267946"/>
            <a:chExt cx="1329018" cy="1104897"/>
          </a:xfrm>
          <a:noFill/>
        </p:grpSpPr>
        <p:sp>
          <p:nvSpPr>
            <p:cNvPr id="33" name="Rectangle: Rounded Corners 32">
              <a:extLst>
                <a:ext uri="{FF2B5EF4-FFF2-40B4-BE49-F238E27FC236}">
                  <a16:creationId xmlns:a16="http://schemas.microsoft.com/office/drawing/2014/main" id="{9D9D3152-61BF-4BBF-9F44-80FA192EF489}"/>
                </a:ext>
              </a:extLst>
            </p:cNvPr>
            <p:cNvSpPr/>
            <p:nvPr/>
          </p:nvSpPr>
          <p:spPr bwMode="auto">
            <a:xfrm>
              <a:off x="2805951" y="4267946"/>
              <a:ext cx="1329018" cy="1104897"/>
            </a:xfrm>
            <a:prstGeom prst="roundRect">
              <a:avLst/>
            </a:pr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4" name="Group 13">
              <a:extLst>
                <a:ext uri="{FF2B5EF4-FFF2-40B4-BE49-F238E27FC236}">
                  <a16:creationId xmlns:a16="http://schemas.microsoft.com/office/drawing/2014/main" id="{4F8B0CC2-8544-4D2C-887A-32E3771A8D29}"/>
                </a:ext>
              </a:extLst>
            </p:cNvPr>
            <p:cNvGrpSpPr/>
            <p:nvPr/>
          </p:nvGrpSpPr>
          <p:grpSpPr>
            <a:xfrm>
              <a:off x="3338694" y="4391720"/>
              <a:ext cx="263532" cy="322598"/>
              <a:chOff x="965200" y="3436897"/>
              <a:chExt cx="528881" cy="647424"/>
            </a:xfrm>
            <a:grpFill/>
          </p:grpSpPr>
          <p:grpSp>
            <p:nvGrpSpPr>
              <p:cNvPr id="15" name="Group 14">
                <a:extLst>
                  <a:ext uri="{FF2B5EF4-FFF2-40B4-BE49-F238E27FC236}">
                    <a16:creationId xmlns:a16="http://schemas.microsoft.com/office/drawing/2014/main" id="{A0BC71E3-A43A-43AB-850B-84AF7AB3D1D4}"/>
                  </a:ext>
                </a:extLst>
              </p:cNvPr>
              <p:cNvGrpSpPr/>
              <p:nvPr/>
            </p:nvGrpSpPr>
            <p:grpSpPr>
              <a:xfrm flipH="1">
                <a:off x="965200" y="3436897"/>
                <a:ext cx="528881" cy="647424"/>
                <a:chOff x="3003960" y="3685414"/>
                <a:chExt cx="403310" cy="493707"/>
              </a:xfrm>
              <a:grpFill/>
            </p:grpSpPr>
            <p:sp>
              <p:nvSpPr>
                <p:cNvPr id="20" name="Snip Single Corner Rectangle 26">
                  <a:extLst>
                    <a:ext uri="{FF2B5EF4-FFF2-40B4-BE49-F238E27FC236}">
                      <a16:creationId xmlns:a16="http://schemas.microsoft.com/office/drawing/2014/main" id="{78DC6E9C-7B1C-42D9-9146-0329919B1C6D}"/>
                    </a:ext>
                  </a:extLst>
                </p:cNvPr>
                <p:cNvSpPr/>
                <p:nvPr/>
              </p:nvSpPr>
              <p:spPr bwMode="auto">
                <a:xfrm flipH="1">
                  <a:off x="3003960" y="3685414"/>
                  <a:ext cx="403310" cy="493707"/>
                </a:xfrm>
                <a:prstGeom prst="snip1Rect">
                  <a:avLst>
                    <a:gd name="adj" fmla="val 28736"/>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riangle 27">
                  <a:extLst>
                    <a:ext uri="{FF2B5EF4-FFF2-40B4-BE49-F238E27FC236}">
                      <a16:creationId xmlns:a16="http://schemas.microsoft.com/office/drawing/2014/main" id="{E34C9A29-9867-4B63-8043-600FA222765C}"/>
                    </a:ext>
                  </a:extLst>
                </p:cNvPr>
                <p:cNvSpPr/>
                <p:nvPr/>
              </p:nvSpPr>
              <p:spPr bwMode="auto">
                <a:xfrm rot="8100000">
                  <a:off x="3012552" y="3733609"/>
                  <a:ext cx="160049" cy="80930"/>
                </a:xfrm>
                <a:prstGeom prst="triangle">
                  <a:avLst/>
                </a:prstGeom>
                <a:grp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 name="Straight Connector 15">
                <a:extLst>
                  <a:ext uri="{FF2B5EF4-FFF2-40B4-BE49-F238E27FC236}">
                    <a16:creationId xmlns:a16="http://schemas.microsoft.com/office/drawing/2014/main" id="{33F71218-6BA0-4AD1-879B-B1A954DFF3D0}"/>
                  </a:ext>
                </a:extLst>
              </p:cNvPr>
              <p:cNvCxnSpPr/>
              <p:nvPr/>
            </p:nvCxnSpPr>
            <p:spPr>
              <a:xfrm>
                <a:off x="1047750" y="3578225"/>
                <a:ext cx="215900" cy="0"/>
              </a:xfrm>
              <a:prstGeom prst="line">
                <a:avLst/>
              </a:prstGeom>
              <a:grpFill/>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9A8CD87-4B88-4101-904D-023B444197DC}"/>
                  </a:ext>
                </a:extLst>
              </p:cNvPr>
              <p:cNvCxnSpPr/>
              <p:nvPr/>
            </p:nvCxnSpPr>
            <p:spPr>
              <a:xfrm>
                <a:off x="1047750" y="3697817"/>
                <a:ext cx="368300" cy="0"/>
              </a:xfrm>
              <a:prstGeom prst="line">
                <a:avLst/>
              </a:prstGeom>
              <a:grpFill/>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E0CCD6-E817-4D89-A2D9-623B643C7C9C}"/>
                  </a:ext>
                </a:extLst>
              </p:cNvPr>
              <p:cNvCxnSpPr/>
              <p:nvPr/>
            </p:nvCxnSpPr>
            <p:spPr>
              <a:xfrm>
                <a:off x="1047750" y="3817409"/>
                <a:ext cx="368300" cy="0"/>
              </a:xfrm>
              <a:prstGeom prst="line">
                <a:avLst/>
              </a:prstGeom>
              <a:grpFill/>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CB0B9E-4598-4372-8867-6F356A773FD8}"/>
                  </a:ext>
                </a:extLst>
              </p:cNvPr>
              <p:cNvCxnSpPr/>
              <p:nvPr/>
            </p:nvCxnSpPr>
            <p:spPr>
              <a:xfrm>
                <a:off x="1047750" y="3937000"/>
                <a:ext cx="368300" cy="0"/>
              </a:xfrm>
              <a:prstGeom prst="line">
                <a:avLst/>
              </a:prstGeom>
              <a:grpFill/>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0808B593-E8DF-46CA-AE3F-2C58B1007192}"/>
                </a:ext>
              </a:extLst>
            </p:cNvPr>
            <p:cNvSpPr txBox="1"/>
            <p:nvPr/>
          </p:nvSpPr>
          <p:spPr>
            <a:xfrm>
              <a:off x="2985007" y="4748147"/>
              <a:ext cx="970908" cy="461665"/>
            </a:xfrm>
            <a:prstGeom prst="rect">
              <a:avLst/>
            </a:prstGeom>
            <a:grp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printed text</a:t>
              </a:r>
              <a:br>
                <a:rPr kumimoji="0" lang="en-US" sz="1200" b="0" i="0" u="none" strike="noStrike" kern="1200" cap="none" spc="0" normalizeH="0" baseline="0" noProof="0">
                  <a:ln>
                    <a:noFill/>
                  </a:ln>
                  <a:solidFill>
                    <a:prstClr val="black"/>
                  </a:solidFill>
                  <a:effectLst/>
                  <a:uLnTx/>
                  <a:uFillTx/>
                  <a:latin typeface="Segoe UI"/>
                  <a:ea typeface="+mn-ea"/>
                  <a:cs typeface="+mn-cs"/>
                </a:rPr>
              </a:br>
              <a:r>
                <a:rPr kumimoji="0" lang="en-US" sz="1200" b="0" i="0" u="none" strike="noStrike" kern="1200" cap="none" spc="0" normalizeH="0" baseline="0" noProof="0">
                  <a:ln>
                    <a:noFill/>
                  </a:ln>
                  <a:solidFill>
                    <a:prstClr val="black"/>
                  </a:solidFill>
                  <a:effectLst/>
                  <a:uLnTx/>
                  <a:uFillTx/>
                  <a:latin typeface="Segoe UI"/>
                  <a:ea typeface="+mn-ea"/>
                  <a:cs typeface="+mn-cs"/>
                </a:rPr>
                <a:t>recognition</a:t>
              </a:r>
            </a:p>
          </p:txBody>
        </p:sp>
      </p:grpSp>
      <p:grpSp>
        <p:nvGrpSpPr>
          <p:cNvPr id="9" name="Group 8">
            <a:extLst>
              <a:ext uri="{FF2B5EF4-FFF2-40B4-BE49-F238E27FC236}">
                <a16:creationId xmlns:a16="http://schemas.microsoft.com/office/drawing/2014/main" id="{B517F134-D9C5-4937-8FAD-2E6D61D6C055}"/>
              </a:ext>
            </a:extLst>
          </p:cNvPr>
          <p:cNvGrpSpPr/>
          <p:nvPr/>
        </p:nvGrpSpPr>
        <p:grpSpPr>
          <a:xfrm>
            <a:off x="7066305" y="1483088"/>
            <a:ext cx="1329018" cy="1126532"/>
            <a:chOff x="7588691" y="1527260"/>
            <a:chExt cx="1329018" cy="1126532"/>
          </a:xfrm>
        </p:grpSpPr>
        <p:grpSp>
          <p:nvGrpSpPr>
            <p:cNvPr id="97" name="Group 96">
              <a:extLst>
                <a:ext uri="{FF2B5EF4-FFF2-40B4-BE49-F238E27FC236}">
                  <a16:creationId xmlns:a16="http://schemas.microsoft.com/office/drawing/2014/main" id="{F2C1B4B6-7348-4F09-85F3-8AECD67332A5}"/>
                </a:ext>
              </a:extLst>
            </p:cNvPr>
            <p:cNvGrpSpPr/>
            <p:nvPr/>
          </p:nvGrpSpPr>
          <p:grpSpPr>
            <a:xfrm>
              <a:off x="8081433" y="1708625"/>
              <a:ext cx="343534" cy="271610"/>
              <a:chOff x="967154" y="1481462"/>
              <a:chExt cx="5331069" cy="4214950"/>
            </a:xfrm>
          </p:grpSpPr>
          <p:cxnSp>
            <p:nvCxnSpPr>
              <p:cNvPr id="98" name="Straight Connector 97">
                <a:extLst>
                  <a:ext uri="{FF2B5EF4-FFF2-40B4-BE49-F238E27FC236}">
                    <a16:creationId xmlns:a16="http://schemas.microsoft.com/office/drawing/2014/main" id="{7FEB0833-FCEB-4A39-8C06-BD56539CB8D2}"/>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E829C256-2ADC-4A05-BD02-8C2BFE96244E}"/>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B9D2D3A4-EFAD-421E-B046-20F201BB0501}"/>
                  </a:ext>
                </a:extLst>
              </p:cNvPr>
              <p:cNvSpPr/>
              <p:nvPr/>
            </p:nvSpPr>
            <p:spPr bwMode="auto">
              <a:xfrm>
                <a:off x="2225919" y="4700954"/>
                <a:ext cx="914400" cy="99545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Shape 404">
                <a:extLst>
                  <a:ext uri="{FF2B5EF4-FFF2-40B4-BE49-F238E27FC236}">
                    <a16:creationId xmlns:a16="http://schemas.microsoft.com/office/drawing/2014/main" id="{9788D59A-96AA-41C1-B5BF-94C5DA9C631B}"/>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Shape 405">
                <a:extLst>
                  <a:ext uri="{FF2B5EF4-FFF2-40B4-BE49-F238E27FC236}">
                    <a16:creationId xmlns:a16="http://schemas.microsoft.com/office/drawing/2014/main" id="{CCBC646D-6B00-4505-875B-47DC39A31E4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Rectangle: Rounded Corners 35">
              <a:extLst>
                <a:ext uri="{FF2B5EF4-FFF2-40B4-BE49-F238E27FC236}">
                  <a16:creationId xmlns:a16="http://schemas.microsoft.com/office/drawing/2014/main" id="{E92F244D-4432-4A59-A49F-925708309658}"/>
                </a:ext>
              </a:extLst>
            </p:cNvPr>
            <p:cNvSpPr/>
            <p:nvPr/>
          </p:nvSpPr>
          <p:spPr bwMode="auto">
            <a:xfrm>
              <a:off x="7588691" y="1527260"/>
              <a:ext cx="1329018" cy="1104897"/>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TextBox 37">
              <a:extLst>
                <a:ext uri="{FF2B5EF4-FFF2-40B4-BE49-F238E27FC236}">
                  <a16:creationId xmlns:a16="http://schemas.microsoft.com/office/drawing/2014/main" id="{B446741C-E354-4874-AE4D-3D83689C0B84}"/>
                </a:ext>
              </a:extLst>
            </p:cNvPr>
            <p:cNvSpPr txBox="1"/>
            <p:nvPr/>
          </p:nvSpPr>
          <p:spPr>
            <a:xfrm>
              <a:off x="7716260" y="2007461"/>
              <a:ext cx="1073884" cy="646331"/>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entity</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recognition</a:t>
              </a:r>
            </a:p>
          </p:txBody>
        </p:sp>
      </p:grpSp>
      <p:grpSp>
        <p:nvGrpSpPr>
          <p:cNvPr id="48" name="Group 47">
            <a:extLst>
              <a:ext uri="{FF2B5EF4-FFF2-40B4-BE49-F238E27FC236}">
                <a16:creationId xmlns:a16="http://schemas.microsoft.com/office/drawing/2014/main" id="{6C80758E-6470-4986-B5E9-75E7E72F8366}"/>
              </a:ext>
            </a:extLst>
          </p:cNvPr>
          <p:cNvGrpSpPr/>
          <p:nvPr/>
        </p:nvGrpSpPr>
        <p:grpSpPr>
          <a:xfrm>
            <a:off x="4995768" y="1876672"/>
            <a:ext cx="1329018" cy="1104897"/>
            <a:chOff x="4964602" y="776486"/>
            <a:chExt cx="1329018" cy="1104897"/>
          </a:xfrm>
        </p:grpSpPr>
        <p:sp>
          <p:nvSpPr>
            <p:cNvPr id="58" name="Freeform 96" title="Icon of a gear with a wrench">
              <a:extLst>
                <a:ext uri="{FF2B5EF4-FFF2-40B4-BE49-F238E27FC236}">
                  <a16:creationId xmlns:a16="http://schemas.microsoft.com/office/drawing/2014/main" id="{2AD04DC5-10E1-4311-930F-DCA29F6DEBCE}"/>
                </a:ext>
              </a:extLst>
            </p:cNvPr>
            <p:cNvSpPr>
              <a:spLocks noChangeAspect="1" noEditPoints="1"/>
            </p:cNvSpPr>
            <p:nvPr/>
          </p:nvSpPr>
          <p:spPr bwMode="auto">
            <a:xfrm>
              <a:off x="5432795" y="1008050"/>
              <a:ext cx="392633" cy="36152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Rectangle: Rounded Corners 54">
              <a:extLst>
                <a:ext uri="{FF2B5EF4-FFF2-40B4-BE49-F238E27FC236}">
                  <a16:creationId xmlns:a16="http://schemas.microsoft.com/office/drawing/2014/main" id="{B0B1582E-1239-4C6C-838A-F6AE03137872}"/>
                </a:ext>
              </a:extLst>
            </p:cNvPr>
            <p:cNvSpPr/>
            <p:nvPr/>
          </p:nvSpPr>
          <p:spPr bwMode="auto">
            <a:xfrm>
              <a:off x="4964602" y="776486"/>
              <a:ext cx="1329018" cy="1104897"/>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AB0FA75A-A8F4-4C3B-AD65-E80F4D543CBE}"/>
                </a:ext>
              </a:extLst>
            </p:cNvPr>
            <p:cNvSpPr txBox="1"/>
            <p:nvPr/>
          </p:nvSpPr>
          <p:spPr>
            <a:xfrm>
              <a:off x="5170524" y="1355747"/>
              <a:ext cx="91717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merge text</a:t>
              </a:r>
            </a:p>
          </p:txBody>
        </p:sp>
      </p:grpSp>
      <p:grpSp>
        <p:nvGrpSpPr>
          <p:cNvPr id="59" name="Group 58">
            <a:extLst>
              <a:ext uri="{FF2B5EF4-FFF2-40B4-BE49-F238E27FC236}">
                <a16:creationId xmlns:a16="http://schemas.microsoft.com/office/drawing/2014/main" id="{A610F299-1028-48EA-A341-B3005244A00D}"/>
              </a:ext>
            </a:extLst>
          </p:cNvPr>
          <p:cNvGrpSpPr/>
          <p:nvPr/>
        </p:nvGrpSpPr>
        <p:grpSpPr>
          <a:xfrm>
            <a:off x="7077375" y="2691031"/>
            <a:ext cx="1329018" cy="1104897"/>
            <a:chOff x="5431491" y="4267945"/>
            <a:chExt cx="1329018" cy="1104897"/>
          </a:xfrm>
        </p:grpSpPr>
        <p:sp>
          <p:nvSpPr>
            <p:cNvPr id="60" name="Rectangle: Rounded Corners 59">
              <a:extLst>
                <a:ext uri="{FF2B5EF4-FFF2-40B4-BE49-F238E27FC236}">
                  <a16:creationId xmlns:a16="http://schemas.microsoft.com/office/drawing/2014/main" id="{8BB5BD5D-C5D8-4BE5-8E3B-FE43ADAFE818}"/>
                </a:ext>
              </a:extLst>
            </p:cNvPr>
            <p:cNvSpPr/>
            <p:nvPr/>
          </p:nvSpPr>
          <p:spPr bwMode="auto">
            <a:xfrm>
              <a:off x="5431491" y="4267945"/>
              <a:ext cx="1329018" cy="1104897"/>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FF1A467D-E3F7-42FB-98BE-B48479A6CDC5}"/>
                </a:ext>
              </a:extLst>
            </p:cNvPr>
            <p:cNvSpPr txBox="1"/>
            <p:nvPr/>
          </p:nvSpPr>
          <p:spPr>
            <a:xfrm>
              <a:off x="5520363" y="4748146"/>
              <a:ext cx="1151277" cy="461665"/>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recognition</a:t>
              </a:r>
            </a:p>
          </p:txBody>
        </p:sp>
        <p:sp>
          <p:nvSpPr>
            <p:cNvPr id="62" name="Freeform 5">
              <a:extLst>
                <a:ext uri="{FF2B5EF4-FFF2-40B4-BE49-F238E27FC236}">
                  <a16:creationId xmlns:a16="http://schemas.microsoft.com/office/drawing/2014/main" id="{F8C1B231-E670-4624-9211-5D4EF891B20A}"/>
                </a:ext>
              </a:extLst>
            </p:cNvPr>
            <p:cNvSpPr>
              <a:spLocks noEditPoints="1"/>
            </p:cNvSpPr>
            <p:nvPr/>
          </p:nvSpPr>
          <p:spPr bwMode="auto">
            <a:xfrm>
              <a:off x="5984865" y="4391719"/>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69" name="Connector: Elbow 68">
            <a:extLst>
              <a:ext uri="{FF2B5EF4-FFF2-40B4-BE49-F238E27FC236}">
                <a16:creationId xmlns:a16="http://schemas.microsoft.com/office/drawing/2014/main" id="{D7AFDCFF-A9AA-4705-A592-86ACB9AF5141}"/>
              </a:ext>
            </a:extLst>
          </p:cNvPr>
          <p:cNvCxnSpPr>
            <a:cxnSpLocks/>
          </p:cNvCxnSpPr>
          <p:nvPr/>
        </p:nvCxnSpPr>
        <p:spPr>
          <a:xfrm flipV="1">
            <a:off x="1981170" y="2282303"/>
            <a:ext cx="2851765" cy="0"/>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0873F7F-F06F-4939-A276-2E29CA0953FF}"/>
              </a:ext>
            </a:extLst>
          </p:cNvPr>
          <p:cNvCxnSpPr>
            <a:cxnSpLocks/>
          </p:cNvCxnSpPr>
          <p:nvPr/>
        </p:nvCxnSpPr>
        <p:spPr>
          <a:xfrm flipV="1">
            <a:off x="3901486" y="2541646"/>
            <a:ext cx="931449" cy="581638"/>
          </a:xfrm>
          <a:prstGeom prst="bentConnector3">
            <a:avLst>
              <a:gd name="adj1" fmla="val 47944"/>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908AEB02-31DC-4E96-8F49-9E4958B25AF8}"/>
              </a:ext>
            </a:extLst>
          </p:cNvPr>
          <p:cNvGrpSpPr/>
          <p:nvPr/>
        </p:nvGrpSpPr>
        <p:grpSpPr>
          <a:xfrm>
            <a:off x="2484481" y="3738248"/>
            <a:ext cx="1329018" cy="1104897"/>
            <a:chOff x="2805951" y="4267946"/>
            <a:chExt cx="1329018" cy="1104897"/>
          </a:xfrm>
          <a:noFill/>
        </p:grpSpPr>
        <p:sp>
          <p:nvSpPr>
            <p:cNvPr id="73" name="Rectangle: Rounded Corners 72">
              <a:extLst>
                <a:ext uri="{FF2B5EF4-FFF2-40B4-BE49-F238E27FC236}">
                  <a16:creationId xmlns:a16="http://schemas.microsoft.com/office/drawing/2014/main" id="{2D7A3443-A9A1-43A2-A3FC-2E28AFAD6788}"/>
                </a:ext>
              </a:extLst>
            </p:cNvPr>
            <p:cNvSpPr/>
            <p:nvPr/>
          </p:nvSpPr>
          <p:spPr bwMode="auto">
            <a:xfrm>
              <a:off x="2805951" y="4267946"/>
              <a:ext cx="1329018" cy="1104897"/>
            </a:xfrm>
            <a:prstGeom prst="roundRect">
              <a:avLst/>
            </a:pr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TextBox 75">
              <a:extLst>
                <a:ext uri="{FF2B5EF4-FFF2-40B4-BE49-F238E27FC236}">
                  <a16:creationId xmlns:a16="http://schemas.microsoft.com/office/drawing/2014/main" id="{C57D106F-C53A-48FE-9DC5-63085BE338E1}"/>
                </a:ext>
              </a:extLst>
            </p:cNvPr>
            <p:cNvSpPr txBox="1"/>
            <p:nvPr/>
          </p:nvSpPr>
          <p:spPr>
            <a:xfrm>
              <a:off x="3058135" y="4748147"/>
              <a:ext cx="824649" cy="461665"/>
            </a:xfrm>
            <a:prstGeom prst="rect">
              <a:avLst/>
            </a:prstGeom>
            <a:grp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object</a:t>
              </a:r>
              <a:br>
                <a:rPr kumimoji="0" lang="en-US" sz="1200" b="0" i="0" u="none" strike="noStrike" kern="1200" cap="none" spc="0" normalizeH="0" baseline="0" noProof="0">
                  <a:ln>
                    <a:noFill/>
                  </a:ln>
                  <a:solidFill>
                    <a:prstClr val="black"/>
                  </a:solidFill>
                  <a:effectLst/>
                  <a:uLnTx/>
                  <a:uFillTx/>
                  <a:latin typeface="Segoe UI"/>
                  <a:ea typeface="+mn-ea"/>
                  <a:cs typeface="+mn-cs"/>
                </a:rPr>
              </a:br>
              <a:r>
                <a:rPr kumimoji="0" lang="en-US" sz="1200" b="0" i="0" u="none" strike="noStrike" kern="1200" cap="none" spc="0" normalizeH="0" baseline="0" noProof="0">
                  <a:ln>
                    <a:noFill/>
                  </a:ln>
                  <a:solidFill>
                    <a:prstClr val="black"/>
                  </a:solidFill>
                  <a:effectLst/>
                  <a:uLnTx/>
                  <a:uFillTx/>
                  <a:latin typeface="Segoe UI"/>
                  <a:ea typeface="+mn-ea"/>
                  <a:cs typeface="+mn-cs"/>
                </a:rPr>
                <a:t>detection</a:t>
              </a:r>
            </a:p>
          </p:txBody>
        </p:sp>
      </p:grpSp>
      <p:grpSp>
        <p:nvGrpSpPr>
          <p:cNvPr id="31" name="Group 30">
            <a:extLst>
              <a:ext uri="{FF2B5EF4-FFF2-40B4-BE49-F238E27FC236}">
                <a16:creationId xmlns:a16="http://schemas.microsoft.com/office/drawing/2014/main" id="{77965C2C-D420-43F7-A9CC-085CEB2FA3E6}"/>
              </a:ext>
            </a:extLst>
          </p:cNvPr>
          <p:cNvGrpSpPr/>
          <p:nvPr/>
        </p:nvGrpSpPr>
        <p:grpSpPr>
          <a:xfrm>
            <a:off x="2484481" y="4927247"/>
            <a:ext cx="1329018" cy="1104897"/>
            <a:chOff x="2499562" y="4268367"/>
            <a:chExt cx="1329018" cy="1104897"/>
          </a:xfrm>
        </p:grpSpPr>
        <p:grpSp>
          <p:nvGrpSpPr>
            <p:cNvPr id="96" name="Group 95">
              <a:extLst>
                <a:ext uri="{FF2B5EF4-FFF2-40B4-BE49-F238E27FC236}">
                  <a16:creationId xmlns:a16="http://schemas.microsoft.com/office/drawing/2014/main" id="{87C04136-7225-41E3-8D28-AFEFDED4748A}"/>
                </a:ext>
              </a:extLst>
            </p:cNvPr>
            <p:cNvGrpSpPr/>
            <p:nvPr/>
          </p:nvGrpSpPr>
          <p:grpSpPr>
            <a:xfrm>
              <a:off x="2985316" y="4392141"/>
              <a:ext cx="331079" cy="385141"/>
              <a:chOff x="3803869" y="4376725"/>
              <a:chExt cx="331079" cy="385141"/>
            </a:xfrm>
          </p:grpSpPr>
          <p:sp>
            <p:nvSpPr>
              <p:cNvPr id="103" name="people_4">
                <a:extLst>
                  <a:ext uri="{FF2B5EF4-FFF2-40B4-BE49-F238E27FC236}">
                    <a16:creationId xmlns:a16="http://schemas.microsoft.com/office/drawing/2014/main" id="{2E861297-B6CE-45E0-BA96-39D96B8173CD}"/>
                  </a:ext>
                </a:extLst>
              </p:cNvPr>
              <p:cNvSpPr>
                <a:spLocks noChangeAspect="1" noEditPoints="1"/>
              </p:cNvSpPr>
              <p:nvPr/>
            </p:nvSpPr>
            <p:spPr bwMode="auto">
              <a:xfrm>
                <a:off x="3803869" y="439610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Freeform: Shape 103">
                <a:extLst>
                  <a:ext uri="{FF2B5EF4-FFF2-40B4-BE49-F238E27FC236}">
                    <a16:creationId xmlns:a16="http://schemas.microsoft.com/office/drawing/2014/main" id="{99F37156-9174-4F94-85D2-82A710B0B711}"/>
                  </a:ext>
                </a:extLst>
              </p:cNvPr>
              <p:cNvSpPr/>
              <p:nvPr/>
            </p:nvSpPr>
            <p:spPr bwMode="auto">
              <a:xfrm rot="5400000">
                <a:off x="3815682" y="4376726"/>
                <a:ext cx="54890" cy="54888"/>
              </a:xfrm>
              <a:custGeom>
                <a:avLst/>
                <a:gdLst>
                  <a:gd name="connsiteX0" fmla="*/ 0 w 111588"/>
                  <a:gd name="connsiteY0" fmla="*/ 111588 h 111588"/>
                  <a:gd name="connsiteX1" fmla="*/ 0 w 111588"/>
                  <a:gd name="connsiteY1" fmla="*/ 0 h 111588"/>
                  <a:gd name="connsiteX2" fmla="*/ 111588 w 111588"/>
                  <a:gd name="connsiteY2" fmla="*/ 0 h 111588"/>
                  <a:gd name="connsiteX3" fmla="*/ 111588 w 111588"/>
                  <a:gd name="connsiteY3" fmla="*/ 111588 h 111588"/>
                  <a:gd name="connsiteX4" fmla="*/ 0 w 111588"/>
                  <a:gd name="connsiteY4" fmla="*/ 111588 h 111588"/>
                  <a:gd name="connsiteX0" fmla="*/ 111588 w 203028"/>
                  <a:gd name="connsiteY0" fmla="*/ 0 h 111588"/>
                  <a:gd name="connsiteX1" fmla="*/ 111588 w 203028"/>
                  <a:gd name="connsiteY1" fmla="*/ 111588 h 111588"/>
                  <a:gd name="connsiteX2" fmla="*/ 0 w 203028"/>
                  <a:gd name="connsiteY2" fmla="*/ 111588 h 111588"/>
                  <a:gd name="connsiteX3" fmla="*/ 0 w 203028"/>
                  <a:gd name="connsiteY3" fmla="*/ 0 h 111588"/>
                  <a:gd name="connsiteX4" fmla="*/ 203028 w 203028"/>
                  <a:gd name="connsiteY4" fmla="*/ 91440 h 111588"/>
                  <a:gd name="connsiteX0" fmla="*/ 111588 w 111588"/>
                  <a:gd name="connsiteY0" fmla="*/ 0 h 111588"/>
                  <a:gd name="connsiteX1" fmla="*/ 111588 w 111588"/>
                  <a:gd name="connsiteY1" fmla="*/ 111588 h 111588"/>
                  <a:gd name="connsiteX2" fmla="*/ 0 w 111588"/>
                  <a:gd name="connsiteY2" fmla="*/ 111588 h 111588"/>
                  <a:gd name="connsiteX3" fmla="*/ 0 w 111588"/>
                  <a:gd name="connsiteY3" fmla="*/ 0 h 111588"/>
                  <a:gd name="connsiteX0" fmla="*/ 111588 w 111588"/>
                  <a:gd name="connsiteY0" fmla="*/ 111588 h 111588"/>
                  <a:gd name="connsiteX1" fmla="*/ 0 w 111588"/>
                  <a:gd name="connsiteY1" fmla="*/ 111588 h 111588"/>
                  <a:gd name="connsiteX2" fmla="*/ 0 w 111588"/>
                  <a:gd name="connsiteY2" fmla="*/ 0 h 111588"/>
                </a:gdLst>
                <a:ahLst/>
                <a:cxnLst>
                  <a:cxn ang="0">
                    <a:pos x="connsiteX0" y="connsiteY0"/>
                  </a:cxn>
                  <a:cxn ang="0">
                    <a:pos x="connsiteX1" y="connsiteY1"/>
                  </a:cxn>
                  <a:cxn ang="0">
                    <a:pos x="connsiteX2" y="connsiteY2"/>
                  </a:cxn>
                </a:cxnLst>
                <a:rect l="l" t="t" r="r" b="b"/>
                <a:pathLst>
                  <a:path w="111588" h="111588">
                    <a:moveTo>
                      <a:pt x="111588" y="111588"/>
                    </a:moveTo>
                    <a:lnTo>
                      <a:pt x="0" y="111588"/>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05" name="Freeform: Shape 104">
                <a:extLst>
                  <a:ext uri="{FF2B5EF4-FFF2-40B4-BE49-F238E27FC236}">
                    <a16:creationId xmlns:a16="http://schemas.microsoft.com/office/drawing/2014/main" id="{14C26D08-D3A7-411C-BEF7-85B7204260F6}"/>
                  </a:ext>
                </a:extLst>
              </p:cNvPr>
              <p:cNvSpPr/>
              <p:nvPr/>
            </p:nvSpPr>
            <p:spPr bwMode="auto">
              <a:xfrm rot="5400000">
                <a:off x="4080059" y="4376727"/>
                <a:ext cx="54890" cy="54888"/>
              </a:xfrm>
              <a:custGeom>
                <a:avLst/>
                <a:gdLst>
                  <a:gd name="connsiteX0" fmla="*/ 0 w 111588"/>
                  <a:gd name="connsiteY0" fmla="*/ 111587 h 111587"/>
                  <a:gd name="connsiteX1" fmla="*/ 0 w 111588"/>
                  <a:gd name="connsiteY1" fmla="*/ 0 h 111587"/>
                  <a:gd name="connsiteX2" fmla="*/ 111588 w 111588"/>
                  <a:gd name="connsiteY2" fmla="*/ 0 h 111587"/>
                  <a:gd name="connsiteX3" fmla="*/ 111588 w 111588"/>
                  <a:gd name="connsiteY3" fmla="*/ 111587 h 111587"/>
                  <a:gd name="connsiteX4" fmla="*/ 0 w 111588"/>
                  <a:gd name="connsiteY4" fmla="*/ 111587 h 111587"/>
                  <a:gd name="connsiteX0" fmla="*/ 111588 w 203028"/>
                  <a:gd name="connsiteY0" fmla="*/ 111587 h 203027"/>
                  <a:gd name="connsiteX1" fmla="*/ 0 w 203028"/>
                  <a:gd name="connsiteY1" fmla="*/ 111587 h 203027"/>
                  <a:gd name="connsiteX2" fmla="*/ 0 w 203028"/>
                  <a:gd name="connsiteY2" fmla="*/ 0 h 203027"/>
                  <a:gd name="connsiteX3" fmla="*/ 111588 w 203028"/>
                  <a:gd name="connsiteY3" fmla="*/ 0 h 203027"/>
                  <a:gd name="connsiteX4" fmla="*/ 203028 w 203028"/>
                  <a:gd name="connsiteY4" fmla="*/ 203027 h 203027"/>
                  <a:gd name="connsiteX0" fmla="*/ 111588 w 111588"/>
                  <a:gd name="connsiteY0" fmla="*/ 111587 h 111587"/>
                  <a:gd name="connsiteX1" fmla="*/ 0 w 111588"/>
                  <a:gd name="connsiteY1" fmla="*/ 111587 h 111587"/>
                  <a:gd name="connsiteX2" fmla="*/ 0 w 111588"/>
                  <a:gd name="connsiteY2" fmla="*/ 0 h 111587"/>
                  <a:gd name="connsiteX3" fmla="*/ 111588 w 111588"/>
                  <a:gd name="connsiteY3" fmla="*/ 0 h 111587"/>
                  <a:gd name="connsiteX0" fmla="*/ 0 w 111588"/>
                  <a:gd name="connsiteY0" fmla="*/ 111587 h 111587"/>
                  <a:gd name="connsiteX1" fmla="*/ 0 w 111588"/>
                  <a:gd name="connsiteY1" fmla="*/ 0 h 111587"/>
                  <a:gd name="connsiteX2" fmla="*/ 111588 w 111588"/>
                  <a:gd name="connsiteY2" fmla="*/ 0 h 111587"/>
                </a:gdLst>
                <a:ahLst/>
                <a:cxnLst>
                  <a:cxn ang="0">
                    <a:pos x="connsiteX0" y="connsiteY0"/>
                  </a:cxn>
                  <a:cxn ang="0">
                    <a:pos x="connsiteX1" y="connsiteY1"/>
                  </a:cxn>
                  <a:cxn ang="0">
                    <a:pos x="connsiteX2" y="connsiteY2"/>
                  </a:cxn>
                </a:cxnLst>
                <a:rect l="l" t="t" r="r" b="b"/>
                <a:pathLst>
                  <a:path w="111588" h="111587">
                    <a:moveTo>
                      <a:pt x="0" y="111587"/>
                    </a:moveTo>
                    <a:lnTo>
                      <a:pt x="0" y="0"/>
                    </a:lnTo>
                    <a:lnTo>
                      <a:pt x="11158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06" name="Freeform: Shape 105">
                <a:extLst>
                  <a:ext uri="{FF2B5EF4-FFF2-40B4-BE49-F238E27FC236}">
                    <a16:creationId xmlns:a16="http://schemas.microsoft.com/office/drawing/2014/main" id="{29805EAE-7955-4C9C-9FAE-D93E467DC621}"/>
                  </a:ext>
                </a:extLst>
              </p:cNvPr>
              <p:cNvSpPr/>
              <p:nvPr/>
            </p:nvSpPr>
            <p:spPr bwMode="auto">
              <a:xfrm rot="5400000">
                <a:off x="3815684" y="4545009"/>
                <a:ext cx="54888" cy="54888"/>
              </a:xfrm>
              <a:custGeom>
                <a:avLst/>
                <a:gdLst>
                  <a:gd name="connsiteX0" fmla="*/ 0 w 111587"/>
                  <a:gd name="connsiteY0" fmla="*/ 111588 h 111588"/>
                  <a:gd name="connsiteX1" fmla="*/ 0 w 111587"/>
                  <a:gd name="connsiteY1" fmla="*/ 0 h 111588"/>
                  <a:gd name="connsiteX2" fmla="*/ 111587 w 111587"/>
                  <a:gd name="connsiteY2" fmla="*/ 0 h 111588"/>
                  <a:gd name="connsiteX3" fmla="*/ 111587 w 111587"/>
                  <a:gd name="connsiteY3" fmla="*/ 111588 h 111588"/>
                  <a:gd name="connsiteX4" fmla="*/ 0 w 111587"/>
                  <a:gd name="connsiteY4" fmla="*/ 111588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4" fmla="*/ 91440 w 111587"/>
                  <a:gd name="connsiteY4" fmla="*/ 91440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0" fmla="*/ 111587 w 111587"/>
                  <a:gd name="connsiteY0" fmla="*/ 0 h 111588"/>
                  <a:gd name="connsiteX1" fmla="*/ 111587 w 111587"/>
                  <a:gd name="connsiteY1" fmla="*/ 111588 h 111588"/>
                  <a:gd name="connsiteX2" fmla="*/ 0 w 111587"/>
                  <a:gd name="connsiteY2" fmla="*/ 111588 h 111588"/>
                </a:gdLst>
                <a:ahLst/>
                <a:cxnLst>
                  <a:cxn ang="0">
                    <a:pos x="connsiteX0" y="connsiteY0"/>
                  </a:cxn>
                  <a:cxn ang="0">
                    <a:pos x="connsiteX1" y="connsiteY1"/>
                  </a:cxn>
                  <a:cxn ang="0">
                    <a:pos x="connsiteX2" y="connsiteY2"/>
                  </a:cxn>
                </a:cxnLst>
                <a:rect l="l" t="t" r="r" b="b"/>
                <a:pathLst>
                  <a:path w="111587" h="111588">
                    <a:moveTo>
                      <a:pt x="111587" y="0"/>
                    </a:moveTo>
                    <a:lnTo>
                      <a:pt x="111587" y="111588"/>
                    </a:lnTo>
                    <a:lnTo>
                      <a:pt x="0" y="1115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1CD89208-0AC5-410C-8274-30CC7212D849}"/>
                  </a:ext>
                </a:extLst>
              </p:cNvPr>
              <p:cNvSpPr/>
              <p:nvPr/>
            </p:nvSpPr>
            <p:spPr bwMode="auto">
              <a:xfrm rot="5400000">
                <a:off x="4080060" y="4545009"/>
                <a:ext cx="54888" cy="54888"/>
              </a:xfrm>
              <a:custGeom>
                <a:avLst/>
                <a:gdLst>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4" fmla="*/ 0 w 111587"/>
                  <a:gd name="connsiteY4" fmla="*/ 111587 h 111587"/>
                  <a:gd name="connsiteX0" fmla="*/ 0 w 111587"/>
                  <a:gd name="connsiteY0" fmla="*/ 111587 h 203027"/>
                  <a:gd name="connsiteX1" fmla="*/ 0 w 111587"/>
                  <a:gd name="connsiteY1" fmla="*/ 0 h 203027"/>
                  <a:gd name="connsiteX2" fmla="*/ 111587 w 111587"/>
                  <a:gd name="connsiteY2" fmla="*/ 0 h 203027"/>
                  <a:gd name="connsiteX3" fmla="*/ 111587 w 111587"/>
                  <a:gd name="connsiteY3" fmla="*/ 111587 h 203027"/>
                  <a:gd name="connsiteX4" fmla="*/ 91440 w 111587"/>
                  <a:gd name="connsiteY4" fmla="*/ 203027 h 203027"/>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0" fmla="*/ 0 w 111587"/>
                  <a:gd name="connsiteY0" fmla="*/ 0 h 111587"/>
                  <a:gd name="connsiteX1" fmla="*/ 111587 w 111587"/>
                  <a:gd name="connsiteY1" fmla="*/ 0 h 111587"/>
                  <a:gd name="connsiteX2" fmla="*/ 111587 w 111587"/>
                  <a:gd name="connsiteY2" fmla="*/ 111587 h 111587"/>
                </a:gdLst>
                <a:ahLst/>
                <a:cxnLst>
                  <a:cxn ang="0">
                    <a:pos x="connsiteX0" y="connsiteY0"/>
                  </a:cxn>
                  <a:cxn ang="0">
                    <a:pos x="connsiteX1" y="connsiteY1"/>
                  </a:cxn>
                  <a:cxn ang="0">
                    <a:pos x="connsiteX2" y="connsiteY2"/>
                  </a:cxn>
                </a:cxnLst>
                <a:rect l="l" t="t" r="r" b="b"/>
                <a:pathLst>
                  <a:path w="111587" h="111587">
                    <a:moveTo>
                      <a:pt x="0" y="0"/>
                    </a:moveTo>
                    <a:lnTo>
                      <a:pt x="111587" y="0"/>
                    </a:lnTo>
                    <a:lnTo>
                      <a:pt x="111587" y="11158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sp>
          <p:nvSpPr>
            <p:cNvPr id="85" name="Rectangle: Rounded Corners 84">
              <a:extLst>
                <a:ext uri="{FF2B5EF4-FFF2-40B4-BE49-F238E27FC236}">
                  <a16:creationId xmlns:a16="http://schemas.microsoft.com/office/drawing/2014/main" id="{60A6F082-699E-4FB1-BA6F-87D17E9EB573}"/>
                </a:ext>
              </a:extLst>
            </p:cNvPr>
            <p:cNvSpPr/>
            <p:nvPr/>
          </p:nvSpPr>
          <p:spPr bwMode="auto">
            <a:xfrm>
              <a:off x="2499562" y="4268367"/>
              <a:ext cx="1329018" cy="1104897"/>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8" name="TextBox 87">
              <a:extLst>
                <a:ext uri="{FF2B5EF4-FFF2-40B4-BE49-F238E27FC236}">
                  <a16:creationId xmlns:a16="http://schemas.microsoft.com/office/drawing/2014/main" id="{3C8590CB-BFB7-4845-8C58-22878222BE83}"/>
                </a:ext>
              </a:extLst>
            </p:cNvPr>
            <p:cNvSpPr txBox="1"/>
            <p:nvPr/>
          </p:nvSpPr>
          <p:spPr>
            <a:xfrm>
              <a:off x="2751747" y="4748568"/>
              <a:ext cx="824649" cy="461665"/>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face</a:t>
              </a:r>
              <a:br>
                <a:rPr kumimoji="0" lang="en-US" sz="1200" b="0" i="0" u="none" strike="noStrike" kern="1200" cap="none" spc="0" normalizeH="0" baseline="0" noProof="0">
                  <a:ln>
                    <a:noFill/>
                  </a:ln>
                  <a:solidFill>
                    <a:prstClr val="black"/>
                  </a:solidFill>
                  <a:effectLst/>
                  <a:uLnTx/>
                  <a:uFillTx/>
                  <a:latin typeface="Segoe UI"/>
                  <a:ea typeface="+mn-ea"/>
                  <a:cs typeface="+mn-cs"/>
                </a:rPr>
              </a:br>
              <a:r>
                <a:rPr kumimoji="0" lang="en-US" sz="1200" b="0" i="0" u="none" strike="noStrike" kern="1200" cap="none" spc="0" normalizeH="0" baseline="0" noProof="0">
                  <a:ln>
                    <a:noFill/>
                  </a:ln>
                  <a:solidFill>
                    <a:prstClr val="black"/>
                  </a:solidFill>
                  <a:effectLst/>
                  <a:uLnTx/>
                  <a:uFillTx/>
                  <a:latin typeface="Segoe UI"/>
                  <a:ea typeface="+mn-ea"/>
                  <a:cs typeface="+mn-cs"/>
                </a:rPr>
                <a:t>detection</a:t>
              </a:r>
            </a:p>
          </p:txBody>
        </p:sp>
      </p:grpSp>
      <p:grpSp>
        <p:nvGrpSpPr>
          <p:cNvPr id="141" name="Group 140">
            <a:extLst>
              <a:ext uri="{FF2B5EF4-FFF2-40B4-BE49-F238E27FC236}">
                <a16:creationId xmlns:a16="http://schemas.microsoft.com/office/drawing/2014/main" id="{B150B70B-5C6A-4365-B39D-71929DD2209B}"/>
              </a:ext>
            </a:extLst>
          </p:cNvPr>
          <p:cNvGrpSpPr/>
          <p:nvPr/>
        </p:nvGrpSpPr>
        <p:grpSpPr>
          <a:xfrm>
            <a:off x="1940926" y="3190759"/>
            <a:ext cx="440010" cy="2226600"/>
            <a:chOff x="1940926" y="2552131"/>
            <a:chExt cx="440010" cy="2207541"/>
          </a:xfrm>
        </p:grpSpPr>
        <p:cxnSp>
          <p:nvCxnSpPr>
            <p:cNvPr id="23" name="Straight Arrow Connector 22">
              <a:extLst>
                <a:ext uri="{FF2B5EF4-FFF2-40B4-BE49-F238E27FC236}">
                  <a16:creationId xmlns:a16="http://schemas.microsoft.com/office/drawing/2014/main" id="{0673D022-0D4F-4795-B0EB-5E8324F06114}"/>
                </a:ext>
              </a:extLst>
            </p:cNvPr>
            <p:cNvCxnSpPr>
              <a:cxnSpLocks/>
            </p:cNvCxnSpPr>
            <p:nvPr/>
          </p:nvCxnSpPr>
          <p:spPr>
            <a:xfrm>
              <a:off x="1940926" y="4759672"/>
              <a:ext cx="432391"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5EA92B-5841-4973-89C9-C298146CB3C3}"/>
                </a:ext>
              </a:extLst>
            </p:cNvPr>
            <p:cNvCxnSpPr>
              <a:cxnSpLocks/>
            </p:cNvCxnSpPr>
            <p:nvPr/>
          </p:nvCxnSpPr>
          <p:spPr>
            <a:xfrm>
              <a:off x="2157121" y="2552131"/>
              <a:ext cx="0" cy="220754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582EE4C-2ED8-4583-BA35-C4CDA870567B}"/>
                </a:ext>
              </a:extLst>
            </p:cNvPr>
            <p:cNvCxnSpPr>
              <a:cxnSpLocks/>
            </p:cNvCxnSpPr>
            <p:nvPr/>
          </p:nvCxnSpPr>
          <p:spPr>
            <a:xfrm>
              <a:off x="2157121" y="3652068"/>
              <a:ext cx="216195"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32AD17A-2033-4F94-8DB3-6952C4ED7B41}"/>
                </a:ext>
              </a:extLst>
            </p:cNvPr>
            <p:cNvCxnSpPr>
              <a:cxnSpLocks/>
            </p:cNvCxnSpPr>
            <p:nvPr/>
          </p:nvCxnSpPr>
          <p:spPr>
            <a:xfrm>
              <a:off x="2157121" y="2552131"/>
              <a:ext cx="223815" cy="2489"/>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26" name="Straight Connector 125">
            <a:extLst>
              <a:ext uri="{FF2B5EF4-FFF2-40B4-BE49-F238E27FC236}">
                <a16:creationId xmlns:a16="http://schemas.microsoft.com/office/drawing/2014/main" id="{EEEDE459-51D0-44F4-8412-B14BD238347D}"/>
              </a:ext>
            </a:extLst>
          </p:cNvPr>
          <p:cNvCxnSpPr>
            <a:cxnSpLocks/>
          </p:cNvCxnSpPr>
          <p:nvPr/>
        </p:nvCxnSpPr>
        <p:spPr>
          <a:xfrm>
            <a:off x="4350077" y="2541646"/>
            <a:ext cx="0" cy="538478"/>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018E67C7-3F57-4AD8-B38C-5393454F9790}"/>
              </a:ext>
            </a:extLst>
          </p:cNvPr>
          <p:cNvGrpSpPr/>
          <p:nvPr/>
        </p:nvGrpSpPr>
        <p:grpSpPr>
          <a:xfrm>
            <a:off x="7077375" y="3898974"/>
            <a:ext cx="1329018" cy="1104897"/>
            <a:chOff x="5431491" y="4267945"/>
            <a:chExt cx="1329018" cy="1104897"/>
          </a:xfrm>
        </p:grpSpPr>
        <p:sp>
          <p:nvSpPr>
            <p:cNvPr id="149" name="Rectangle: Rounded Corners 148">
              <a:extLst>
                <a:ext uri="{FF2B5EF4-FFF2-40B4-BE49-F238E27FC236}">
                  <a16:creationId xmlns:a16="http://schemas.microsoft.com/office/drawing/2014/main" id="{85D6C69B-2074-4705-B560-E2910D7300BC}"/>
                </a:ext>
              </a:extLst>
            </p:cNvPr>
            <p:cNvSpPr/>
            <p:nvPr/>
          </p:nvSpPr>
          <p:spPr bwMode="auto">
            <a:xfrm>
              <a:off x="5431491" y="4267945"/>
              <a:ext cx="1329018" cy="1104897"/>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TextBox 149">
              <a:extLst>
                <a:ext uri="{FF2B5EF4-FFF2-40B4-BE49-F238E27FC236}">
                  <a16:creationId xmlns:a16="http://schemas.microsoft.com/office/drawing/2014/main" id="{67197A8F-A296-4257-861C-835013E0EBDE}"/>
                </a:ext>
              </a:extLst>
            </p:cNvPr>
            <p:cNvSpPr txBox="1"/>
            <p:nvPr/>
          </p:nvSpPr>
          <p:spPr>
            <a:xfrm>
              <a:off x="5525460" y="4748146"/>
              <a:ext cx="1141083" cy="461665"/>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recognition</a:t>
              </a:r>
            </a:p>
          </p:txBody>
        </p:sp>
      </p:grpSp>
      <p:sp>
        <p:nvSpPr>
          <p:cNvPr id="152" name="Freeform 5">
            <a:extLst>
              <a:ext uri="{FF2B5EF4-FFF2-40B4-BE49-F238E27FC236}">
                <a16:creationId xmlns:a16="http://schemas.microsoft.com/office/drawing/2014/main" id="{B746233C-D529-4FF3-9497-B1A110451542}"/>
              </a:ext>
            </a:extLst>
          </p:cNvPr>
          <p:cNvSpPr>
            <a:spLocks noEditPoints="1"/>
          </p:cNvSpPr>
          <p:nvPr/>
        </p:nvSpPr>
        <p:spPr bwMode="auto">
          <a:xfrm>
            <a:off x="7598132" y="4067896"/>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43" name="Straight Arrow Connector 142">
            <a:extLst>
              <a:ext uri="{FF2B5EF4-FFF2-40B4-BE49-F238E27FC236}">
                <a16:creationId xmlns:a16="http://schemas.microsoft.com/office/drawing/2014/main" id="{C62085C8-8A85-48A6-8327-ADF5A39A420F}"/>
              </a:ext>
            </a:extLst>
          </p:cNvPr>
          <p:cNvCxnSpPr>
            <a:cxnSpLocks/>
          </p:cNvCxnSpPr>
          <p:nvPr/>
        </p:nvCxnSpPr>
        <p:spPr>
          <a:xfrm>
            <a:off x="6691366" y="4479828"/>
            <a:ext cx="216196"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F7506C-CD30-414C-ADE6-9BC4BBCDC9CF}"/>
              </a:ext>
            </a:extLst>
          </p:cNvPr>
          <p:cNvCxnSpPr>
            <a:cxnSpLocks/>
          </p:cNvCxnSpPr>
          <p:nvPr/>
        </p:nvCxnSpPr>
        <p:spPr>
          <a:xfrm>
            <a:off x="6683747" y="1980187"/>
            <a:ext cx="0" cy="249964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E58F6A1-D392-4695-8D6C-096F203C36D1}"/>
              </a:ext>
            </a:extLst>
          </p:cNvPr>
          <p:cNvCxnSpPr>
            <a:cxnSpLocks/>
          </p:cNvCxnSpPr>
          <p:nvPr/>
        </p:nvCxnSpPr>
        <p:spPr>
          <a:xfrm>
            <a:off x="6683747" y="3080124"/>
            <a:ext cx="216195"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E88B3CE-88DB-4780-ADD8-6AF1607085C9}"/>
              </a:ext>
            </a:extLst>
          </p:cNvPr>
          <p:cNvCxnSpPr>
            <a:cxnSpLocks/>
          </p:cNvCxnSpPr>
          <p:nvPr/>
        </p:nvCxnSpPr>
        <p:spPr>
          <a:xfrm>
            <a:off x="6683747" y="1980187"/>
            <a:ext cx="223815" cy="2489"/>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4A6C745D-3E93-4AA6-B361-FD45A4240F40}"/>
              </a:ext>
            </a:extLst>
          </p:cNvPr>
          <p:cNvCxnSpPr>
            <a:cxnSpLocks/>
          </p:cNvCxnSpPr>
          <p:nvPr/>
        </p:nvCxnSpPr>
        <p:spPr>
          <a:xfrm>
            <a:off x="6488639" y="2356746"/>
            <a:ext cx="195108" cy="0"/>
          </a:xfrm>
          <a:prstGeom prst="straightConnector1">
            <a:avLst/>
          </a:prstGeom>
          <a:ln w="19050" cap="rnd">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84" name="Eye" title="Icon of an eye">
            <a:extLst>
              <a:ext uri="{FF2B5EF4-FFF2-40B4-BE49-F238E27FC236}">
                <a16:creationId xmlns:a16="http://schemas.microsoft.com/office/drawing/2014/main" id="{07280642-A961-4CCE-8272-7E44DFDAED30}"/>
              </a:ext>
            </a:extLst>
          </p:cNvPr>
          <p:cNvSpPr>
            <a:spLocks noChangeAspect="1" noEditPoints="1"/>
          </p:cNvSpPr>
          <p:nvPr/>
        </p:nvSpPr>
        <p:spPr bwMode="auto">
          <a:xfrm>
            <a:off x="2897529" y="3884081"/>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1362048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A5D829-55F0-47B6-AAC6-E50762B1EFCF}"/>
              </a:ext>
            </a:extLst>
          </p:cNvPr>
          <p:cNvSpPr>
            <a:spLocks noGrp="1"/>
          </p:cNvSpPr>
          <p:nvPr>
            <p:ph type="title"/>
          </p:nvPr>
        </p:nvSpPr>
        <p:spPr/>
        <p:txBody>
          <a:bodyPr/>
          <a:lstStyle/>
          <a:p>
            <a:r>
              <a:rPr lang="en-US"/>
              <a:t>Look at Sample Skillset Definition</a:t>
            </a:r>
          </a:p>
        </p:txBody>
      </p:sp>
    </p:spTree>
    <p:extLst>
      <p:ext uri="{BB962C8B-B14F-4D97-AF65-F5344CB8AC3E}">
        <p14:creationId xmlns:p14="http://schemas.microsoft.com/office/powerpoint/2010/main" val="44500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B39E-7267-4724-B247-3669ABD35038}"/>
              </a:ext>
            </a:extLst>
          </p:cNvPr>
          <p:cNvSpPr>
            <a:spLocks noGrp="1"/>
          </p:cNvSpPr>
          <p:nvPr>
            <p:ph type="title"/>
          </p:nvPr>
        </p:nvSpPr>
        <p:spPr/>
        <p:txBody>
          <a:bodyPr/>
          <a:lstStyle/>
          <a:p>
            <a:r>
              <a:rPr lang="en-US"/>
              <a:t>Understanding Output Field Mappings</a:t>
            </a:r>
          </a:p>
        </p:txBody>
      </p:sp>
      <p:sp>
        <p:nvSpPr>
          <p:cNvPr id="53" name="Rectangle 52">
            <a:extLst>
              <a:ext uri="{FF2B5EF4-FFF2-40B4-BE49-F238E27FC236}">
                <a16:creationId xmlns:a16="http://schemas.microsoft.com/office/drawing/2014/main" id="{AA20A35A-DEE5-4E67-9846-E3DEB0F4D708}"/>
              </a:ext>
            </a:extLst>
          </p:cNvPr>
          <p:cNvSpPr/>
          <p:nvPr/>
        </p:nvSpPr>
        <p:spPr bwMode="auto">
          <a:xfrm>
            <a:off x="203919" y="1183887"/>
            <a:ext cx="5303146"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B4B6C924-6B7B-4AA4-9A07-4D28BF77C293}"/>
              </a:ext>
            </a:extLst>
          </p:cNvPr>
          <p:cNvCxnSpPr>
            <a:cxnSpLocks/>
            <a:endCxn id="55" idx="1"/>
          </p:cNvCxnSpPr>
          <p:nvPr/>
        </p:nvCxnSpPr>
        <p:spPr>
          <a:xfrm flipV="1">
            <a:off x="1228030"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55" name="TextBox 54">
            <a:extLst>
              <a:ext uri="{FF2B5EF4-FFF2-40B4-BE49-F238E27FC236}">
                <a16:creationId xmlns:a16="http://schemas.microsoft.com/office/drawing/2014/main" id="{105280FC-3A82-43B9-AFF9-BFE50359B1C2}"/>
              </a:ext>
            </a:extLst>
          </p:cNvPr>
          <p:cNvSpPr txBox="1"/>
          <p:nvPr/>
        </p:nvSpPr>
        <p:spPr>
          <a:xfrm>
            <a:off x="1672098"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56" name="Straight Connector 55">
            <a:extLst>
              <a:ext uri="{FF2B5EF4-FFF2-40B4-BE49-F238E27FC236}">
                <a16:creationId xmlns:a16="http://schemas.microsoft.com/office/drawing/2014/main" id="{01EB228D-47E7-4652-8842-C8DF89E642E6}"/>
              </a:ext>
            </a:extLst>
          </p:cNvPr>
          <p:cNvCxnSpPr>
            <a:cxnSpLocks/>
          </p:cNvCxnSpPr>
          <p:nvPr/>
        </p:nvCxnSpPr>
        <p:spPr>
          <a:xfrm flipH="1" flipV="1">
            <a:off x="3261301"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62" name="Straight Connector 61">
            <a:extLst>
              <a:ext uri="{FF2B5EF4-FFF2-40B4-BE49-F238E27FC236}">
                <a16:creationId xmlns:a16="http://schemas.microsoft.com/office/drawing/2014/main" id="{B2A22B7A-F5DD-4788-8282-D63EF216DCBF}"/>
              </a:ext>
            </a:extLst>
          </p:cNvPr>
          <p:cNvCxnSpPr>
            <a:cxnSpLocks/>
          </p:cNvCxnSpPr>
          <p:nvPr/>
        </p:nvCxnSpPr>
        <p:spPr>
          <a:xfrm flipH="1" flipV="1">
            <a:off x="3261301"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63" name="TextBox 62">
            <a:extLst>
              <a:ext uri="{FF2B5EF4-FFF2-40B4-BE49-F238E27FC236}">
                <a16:creationId xmlns:a16="http://schemas.microsoft.com/office/drawing/2014/main" id="{0EB0470D-D59F-4275-B942-F8D5B18E1F12}"/>
              </a:ext>
            </a:extLst>
          </p:cNvPr>
          <p:cNvSpPr txBox="1"/>
          <p:nvPr/>
        </p:nvSpPr>
        <p:spPr>
          <a:xfrm>
            <a:off x="3769197"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64" name="TextBox 63">
            <a:extLst>
              <a:ext uri="{FF2B5EF4-FFF2-40B4-BE49-F238E27FC236}">
                <a16:creationId xmlns:a16="http://schemas.microsoft.com/office/drawing/2014/main" id="{FA8858CA-B5C5-427F-A46F-0F1ED0BAF79C}"/>
              </a:ext>
            </a:extLst>
          </p:cNvPr>
          <p:cNvSpPr txBox="1"/>
          <p:nvPr/>
        </p:nvSpPr>
        <p:spPr>
          <a:xfrm>
            <a:off x="3769197"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65" name="TextBox 64">
            <a:extLst>
              <a:ext uri="{FF2B5EF4-FFF2-40B4-BE49-F238E27FC236}">
                <a16:creationId xmlns:a16="http://schemas.microsoft.com/office/drawing/2014/main" id="{05220FC4-92C8-4386-A988-B7E6A893A87E}"/>
              </a:ext>
            </a:extLst>
          </p:cNvPr>
          <p:cNvSpPr txBox="1"/>
          <p:nvPr/>
        </p:nvSpPr>
        <p:spPr>
          <a:xfrm>
            <a:off x="3790908"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66" name="Straight Connector 65">
            <a:extLst>
              <a:ext uri="{FF2B5EF4-FFF2-40B4-BE49-F238E27FC236}">
                <a16:creationId xmlns:a16="http://schemas.microsoft.com/office/drawing/2014/main" id="{15104B02-8633-4E94-9C36-DFF3420D9973}"/>
              </a:ext>
            </a:extLst>
          </p:cNvPr>
          <p:cNvCxnSpPr>
            <a:cxnSpLocks/>
            <a:stCxn id="65" idx="1"/>
          </p:cNvCxnSpPr>
          <p:nvPr/>
        </p:nvCxnSpPr>
        <p:spPr>
          <a:xfrm flipH="1">
            <a:off x="3261302"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67" name="Straight Connector 66">
            <a:extLst>
              <a:ext uri="{FF2B5EF4-FFF2-40B4-BE49-F238E27FC236}">
                <a16:creationId xmlns:a16="http://schemas.microsoft.com/office/drawing/2014/main" id="{C857425D-A1F9-4635-9456-E27349A5ECA6}"/>
              </a:ext>
            </a:extLst>
          </p:cNvPr>
          <p:cNvCxnSpPr>
            <a:cxnSpLocks/>
            <a:endCxn id="70" idx="1"/>
          </p:cNvCxnSpPr>
          <p:nvPr/>
        </p:nvCxnSpPr>
        <p:spPr>
          <a:xfrm>
            <a:off x="1228030"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70" name="TextBox 69">
            <a:extLst>
              <a:ext uri="{FF2B5EF4-FFF2-40B4-BE49-F238E27FC236}">
                <a16:creationId xmlns:a16="http://schemas.microsoft.com/office/drawing/2014/main" id="{33A5FD02-2FAC-4554-9246-BEC1BBDDFFDF}"/>
              </a:ext>
            </a:extLst>
          </p:cNvPr>
          <p:cNvSpPr txBox="1"/>
          <p:nvPr/>
        </p:nvSpPr>
        <p:spPr>
          <a:xfrm>
            <a:off x="1842219"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71" name="Straight Connector 70">
            <a:extLst>
              <a:ext uri="{FF2B5EF4-FFF2-40B4-BE49-F238E27FC236}">
                <a16:creationId xmlns:a16="http://schemas.microsoft.com/office/drawing/2014/main" id="{1254D34B-F0EA-4B8C-846A-6C56B6F8C9DD}"/>
              </a:ext>
            </a:extLst>
          </p:cNvPr>
          <p:cNvCxnSpPr>
            <a:cxnSpLocks/>
            <a:endCxn id="72" idx="1"/>
          </p:cNvCxnSpPr>
          <p:nvPr/>
        </p:nvCxnSpPr>
        <p:spPr>
          <a:xfrm>
            <a:off x="1228030"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72" name="TextBox 71">
            <a:extLst>
              <a:ext uri="{FF2B5EF4-FFF2-40B4-BE49-F238E27FC236}">
                <a16:creationId xmlns:a16="http://schemas.microsoft.com/office/drawing/2014/main" id="{7105F287-343C-48B9-B7A4-4FFC0A398CCB}"/>
              </a:ext>
            </a:extLst>
          </p:cNvPr>
          <p:cNvSpPr txBox="1"/>
          <p:nvPr/>
        </p:nvSpPr>
        <p:spPr>
          <a:xfrm>
            <a:off x="1842220"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73" name="TextBox 72">
            <a:extLst>
              <a:ext uri="{FF2B5EF4-FFF2-40B4-BE49-F238E27FC236}">
                <a16:creationId xmlns:a16="http://schemas.microsoft.com/office/drawing/2014/main" id="{D3288083-5AD3-44E2-AF57-2AE7AF13D051}"/>
              </a:ext>
            </a:extLst>
          </p:cNvPr>
          <p:cNvSpPr txBox="1"/>
          <p:nvPr/>
        </p:nvSpPr>
        <p:spPr>
          <a:xfrm>
            <a:off x="310791"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74" name="Rectangle 73">
            <a:extLst>
              <a:ext uri="{FF2B5EF4-FFF2-40B4-BE49-F238E27FC236}">
                <a16:creationId xmlns:a16="http://schemas.microsoft.com/office/drawing/2014/main" id="{7E93F7FA-797A-4F3F-856A-C4916572A1EA}"/>
              </a:ext>
            </a:extLst>
          </p:cNvPr>
          <p:cNvSpPr/>
          <p:nvPr/>
        </p:nvSpPr>
        <p:spPr bwMode="auto">
          <a:xfrm>
            <a:off x="2597130"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34B6784E-8BE4-438B-878E-BB842CBF137B}"/>
              </a:ext>
            </a:extLst>
          </p:cNvPr>
          <p:cNvSpPr/>
          <p:nvPr/>
        </p:nvSpPr>
        <p:spPr bwMode="auto">
          <a:xfrm>
            <a:off x="3886604"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6E7E7594-31A6-4999-B92A-C8F941E10286}"/>
              </a:ext>
            </a:extLst>
          </p:cNvPr>
          <p:cNvCxnSpPr>
            <a:cxnSpLocks/>
            <a:stCxn id="65" idx="3"/>
            <a:endCxn id="80" idx="1"/>
          </p:cNvCxnSpPr>
          <p:nvPr/>
        </p:nvCxnSpPr>
        <p:spPr>
          <a:xfrm>
            <a:off x="4063740" y="1540516"/>
            <a:ext cx="205487" cy="275801"/>
          </a:xfrm>
          <a:prstGeom prst="line">
            <a:avLst/>
          </a:prstGeom>
          <a:noFill/>
          <a:ln w="9525" cap="flat" cmpd="sng" algn="ctr">
            <a:solidFill>
              <a:srgbClr val="5E227C"/>
            </a:solidFill>
            <a:prstDash val="solid"/>
            <a:headEnd type="none" w="lg" len="med"/>
            <a:tailEnd type="none" w="lg" len="med"/>
          </a:ln>
          <a:effectLst/>
        </p:spPr>
      </p:cxnSp>
      <p:sp>
        <p:nvSpPr>
          <p:cNvPr id="80" name="TextBox 79">
            <a:extLst>
              <a:ext uri="{FF2B5EF4-FFF2-40B4-BE49-F238E27FC236}">
                <a16:creationId xmlns:a16="http://schemas.microsoft.com/office/drawing/2014/main" id="{CC142C7B-884C-4C27-8E67-C824A3EB0D5C}"/>
              </a:ext>
            </a:extLst>
          </p:cNvPr>
          <p:cNvSpPr txBox="1"/>
          <p:nvPr/>
        </p:nvSpPr>
        <p:spPr>
          <a:xfrm>
            <a:off x="4269227" y="1677817"/>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cxnSp>
        <p:nvCxnSpPr>
          <p:cNvPr id="90" name="Straight Connector 89">
            <a:extLst>
              <a:ext uri="{FF2B5EF4-FFF2-40B4-BE49-F238E27FC236}">
                <a16:creationId xmlns:a16="http://schemas.microsoft.com/office/drawing/2014/main" id="{95141C20-99CA-4AB1-A5E8-671B77C2EE63}"/>
              </a:ext>
            </a:extLst>
          </p:cNvPr>
          <p:cNvCxnSpPr>
            <a:cxnSpLocks/>
            <a:endCxn id="91" idx="1"/>
          </p:cNvCxnSpPr>
          <p:nvPr/>
        </p:nvCxnSpPr>
        <p:spPr>
          <a:xfrm>
            <a:off x="4074595" y="2681176"/>
            <a:ext cx="205487" cy="275801"/>
          </a:xfrm>
          <a:prstGeom prst="line">
            <a:avLst/>
          </a:prstGeom>
          <a:noFill/>
          <a:ln w="9525" cap="flat" cmpd="sng" algn="ctr">
            <a:solidFill>
              <a:srgbClr val="5E227C"/>
            </a:solidFill>
            <a:prstDash val="solid"/>
            <a:headEnd type="none" w="lg" len="med"/>
            <a:tailEnd type="none" w="lg" len="med"/>
          </a:ln>
          <a:effectLst/>
        </p:spPr>
      </p:cxnSp>
      <p:sp>
        <p:nvSpPr>
          <p:cNvPr id="91" name="TextBox 90">
            <a:extLst>
              <a:ext uri="{FF2B5EF4-FFF2-40B4-BE49-F238E27FC236}">
                <a16:creationId xmlns:a16="http://schemas.microsoft.com/office/drawing/2014/main" id="{C455DD14-FD06-4888-9ED3-D1E1D2AD5F28}"/>
              </a:ext>
            </a:extLst>
          </p:cNvPr>
          <p:cNvSpPr txBox="1"/>
          <p:nvPr/>
        </p:nvSpPr>
        <p:spPr>
          <a:xfrm>
            <a:off x="4280082" y="2818477"/>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265BFD06-6D8B-4D07-87D2-C83318AF5505}"/>
              </a:ext>
            </a:extLst>
          </p:cNvPr>
          <p:cNvCxnSpPr>
            <a:cxnSpLocks/>
            <a:endCxn id="93" idx="1"/>
          </p:cNvCxnSpPr>
          <p:nvPr/>
        </p:nvCxnSpPr>
        <p:spPr>
          <a:xfrm>
            <a:off x="4051618" y="3957643"/>
            <a:ext cx="205487" cy="275801"/>
          </a:xfrm>
          <a:prstGeom prst="line">
            <a:avLst/>
          </a:prstGeom>
          <a:noFill/>
          <a:ln w="9525" cap="flat" cmpd="sng" algn="ctr">
            <a:solidFill>
              <a:srgbClr val="5E227C"/>
            </a:solidFill>
            <a:prstDash val="solid"/>
            <a:headEnd type="none" w="lg" len="med"/>
            <a:tailEnd type="none" w="lg" len="med"/>
          </a:ln>
          <a:effectLst/>
        </p:spPr>
      </p:cxnSp>
      <p:sp>
        <p:nvSpPr>
          <p:cNvPr id="93" name="TextBox 92">
            <a:extLst>
              <a:ext uri="{FF2B5EF4-FFF2-40B4-BE49-F238E27FC236}">
                <a16:creationId xmlns:a16="http://schemas.microsoft.com/office/drawing/2014/main" id="{42AE042E-A443-445E-87B7-2B1FA198D248}"/>
              </a:ext>
            </a:extLst>
          </p:cNvPr>
          <p:cNvSpPr txBox="1"/>
          <p:nvPr/>
        </p:nvSpPr>
        <p:spPr>
          <a:xfrm>
            <a:off x="4257105" y="4094944"/>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23D1900D-EDF4-4A0E-A728-7F04A223B853}"/>
              </a:ext>
            </a:extLst>
          </p:cNvPr>
          <p:cNvSpPr/>
          <p:nvPr/>
        </p:nvSpPr>
        <p:spPr bwMode="auto">
          <a:xfrm>
            <a:off x="6074436" y="2729053"/>
            <a:ext cx="2352647" cy="1930937"/>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Semibold"/>
                <a:ea typeface="Segoe UI" pitchFamily="34" charset="0"/>
                <a:cs typeface="Courier New" panose="02070309020205020404" pitchFamily="49" charset="0"/>
              </a:rPr>
              <a:t>Output</a:t>
            </a:r>
            <a:br>
              <a:rPr kumimoji="0" lang="en-US" sz="2800" b="0" i="0" u="none" strike="noStrike" kern="1200" cap="none" spc="0" normalizeH="0" baseline="0" noProof="0">
                <a:ln>
                  <a:noFill/>
                </a:ln>
                <a:solidFill>
                  <a:prstClr val="white"/>
                </a:solidFill>
                <a:effectLst/>
                <a:uLnTx/>
                <a:uFillTx/>
                <a:latin typeface="Segoe UI Semibold"/>
                <a:ea typeface="Segoe UI" pitchFamily="34" charset="0"/>
                <a:cs typeface="Courier New" panose="02070309020205020404" pitchFamily="49" charset="0"/>
              </a:rPr>
            </a:br>
            <a:r>
              <a:rPr kumimoji="0" lang="en-US" sz="2800" b="0" i="0" u="none" strike="noStrike" kern="1200" cap="none" spc="0" normalizeH="0" baseline="0" noProof="0">
                <a:ln>
                  <a:noFill/>
                </a:ln>
                <a:solidFill>
                  <a:prstClr val="white"/>
                </a:solidFill>
                <a:effectLst/>
                <a:uLnTx/>
                <a:uFillTx/>
                <a:latin typeface="Segoe UI Semibold"/>
                <a:ea typeface="Segoe UI" pitchFamily="34" charset="0"/>
                <a:cs typeface="Courier New" panose="02070309020205020404" pitchFamily="49" charset="0"/>
              </a:rPr>
              <a:t>Field</a:t>
            </a:r>
            <a:br>
              <a:rPr kumimoji="0" lang="en-US" sz="2800" b="0" i="0" u="none" strike="noStrike" kern="1200" cap="none" spc="0" normalizeH="0" baseline="0" noProof="0">
                <a:ln>
                  <a:noFill/>
                </a:ln>
                <a:solidFill>
                  <a:prstClr val="white"/>
                </a:solidFill>
                <a:effectLst/>
                <a:uLnTx/>
                <a:uFillTx/>
                <a:latin typeface="Segoe UI Semibold"/>
                <a:ea typeface="Segoe UI" pitchFamily="34" charset="0"/>
                <a:cs typeface="Courier New" panose="02070309020205020404" pitchFamily="49" charset="0"/>
              </a:rPr>
            </a:br>
            <a:r>
              <a:rPr kumimoji="0" lang="en-US" sz="2800" b="0" i="0" u="none" strike="noStrike" kern="1200" cap="none" spc="0" normalizeH="0" baseline="0" noProof="0">
                <a:ln>
                  <a:noFill/>
                </a:ln>
                <a:solidFill>
                  <a:prstClr val="white"/>
                </a:solidFill>
                <a:effectLst/>
                <a:uLnTx/>
                <a:uFillTx/>
                <a:latin typeface="Segoe UI Semibold"/>
                <a:ea typeface="Segoe UI" pitchFamily="34" charset="0"/>
                <a:cs typeface="Courier New" panose="02070309020205020404" pitchFamily="49" charset="0"/>
              </a:rPr>
              <a:t>Mappings</a:t>
            </a:r>
          </a:p>
        </p:txBody>
      </p:sp>
      <p:pic>
        <p:nvPicPr>
          <p:cNvPr id="30" name="Picture 29">
            <a:extLst>
              <a:ext uri="{FF2B5EF4-FFF2-40B4-BE49-F238E27FC236}">
                <a16:creationId xmlns:a16="http://schemas.microsoft.com/office/drawing/2014/main" id="{44F21FAA-2621-4160-9E7E-0B7422DAEE8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9587865" y="4880198"/>
            <a:ext cx="610153" cy="640917"/>
          </a:xfrm>
          <a:prstGeom prst="rect">
            <a:avLst/>
          </a:prstGeom>
        </p:spPr>
      </p:pic>
      <p:sp>
        <p:nvSpPr>
          <p:cNvPr id="31" name="Text Placeholder 1">
            <a:extLst>
              <a:ext uri="{FF2B5EF4-FFF2-40B4-BE49-F238E27FC236}">
                <a16:creationId xmlns:a16="http://schemas.microsoft.com/office/drawing/2014/main" id="{A41833F9-1490-4300-BF25-343161929E64}"/>
              </a:ext>
            </a:extLst>
          </p:cNvPr>
          <p:cNvSpPr txBox="1">
            <a:spLocks/>
          </p:cNvSpPr>
          <p:nvPr/>
        </p:nvSpPr>
        <p:spPr>
          <a:xfrm>
            <a:off x="10311680" y="4975239"/>
            <a:ext cx="1575520" cy="312008"/>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 Index</a:t>
            </a:r>
          </a:p>
        </p:txBody>
      </p:sp>
      <p:sp>
        <p:nvSpPr>
          <p:cNvPr id="32" name="Arrow: Right 31">
            <a:extLst>
              <a:ext uri="{FF2B5EF4-FFF2-40B4-BE49-F238E27FC236}">
                <a16:creationId xmlns:a16="http://schemas.microsoft.com/office/drawing/2014/main" id="{B619725E-B426-44BE-9D81-C91678E45300}"/>
              </a:ext>
            </a:extLst>
          </p:cNvPr>
          <p:cNvSpPr/>
          <p:nvPr/>
        </p:nvSpPr>
        <p:spPr bwMode="auto">
          <a:xfrm>
            <a:off x="-308937"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Arrow: Right 32">
            <a:extLst>
              <a:ext uri="{FF2B5EF4-FFF2-40B4-BE49-F238E27FC236}">
                <a16:creationId xmlns:a16="http://schemas.microsoft.com/office/drawing/2014/main" id="{A96DC271-D69E-47E6-A626-DFE181E9413E}"/>
              </a:ext>
            </a:extLst>
          </p:cNvPr>
          <p:cNvSpPr/>
          <p:nvPr/>
        </p:nvSpPr>
        <p:spPr bwMode="auto">
          <a:xfrm>
            <a:off x="8471195"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Arrow: Right 88">
            <a:extLst>
              <a:ext uri="{FF2B5EF4-FFF2-40B4-BE49-F238E27FC236}">
                <a16:creationId xmlns:a16="http://schemas.microsoft.com/office/drawing/2014/main" id="{61E2A751-12BE-4581-968B-7F7A6370A777}"/>
              </a:ext>
            </a:extLst>
          </p:cNvPr>
          <p:cNvSpPr/>
          <p:nvPr/>
        </p:nvSpPr>
        <p:spPr bwMode="auto">
          <a:xfrm>
            <a:off x="5441838"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607AF8F-D1F3-4C72-9900-5AC8A13B2C95}"/>
              </a:ext>
            </a:extLst>
          </p:cNvPr>
          <p:cNvSpPr/>
          <p:nvPr/>
        </p:nvSpPr>
        <p:spPr bwMode="auto">
          <a:xfrm>
            <a:off x="9068587" y="2508951"/>
            <a:ext cx="3041897" cy="2123515"/>
          </a:xfrm>
          <a:prstGeom prst="roundRect">
            <a:avLst>
              <a:gd name="adj" fmla="val 7098"/>
            </a:avLst>
          </a:prstGeom>
          <a:solidFill>
            <a:schemeClr val="accent1"/>
          </a:solidFill>
          <a:ln w="381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FEC543BF-3EDB-4B1E-9FB0-967ED8BC88AC}"/>
              </a:ext>
            </a:extLst>
          </p:cNvPr>
          <p:cNvCxnSpPr>
            <a:cxnSpLocks/>
          </p:cNvCxnSpPr>
          <p:nvPr/>
        </p:nvCxnSpPr>
        <p:spPr>
          <a:xfrm>
            <a:off x="10510217" y="2508951"/>
            <a:ext cx="0" cy="2123515"/>
          </a:xfrm>
          <a:prstGeom prst="line">
            <a:avLst/>
          </a:prstGeom>
          <a:ln w="381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964084-B2D6-443F-B959-B82748160706}"/>
              </a:ext>
            </a:extLst>
          </p:cNvPr>
          <p:cNvCxnSpPr>
            <a:cxnSpLocks/>
          </p:cNvCxnSpPr>
          <p:nvPr/>
        </p:nvCxnSpPr>
        <p:spPr>
          <a:xfrm>
            <a:off x="9087637" y="2956976"/>
            <a:ext cx="3022847" cy="1"/>
          </a:xfrm>
          <a:prstGeom prst="line">
            <a:avLst/>
          </a:prstGeom>
          <a:ln w="381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10B5BD8-7721-4457-9ADD-C6472D152374}"/>
              </a:ext>
            </a:extLst>
          </p:cNvPr>
          <p:cNvCxnSpPr>
            <a:cxnSpLocks/>
          </p:cNvCxnSpPr>
          <p:nvPr/>
        </p:nvCxnSpPr>
        <p:spPr>
          <a:xfrm>
            <a:off x="9087637" y="3429000"/>
            <a:ext cx="3022847" cy="0"/>
          </a:xfrm>
          <a:prstGeom prst="line">
            <a:avLst/>
          </a:prstGeom>
          <a:ln w="381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5E016DE-509D-452E-983F-62F5AA8298EB}"/>
              </a:ext>
            </a:extLst>
          </p:cNvPr>
          <p:cNvCxnSpPr>
            <a:cxnSpLocks/>
          </p:cNvCxnSpPr>
          <p:nvPr/>
        </p:nvCxnSpPr>
        <p:spPr>
          <a:xfrm>
            <a:off x="9087637" y="3859704"/>
            <a:ext cx="3022847" cy="0"/>
          </a:xfrm>
          <a:prstGeom prst="line">
            <a:avLst/>
          </a:prstGeom>
          <a:ln w="381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CBCA626-678A-4951-A110-6C36AFDD0A8C}"/>
              </a:ext>
            </a:extLst>
          </p:cNvPr>
          <p:cNvCxnSpPr>
            <a:cxnSpLocks/>
          </p:cNvCxnSpPr>
          <p:nvPr/>
        </p:nvCxnSpPr>
        <p:spPr>
          <a:xfrm flipV="1">
            <a:off x="9068587" y="4233444"/>
            <a:ext cx="3041897" cy="4669"/>
          </a:xfrm>
          <a:prstGeom prst="line">
            <a:avLst/>
          </a:prstGeom>
          <a:ln w="381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9648444-994A-4E23-95BD-247F50D40E2E}"/>
              </a:ext>
            </a:extLst>
          </p:cNvPr>
          <p:cNvSpPr txBox="1"/>
          <p:nvPr/>
        </p:nvSpPr>
        <p:spPr>
          <a:xfrm>
            <a:off x="9243579" y="3069878"/>
            <a:ext cx="10916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descriptions</a:t>
            </a:r>
          </a:p>
        </p:txBody>
      </p:sp>
      <p:sp>
        <p:nvSpPr>
          <p:cNvPr id="49" name="TextBox 48">
            <a:extLst>
              <a:ext uri="{FF2B5EF4-FFF2-40B4-BE49-F238E27FC236}">
                <a16:creationId xmlns:a16="http://schemas.microsoft.com/office/drawing/2014/main" id="{D14A5279-1915-4DC6-BEAC-40D7716F2A7C}"/>
              </a:ext>
            </a:extLst>
          </p:cNvPr>
          <p:cNvSpPr txBox="1"/>
          <p:nvPr/>
        </p:nvSpPr>
        <p:spPr>
          <a:xfrm>
            <a:off x="9243579" y="2602877"/>
            <a:ext cx="10259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Field Name</a:t>
            </a:r>
          </a:p>
        </p:txBody>
      </p:sp>
      <p:sp>
        <p:nvSpPr>
          <p:cNvPr id="50" name="TextBox 49">
            <a:extLst>
              <a:ext uri="{FF2B5EF4-FFF2-40B4-BE49-F238E27FC236}">
                <a16:creationId xmlns:a16="http://schemas.microsoft.com/office/drawing/2014/main" id="{2E564CC5-121C-4DD2-ADCA-F69F4FBFCE52}"/>
              </a:ext>
            </a:extLst>
          </p:cNvPr>
          <p:cNvSpPr txBox="1"/>
          <p:nvPr/>
        </p:nvSpPr>
        <p:spPr>
          <a:xfrm>
            <a:off x="10666159" y="2591740"/>
            <a:ext cx="42306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Type</a:t>
            </a:r>
          </a:p>
        </p:txBody>
      </p:sp>
      <p:sp>
        <p:nvSpPr>
          <p:cNvPr id="51" name="TextBox 50">
            <a:extLst>
              <a:ext uri="{FF2B5EF4-FFF2-40B4-BE49-F238E27FC236}">
                <a16:creationId xmlns:a16="http://schemas.microsoft.com/office/drawing/2014/main" id="{569C9AB1-FF05-4456-94A0-9911E934AE8E}"/>
              </a:ext>
            </a:extLst>
          </p:cNvPr>
          <p:cNvSpPr txBox="1"/>
          <p:nvPr/>
        </p:nvSpPr>
        <p:spPr>
          <a:xfrm>
            <a:off x="10626623" y="3069877"/>
            <a:ext cx="127098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Collection(Str)</a:t>
            </a:r>
          </a:p>
        </p:txBody>
      </p:sp>
      <p:sp>
        <p:nvSpPr>
          <p:cNvPr id="57" name="TextBox 56">
            <a:extLst>
              <a:ext uri="{FF2B5EF4-FFF2-40B4-BE49-F238E27FC236}">
                <a16:creationId xmlns:a16="http://schemas.microsoft.com/office/drawing/2014/main" id="{44252D7E-ED3A-4F47-B540-6F72C7D686FA}"/>
              </a:ext>
            </a:extLst>
          </p:cNvPr>
          <p:cNvSpPr txBox="1"/>
          <p:nvPr/>
        </p:nvSpPr>
        <p:spPr>
          <a:xfrm>
            <a:off x="9243579" y="3516931"/>
            <a:ext cx="15068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a:t>
            </a:r>
          </a:p>
        </p:txBody>
      </p:sp>
      <p:sp>
        <p:nvSpPr>
          <p:cNvPr id="58" name="TextBox 57">
            <a:extLst>
              <a:ext uri="{FF2B5EF4-FFF2-40B4-BE49-F238E27FC236}">
                <a16:creationId xmlns:a16="http://schemas.microsoft.com/office/drawing/2014/main" id="{5AEC59B6-191A-4164-A2F9-D6447F6C64E7}"/>
              </a:ext>
            </a:extLst>
          </p:cNvPr>
          <p:cNvSpPr txBox="1"/>
          <p:nvPr/>
        </p:nvSpPr>
        <p:spPr>
          <a:xfrm>
            <a:off x="10589535" y="3573334"/>
            <a:ext cx="15068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a:t>
            </a:r>
          </a:p>
        </p:txBody>
      </p:sp>
    </p:spTree>
    <p:extLst>
      <p:ext uri="{BB962C8B-B14F-4D97-AF65-F5344CB8AC3E}">
        <p14:creationId xmlns:p14="http://schemas.microsoft.com/office/powerpoint/2010/main" val="240155074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B39E-7267-4724-B247-3669ABD35038}"/>
              </a:ext>
            </a:extLst>
          </p:cNvPr>
          <p:cNvSpPr>
            <a:spLocks noGrp="1"/>
          </p:cNvSpPr>
          <p:nvPr>
            <p:ph type="title"/>
          </p:nvPr>
        </p:nvSpPr>
        <p:spPr>
          <a:xfrm>
            <a:off x="588263" y="457200"/>
            <a:ext cx="7831837" cy="553998"/>
          </a:xfrm>
        </p:spPr>
        <p:txBody>
          <a:bodyPr/>
          <a:lstStyle/>
          <a:p>
            <a:r>
              <a:rPr lang="en-US"/>
              <a:t>Understanding Output Field Mappings</a:t>
            </a:r>
          </a:p>
        </p:txBody>
      </p:sp>
      <p:sp>
        <p:nvSpPr>
          <p:cNvPr id="53" name="Rectangle 52">
            <a:extLst>
              <a:ext uri="{FF2B5EF4-FFF2-40B4-BE49-F238E27FC236}">
                <a16:creationId xmlns:a16="http://schemas.microsoft.com/office/drawing/2014/main" id="{AA20A35A-DEE5-4E67-9846-E3DEB0F4D708}"/>
              </a:ext>
            </a:extLst>
          </p:cNvPr>
          <p:cNvSpPr/>
          <p:nvPr/>
        </p:nvSpPr>
        <p:spPr bwMode="auto">
          <a:xfrm>
            <a:off x="203919" y="1183887"/>
            <a:ext cx="5303146" cy="53551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B4B6C924-6B7B-4AA4-9A07-4D28BF77C293}"/>
              </a:ext>
            </a:extLst>
          </p:cNvPr>
          <p:cNvCxnSpPr>
            <a:cxnSpLocks/>
            <a:endCxn id="55" idx="1"/>
          </p:cNvCxnSpPr>
          <p:nvPr/>
        </p:nvCxnSpPr>
        <p:spPr>
          <a:xfrm flipV="1">
            <a:off x="1228030" y="2681176"/>
            <a:ext cx="444068" cy="900246"/>
          </a:xfrm>
          <a:prstGeom prst="line">
            <a:avLst/>
          </a:prstGeom>
          <a:noFill/>
          <a:ln w="9525" cap="flat" cmpd="sng" algn="ctr">
            <a:solidFill>
              <a:srgbClr val="D83B01"/>
            </a:solidFill>
            <a:prstDash val="solid"/>
            <a:headEnd type="none" w="lg" len="med"/>
            <a:tailEnd type="none" w="lg" len="med"/>
          </a:ln>
          <a:effectLst/>
        </p:spPr>
      </p:cxnSp>
      <p:sp>
        <p:nvSpPr>
          <p:cNvPr id="55" name="TextBox 54">
            <a:extLst>
              <a:ext uri="{FF2B5EF4-FFF2-40B4-BE49-F238E27FC236}">
                <a16:creationId xmlns:a16="http://schemas.microsoft.com/office/drawing/2014/main" id="{105280FC-3A82-43B9-AFF9-BFE50359B1C2}"/>
              </a:ext>
            </a:extLst>
          </p:cNvPr>
          <p:cNvSpPr txBox="1"/>
          <p:nvPr/>
        </p:nvSpPr>
        <p:spPr>
          <a:xfrm>
            <a:off x="1672098" y="2542676"/>
            <a:ext cx="1565702"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normalized_images</a:t>
            </a:r>
          </a:p>
        </p:txBody>
      </p:sp>
      <p:cxnSp>
        <p:nvCxnSpPr>
          <p:cNvPr id="56" name="Straight Connector 55">
            <a:extLst>
              <a:ext uri="{FF2B5EF4-FFF2-40B4-BE49-F238E27FC236}">
                <a16:creationId xmlns:a16="http://schemas.microsoft.com/office/drawing/2014/main" id="{01EB228D-47E7-4652-8842-C8DF89E642E6}"/>
              </a:ext>
            </a:extLst>
          </p:cNvPr>
          <p:cNvCxnSpPr>
            <a:cxnSpLocks/>
          </p:cNvCxnSpPr>
          <p:nvPr/>
        </p:nvCxnSpPr>
        <p:spPr>
          <a:xfrm flipH="1" flipV="1">
            <a:off x="3261301" y="2674641"/>
            <a:ext cx="529607" cy="1"/>
          </a:xfrm>
          <a:prstGeom prst="line">
            <a:avLst/>
          </a:prstGeom>
          <a:noFill/>
          <a:ln w="9525" cap="flat" cmpd="sng" algn="ctr">
            <a:solidFill>
              <a:srgbClr val="D83B01"/>
            </a:solidFill>
            <a:prstDash val="solid"/>
            <a:headEnd type="none" w="lg" len="med"/>
            <a:tailEnd type="none" w="lg" len="med"/>
          </a:ln>
          <a:effectLst/>
        </p:spPr>
      </p:cxnSp>
      <p:cxnSp>
        <p:nvCxnSpPr>
          <p:cNvPr id="62" name="Straight Connector 61">
            <a:extLst>
              <a:ext uri="{FF2B5EF4-FFF2-40B4-BE49-F238E27FC236}">
                <a16:creationId xmlns:a16="http://schemas.microsoft.com/office/drawing/2014/main" id="{B2A22B7A-F5DD-4788-8282-D63EF216DCBF}"/>
              </a:ext>
            </a:extLst>
          </p:cNvPr>
          <p:cNvCxnSpPr>
            <a:cxnSpLocks/>
          </p:cNvCxnSpPr>
          <p:nvPr/>
        </p:nvCxnSpPr>
        <p:spPr>
          <a:xfrm flipH="1" flipV="1">
            <a:off x="3261301" y="2674640"/>
            <a:ext cx="529609" cy="1257888"/>
          </a:xfrm>
          <a:prstGeom prst="line">
            <a:avLst/>
          </a:prstGeom>
          <a:noFill/>
          <a:ln w="9525" cap="flat" cmpd="sng" algn="ctr">
            <a:solidFill>
              <a:srgbClr val="D83B01"/>
            </a:solidFill>
            <a:prstDash val="solid"/>
            <a:headEnd type="none" w="lg" len="med"/>
            <a:tailEnd type="none" w="lg" len="med"/>
          </a:ln>
          <a:effectLst/>
        </p:spPr>
      </p:cxnSp>
      <p:sp>
        <p:nvSpPr>
          <p:cNvPr id="63" name="TextBox 62">
            <a:extLst>
              <a:ext uri="{FF2B5EF4-FFF2-40B4-BE49-F238E27FC236}">
                <a16:creationId xmlns:a16="http://schemas.microsoft.com/office/drawing/2014/main" id="{0EB0470D-D59F-4275-B942-F8D5B18E1F12}"/>
              </a:ext>
            </a:extLst>
          </p:cNvPr>
          <p:cNvSpPr txBox="1"/>
          <p:nvPr/>
        </p:nvSpPr>
        <p:spPr>
          <a:xfrm>
            <a:off x="3769197" y="2536475"/>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1</a:t>
            </a:r>
          </a:p>
        </p:txBody>
      </p:sp>
      <p:sp>
        <p:nvSpPr>
          <p:cNvPr id="64" name="TextBox 63">
            <a:extLst>
              <a:ext uri="{FF2B5EF4-FFF2-40B4-BE49-F238E27FC236}">
                <a16:creationId xmlns:a16="http://schemas.microsoft.com/office/drawing/2014/main" id="{FA8858CA-B5C5-427F-A46F-0F1ED0BAF79C}"/>
              </a:ext>
            </a:extLst>
          </p:cNvPr>
          <p:cNvSpPr txBox="1"/>
          <p:nvPr/>
        </p:nvSpPr>
        <p:spPr>
          <a:xfrm>
            <a:off x="3769197" y="3822490"/>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2</a:t>
            </a:r>
          </a:p>
        </p:txBody>
      </p:sp>
      <p:sp>
        <p:nvSpPr>
          <p:cNvPr id="65" name="TextBox 64">
            <a:extLst>
              <a:ext uri="{FF2B5EF4-FFF2-40B4-BE49-F238E27FC236}">
                <a16:creationId xmlns:a16="http://schemas.microsoft.com/office/drawing/2014/main" id="{05220FC4-92C8-4386-A988-B7E6A893A87E}"/>
              </a:ext>
            </a:extLst>
          </p:cNvPr>
          <p:cNvSpPr txBox="1"/>
          <p:nvPr/>
        </p:nvSpPr>
        <p:spPr>
          <a:xfrm>
            <a:off x="3790908" y="1402016"/>
            <a:ext cx="272832"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0</a:t>
            </a:r>
          </a:p>
        </p:txBody>
      </p:sp>
      <p:cxnSp>
        <p:nvCxnSpPr>
          <p:cNvPr id="66" name="Straight Connector 65">
            <a:extLst>
              <a:ext uri="{FF2B5EF4-FFF2-40B4-BE49-F238E27FC236}">
                <a16:creationId xmlns:a16="http://schemas.microsoft.com/office/drawing/2014/main" id="{15104B02-8633-4E94-9C36-DFF3420D9973}"/>
              </a:ext>
            </a:extLst>
          </p:cNvPr>
          <p:cNvCxnSpPr>
            <a:cxnSpLocks/>
            <a:stCxn id="65" idx="1"/>
          </p:cNvCxnSpPr>
          <p:nvPr/>
        </p:nvCxnSpPr>
        <p:spPr>
          <a:xfrm flipH="1">
            <a:off x="3261302" y="1540516"/>
            <a:ext cx="529606" cy="1134124"/>
          </a:xfrm>
          <a:prstGeom prst="line">
            <a:avLst/>
          </a:prstGeom>
          <a:noFill/>
          <a:ln w="9525" cap="flat" cmpd="sng" algn="ctr">
            <a:solidFill>
              <a:srgbClr val="D83B01"/>
            </a:solidFill>
            <a:prstDash val="solid"/>
            <a:headEnd type="none" w="lg" len="med"/>
            <a:tailEnd type="none" w="lg" len="med"/>
          </a:ln>
          <a:effectLst/>
        </p:spPr>
      </p:cxnSp>
      <p:cxnSp>
        <p:nvCxnSpPr>
          <p:cNvPr id="67" name="Straight Connector 66">
            <a:extLst>
              <a:ext uri="{FF2B5EF4-FFF2-40B4-BE49-F238E27FC236}">
                <a16:creationId xmlns:a16="http://schemas.microsoft.com/office/drawing/2014/main" id="{C857425D-A1F9-4635-9456-E27349A5ECA6}"/>
              </a:ext>
            </a:extLst>
          </p:cNvPr>
          <p:cNvCxnSpPr>
            <a:cxnSpLocks/>
            <a:endCxn id="70" idx="1"/>
          </p:cNvCxnSpPr>
          <p:nvPr/>
        </p:nvCxnSpPr>
        <p:spPr>
          <a:xfrm>
            <a:off x="1228030" y="3581422"/>
            <a:ext cx="614189" cy="1496618"/>
          </a:xfrm>
          <a:prstGeom prst="line">
            <a:avLst/>
          </a:prstGeom>
          <a:noFill/>
          <a:ln w="9525" cap="flat" cmpd="sng" algn="ctr">
            <a:solidFill>
              <a:srgbClr val="D83B01"/>
            </a:solidFill>
            <a:prstDash val="solid"/>
            <a:headEnd type="none" w="lg" len="med"/>
            <a:tailEnd type="none" w="lg" len="med"/>
          </a:ln>
          <a:effectLst/>
        </p:spPr>
      </p:cxnSp>
      <p:sp>
        <p:nvSpPr>
          <p:cNvPr id="70" name="TextBox 69">
            <a:extLst>
              <a:ext uri="{FF2B5EF4-FFF2-40B4-BE49-F238E27FC236}">
                <a16:creationId xmlns:a16="http://schemas.microsoft.com/office/drawing/2014/main" id="{33A5FD02-2FAC-4554-9246-BEC1BBDDFFDF}"/>
              </a:ext>
            </a:extLst>
          </p:cNvPr>
          <p:cNvSpPr txBox="1"/>
          <p:nvPr/>
        </p:nvSpPr>
        <p:spPr>
          <a:xfrm>
            <a:off x="1842219" y="4939540"/>
            <a:ext cx="133146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content:</a:t>
            </a:r>
          </a:p>
        </p:txBody>
      </p:sp>
      <p:cxnSp>
        <p:nvCxnSpPr>
          <p:cNvPr id="71" name="Straight Connector 70">
            <a:extLst>
              <a:ext uri="{FF2B5EF4-FFF2-40B4-BE49-F238E27FC236}">
                <a16:creationId xmlns:a16="http://schemas.microsoft.com/office/drawing/2014/main" id="{1254D34B-F0EA-4B8C-846A-6C56B6F8C9DD}"/>
              </a:ext>
            </a:extLst>
          </p:cNvPr>
          <p:cNvCxnSpPr>
            <a:cxnSpLocks/>
            <a:endCxn id="72" idx="1"/>
          </p:cNvCxnSpPr>
          <p:nvPr/>
        </p:nvCxnSpPr>
        <p:spPr>
          <a:xfrm>
            <a:off x="1228030" y="3581422"/>
            <a:ext cx="614190" cy="1999035"/>
          </a:xfrm>
          <a:prstGeom prst="line">
            <a:avLst/>
          </a:prstGeom>
          <a:noFill/>
          <a:ln w="9525" cap="flat" cmpd="sng" algn="ctr">
            <a:solidFill>
              <a:srgbClr val="D83B01"/>
            </a:solidFill>
            <a:prstDash val="solid"/>
            <a:headEnd type="none" w="lg" len="med"/>
            <a:tailEnd type="none" w="lg" len="med"/>
          </a:ln>
          <a:effectLst/>
        </p:spPr>
      </p:cxnSp>
      <p:sp>
        <p:nvSpPr>
          <p:cNvPr id="72" name="TextBox 71">
            <a:extLst>
              <a:ext uri="{FF2B5EF4-FFF2-40B4-BE49-F238E27FC236}">
                <a16:creationId xmlns:a16="http://schemas.microsoft.com/office/drawing/2014/main" id="{7105F287-343C-48B9-B7A4-4FFC0A398CCB}"/>
              </a:ext>
            </a:extLst>
          </p:cNvPr>
          <p:cNvSpPr txBox="1"/>
          <p:nvPr/>
        </p:nvSpPr>
        <p:spPr>
          <a:xfrm>
            <a:off x="1842220" y="5441957"/>
            <a:ext cx="2022674" cy="276999"/>
          </a:xfrm>
          <a:prstGeom prst="rect">
            <a:avLst/>
          </a:prstGeom>
          <a:noFill/>
          <a:ln>
            <a:noFill/>
          </a:ln>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m</a:t>
            </a:r>
            <a:r>
              <a:rPr kumimoji="0" lang="en-US" sz="1200" b="1" i="0" u="none" strike="noStrike" kern="0" cap="none" spc="0" normalizeH="0" baseline="0" noProof="0" err="1">
                <a:ln>
                  <a:noFill/>
                </a:ln>
                <a:solidFill>
                  <a:srgbClr val="000000"/>
                </a:solidFill>
                <a:effectLst/>
                <a:uLnTx/>
                <a:uFillTx/>
                <a:latin typeface="Segoe UI"/>
                <a:ea typeface="+mn-ea"/>
                <a:cs typeface="+mn-cs"/>
              </a:rPr>
              <a:t>etadata_storage_path</a:t>
            </a:r>
            <a:r>
              <a:rPr kumimoji="0" lang="en-US" sz="1200" b="1" i="0" u="none" strike="noStrike" kern="0" cap="none" spc="0" normalizeH="0" baseline="0" noProof="0">
                <a:ln>
                  <a:noFill/>
                </a:ln>
                <a:solidFill>
                  <a:srgbClr val="000000"/>
                </a:solidFill>
                <a:effectLst/>
                <a:uLnTx/>
                <a:uFillTx/>
                <a:latin typeface="Segoe UI"/>
                <a:ea typeface="+mn-ea"/>
                <a:cs typeface="+mn-cs"/>
              </a:rPr>
              <a:t>:</a:t>
            </a:r>
          </a:p>
        </p:txBody>
      </p:sp>
      <p:sp>
        <p:nvSpPr>
          <p:cNvPr id="73" name="TextBox 72">
            <a:extLst>
              <a:ext uri="{FF2B5EF4-FFF2-40B4-BE49-F238E27FC236}">
                <a16:creationId xmlns:a16="http://schemas.microsoft.com/office/drawing/2014/main" id="{D3288083-5AD3-44E2-AF57-2AE7AF13D051}"/>
              </a:ext>
            </a:extLst>
          </p:cNvPr>
          <p:cNvSpPr txBox="1"/>
          <p:nvPr/>
        </p:nvSpPr>
        <p:spPr>
          <a:xfrm>
            <a:off x="310791" y="3442923"/>
            <a:ext cx="917239"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document</a:t>
            </a:r>
          </a:p>
        </p:txBody>
      </p:sp>
      <p:sp>
        <p:nvSpPr>
          <p:cNvPr id="74" name="Rectangle 73">
            <a:extLst>
              <a:ext uri="{FF2B5EF4-FFF2-40B4-BE49-F238E27FC236}">
                <a16:creationId xmlns:a16="http://schemas.microsoft.com/office/drawing/2014/main" id="{7E93F7FA-797A-4F3F-856A-C4916572A1EA}"/>
              </a:ext>
            </a:extLst>
          </p:cNvPr>
          <p:cNvSpPr/>
          <p:nvPr/>
        </p:nvSpPr>
        <p:spPr bwMode="auto">
          <a:xfrm>
            <a:off x="2597130" y="5006297"/>
            <a:ext cx="2046698" cy="1381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34B6784E-8BE4-438B-878E-BB842CBF137B}"/>
              </a:ext>
            </a:extLst>
          </p:cNvPr>
          <p:cNvSpPr/>
          <p:nvPr/>
        </p:nvSpPr>
        <p:spPr bwMode="auto">
          <a:xfrm>
            <a:off x="3886604" y="5508712"/>
            <a:ext cx="757223" cy="1654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6E7E7594-31A6-4999-B92A-C8F941E10286}"/>
              </a:ext>
            </a:extLst>
          </p:cNvPr>
          <p:cNvCxnSpPr>
            <a:cxnSpLocks/>
            <a:stCxn id="65" idx="3"/>
            <a:endCxn id="80" idx="1"/>
          </p:cNvCxnSpPr>
          <p:nvPr/>
        </p:nvCxnSpPr>
        <p:spPr>
          <a:xfrm>
            <a:off x="4063740" y="1540516"/>
            <a:ext cx="205487" cy="275801"/>
          </a:xfrm>
          <a:prstGeom prst="line">
            <a:avLst/>
          </a:prstGeom>
          <a:noFill/>
          <a:ln w="9525" cap="flat" cmpd="sng" algn="ctr">
            <a:solidFill>
              <a:srgbClr val="5E227C"/>
            </a:solidFill>
            <a:prstDash val="solid"/>
            <a:headEnd type="none" w="lg" len="med"/>
            <a:tailEnd type="none" w="lg" len="med"/>
          </a:ln>
          <a:effectLst/>
        </p:spPr>
      </p:cxnSp>
      <p:sp>
        <p:nvSpPr>
          <p:cNvPr id="80" name="TextBox 79">
            <a:extLst>
              <a:ext uri="{FF2B5EF4-FFF2-40B4-BE49-F238E27FC236}">
                <a16:creationId xmlns:a16="http://schemas.microsoft.com/office/drawing/2014/main" id="{CC142C7B-884C-4C27-8E67-C824A3EB0D5C}"/>
              </a:ext>
            </a:extLst>
          </p:cNvPr>
          <p:cNvSpPr txBox="1"/>
          <p:nvPr/>
        </p:nvSpPr>
        <p:spPr>
          <a:xfrm>
            <a:off x="4269227" y="1677817"/>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cxnSp>
        <p:nvCxnSpPr>
          <p:cNvPr id="90" name="Straight Connector 89">
            <a:extLst>
              <a:ext uri="{FF2B5EF4-FFF2-40B4-BE49-F238E27FC236}">
                <a16:creationId xmlns:a16="http://schemas.microsoft.com/office/drawing/2014/main" id="{95141C20-99CA-4AB1-A5E8-671B77C2EE63}"/>
              </a:ext>
            </a:extLst>
          </p:cNvPr>
          <p:cNvCxnSpPr>
            <a:cxnSpLocks/>
            <a:endCxn id="91" idx="1"/>
          </p:cNvCxnSpPr>
          <p:nvPr/>
        </p:nvCxnSpPr>
        <p:spPr>
          <a:xfrm>
            <a:off x="4074595" y="2681176"/>
            <a:ext cx="205487" cy="275801"/>
          </a:xfrm>
          <a:prstGeom prst="line">
            <a:avLst/>
          </a:prstGeom>
          <a:noFill/>
          <a:ln w="9525" cap="flat" cmpd="sng" algn="ctr">
            <a:solidFill>
              <a:srgbClr val="5E227C"/>
            </a:solidFill>
            <a:prstDash val="solid"/>
            <a:headEnd type="none" w="lg" len="med"/>
            <a:tailEnd type="none" w="lg" len="med"/>
          </a:ln>
          <a:effectLst/>
        </p:spPr>
      </p:cxnSp>
      <p:sp>
        <p:nvSpPr>
          <p:cNvPr id="91" name="TextBox 90">
            <a:extLst>
              <a:ext uri="{FF2B5EF4-FFF2-40B4-BE49-F238E27FC236}">
                <a16:creationId xmlns:a16="http://schemas.microsoft.com/office/drawing/2014/main" id="{C455DD14-FD06-4888-9ED3-D1E1D2AD5F28}"/>
              </a:ext>
            </a:extLst>
          </p:cNvPr>
          <p:cNvSpPr txBox="1"/>
          <p:nvPr/>
        </p:nvSpPr>
        <p:spPr>
          <a:xfrm>
            <a:off x="4280082" y="2818477"/>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265BFD06-6D8B-4D07-87D2-C83318AF5505}"/>
              </a:ext>
            </a:extLst>
          </p:cNvPr>
          <p:cNvCxnSpPr>
            <a:cxnSpLocks/>
            <a:endCxn id="93" idx="1"/>
          </p:cNvCxnSpPr>
          <p:nvPr/>
        </p:nvCxnSpPr>
        <p:spPr>
          <a:xfrm>
            <a:off x="4051618" y="3957643"/>
            <a:ext cx="205487" cy="275801"/>
          </a:xfrm>
          <a:prstGeom prst="line">
            <a:avLst/>
          </a:prstGeom>
          <a:noFill/>
          <a:ln w="9525" cap="flat" cmpd="sng" algn="ctr">
            <a:solidFill>
              <a:srgbClr val="5E227C"/>
            </a:solidFill>
            <a:prstDash val="solid"/>
            <a:headEnd type="none" w="lg" len="med"/>
            <a:tailEnd type="none" w="lg" len="med"/>
          </a:ln>
          <a:effectLst/>
        </p:spPr>
      </p:cxnSp>
      <p:sp>
        <p:nvSpPr>
          <p:cNvPr id="93" name="TextBox 92">
            <a:extLst>
              <a:ext uri="{FF2B5EF4-FFF2-40B4-BE49-F238E27FC236}">
                <a16:creationId xmlns:a16="http://schemas.microsoft.com/office/drawing/2014/main" id="{42AE042E-A443-445E-87B7-2B1FA198D248}"/>
              </a:ext>
            </a:extLst>
          </p:cNvPr>
          <p:cNvSpPr txBox="1"/>
          <p:nvPr/>
        </p:nvSpPr>
        <p:spPr>
          <a:xfrm>
            <a:off x="4257105" y="4094944"/>
            <a:ext cx="1237838" cy="276999"/>
          </a:xfrm>
          <a:prstGeom prst="rect">
            <a:avLst/>
          </a:prstGeom>
          <a:noFill/>
          <a:ln>
            <a:no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0" cap="none" spc="0" normalizeH="0" baseline="0" noProof="0" err="1">
                <a:ln>
                  <a:noFill/>
                </a:ln>
                <a:solidFill>
                  <a:srgbClr val="45099D"/>
                </a:solidFill>
                <a:effectLst/>
                <a:uLnTx/>
                <a:uFillTx/>
                <a:latin typeface="Segoe UI"/>
                <a:ea typeface="+mn-ea"/>
                <a:cs typeface="+mn-cs"/>
              </a:rPr>
              <a:t>myDescription</a:t>
            </a:r>
            <a:endParaRPr kumimoji="0" lang="en-US" sz="1200" b="1" i="0" u="none" strike="noStrike" kern="0" cap="none" spc="0" normalizeH="0" baseline="0" noProof="0">
              <a:ln>
                <a:noFill/>
              </a:ln>
              <a:solidFill>
                <a:srgbClr val="45099D"/>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23D1900D-EDF4-4A0E-A728-7F04A223B853}"/>
              </a:ext>
            </a:extLst>
          </p:cNvPr>
          <p:cNvSpPr/>
          <p:nvPr/>
        </p:nvSpPr>
        <p:spPr bwMode="auto">
          <a:xfrm>
            <a:off x="5938762" y="1183887"/>
            <a:ext cx="6143654" cy="5355136"/>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457200" marR="0" lvl="1"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p:txBody>
      </p:sp>
      <p:sp>
        <p:nvSpPr>
          <p:cNvPr id="32" name="Arrow: Right 31">
            <a:extLst>
              <a:ext uri="{FF2B5EF4-FFF2-40B4-BE49-F238E27FC236}">
                <a16:creationId xmlns:a16="http://schemas.microsoft.com/office/drawing/2014/main" id="{B619725E-B426-44BE-9D81-C91678E45300}"/>
              </a:ext>
            </a:extLst>
          </p:cNvPr>
          <p:cNvSpPr/>
          <p:nvPr/>
        </p:nvSpPr>
        <p:spPr bwMode="auto">
          <a:xfrm>
            <a:off x="-308937"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Arrow: Right 88">
            <a:extLst>
              <a:ext uri="{FF2B5EF4-FFF2-40B4-BE49-F238E27FC236}">
                <a16:creationId xmlns:a16="http://schemas.microsoft.com/office/drawing/2014/main" id="{61E2A751-12BE-4581-968B-7F7A6370A777}"/>
              </a:ext>
            </a:extLst>
          </p:cNvPr>
          <p:cNvSpPr/>
          <p:nvPr/>
        </p:nvSpPr>
        <p:spPr bwMode="auto">
          <a:xfrm>
            <a:off x="5441838"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BF228CB-79AC-495C-A1DF-15F8BE6AB906}"/>
              </a:ext>
            </a:extLst>
          </p:cNvPr>
          <p:cNvSpPr/>
          <p:nvPr/>
        </p:nvSpPr>
        <p:spPr bwMode="auto">
          <a:xfrm>
            <a:off x="5843803" y="3949039"/>
            <a:ext cx="6348197" cy="5652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7F6E19B4-D46A-4BE8-A98A-876E4E6F8038}"/>
              </a:ext>
            </a:extLst>
          </p:cNvPr>
          <p:cNvSpPr/>
          <p:nvPr/>
        </p:nvSpPr>
        <p:spPr bwMode="auto">
          <a:xfrm>
            <a:off x="5938762" y="1192532"/>
            <a:ext cx="6143654" cy="5355136"/>
          </a:xfrm>
          <a:prstGeom prst="rect">
            <a:avLst/>
          </a:prstGeom>
          <a:solidFill>
            <a:schemeClr val="tx1">
              <a:alpha val="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Semibold"/>
                <a:ea typeface="Segoe UI" pitchFamily="34" charset="0"/>
                <a:cs typeface="Courier New" panose="02070309020205020404" pitchFamily="49" charset="0"/>
              </a:rPr>
              <a:t>Indexer Definition</a:t>
            </a:r>
          </a:p>
          <a:p>
            <a:pPr marL="457200" marR="0" lvl="1"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457200" marR="0" lvl="1"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outputFieldMappings</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b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b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sourceFieldName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"/document/normalized_images/*/</a:t>
            </a:r>
            <a:r>
              <a:rPr kumimoji="0" lang="en-US" sz="1400" b="0"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myDescription</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a:p>
            <a:pPr marL="457200" marR="0" lvl="1"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endParaRP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1" i="0" u="none" strike="noStrike" kern="1200" cap="none" spc="0" normalizeH="0" baseline="0" noProof="0" err="1">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targetFieldName</a:t>
            </a:r>
            <a:r>
              <a:rPr kumimoji="0" lang="en-US" sz="1400" b="1"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“descriptions",</a:t>
            </a: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  }</a:t>
            </a:r>
          </a:p>
          <a:p>
            <a:pPr marL="457200" marR="0" lvl="1"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ourier New" panose="02070309020205020404" pitchFamily="49" charset="0"/>
                <a:ea typeface="Segoe UI" pitchFamily="34" charset="0"/>
                <a:cs typeface="Courier New" panose="02070309020205020404" pitchFamily="49" charset="0"/>
              </a:rPr>
              <a:t>]</a:t>
            </a:r>
          </a:p>
        </p:txBody>
      </p:sp>
      <p:pic>
        <p:nvPicPr>
          <p:cNvPr id="41" name="Picture 40">
            <a:extLst>
              <a:ext uri="{FF2B5EF4-FFF2-40B4-BE49-F238E27FC236}">
                <a16:creationId xmlns:a16="http://schemas.microsoft.com/office/drawing/2014/main" id="{4717692F-7C78-4AAC-9B18-0F124D2191F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3363452" y="4880198"/>
            <a:ext cx="610153" cy="640917"/>
          </a:xfrm>
          <a:prstGeom prst="rect">
            <a:avLst/>
          </a:prstGeom>
        </p:spPr>
      </p:pic>
      <p:sp>
        <p:nvSpPr>
          <p:cNvPr id="42" name="Text Placeholder 1">
            <a:extLst>
              <a:ext uri="{FF2B5EF4-FFF2-40B4-BE49-F238E27FC236}">
                <a16:creationId xmlns:a16="http://schemas.microsoft.com/office/drawing/2014/main" id="{4D4B4F7E-0252-4EEA-829D-3879B958F8FC}"/>
              </a:ext>
            </a:extLst>
          </p:cNvPr>
          <p:cNvSpPr txBox="1">
            <a:spLocks/>
          </p:cNvSpPr>
          <p:nvPr/>
        </p:nvSpPr>
        <p:spPr>
          <a:xfrm>
            <a:off x="14087267" y="4975239"/>
            <a:ext cx="1575520" cy="312008"/>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 Index</a:t>
            </a:r>
          </a:p>
        </p:txBody>
      </p:sp>
      <p:sp>
        <p:nvSpPr>
          <p:cNvPr id="43" name="Arrow: Right 42">
            <a:extLst>
              <a:ext uri="{FF2B5EF4-FFF2-40B4-BE49-F238E27FC236}">
                <a16:creationId xmlns:a16="http://schemas.microsoft.com/office/drawing/2014/main" id="{CFFA168F-564B-4989-8685-E4C08CE9B7F0}"/>
              </a:ext>
            </a:extLst>
          </p:cNvPr>
          <p:cNvSpPr/>
          <p:nvPr/>
        </p:nvSpPr>
        <p:spPr bwMode="auto">
          <a:xfrm>
            <a:off x="12246782" y="3442923"/>
            <a:ext cx="553281" cy="489605"/>
          </a:xfrm>
          <a:prstGeom prst="rightArrow">
            <a:avLst/>
          </a:prstGeom>
          <a:solidFill>
            <a:srgbClr val="DD68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BEC3F69B-1AF9-45BB-9794-BBEC69591918}"/>
              </a:ext>
            </a:extLst>
          </p:cNvPr>
          <p:cNvSpPr/>
          <p:nvPr/>
        </p:nvSpPr>
        <p:spPr bwMode="auto">
          <a:xfrm>
            <a:off x="12844174" y="2508951"/>
            <a:ext cx="3041897" cy="2123515"/>
          </a:xfrm>
          <a:prstGeom prst="roundRect">
            <a:avLst>
              <a:gd name="adj" fmla="val 7098"/>
            </a:avLst>
          </a:prstGeom>
          <a:solidFill>
            <a:schemeClr val="accent1"/>
          </a:solidFill>
          <a:ln w="381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41C46BA2-4B2C-4DFA-97C7-17862B2FF855}"/>
              </a:ext>
            </a:extLst>
          </p:cNvPr>
          <p:cNvCxnSpPr>
            <a:cxnSpLocks/>
          </p:cNvCxnSpPr>
          <p:nvPr/>
        </p:nvCxnSpPr>
        <p:spPr>
          <a:xfrm>
            <a:off x="14285804" y="2508951"/>
            <a:ext cx="0" cy="2123515"/>
          </a:xfrm>
          <a:prstGeom prst="line">
            <a:avLst/>
          </a:prstGeom>
          <a:ln w="381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21D3-7D42-4971-A7B8-DA82A26CB514}"/>
              </a:ext>
            </a:extLst>
          </p:cNvPr>
          <p:cNvCxnSpPr>
            <a:cxnSpLocks/>
          </p:cNvCxnSpPr>
          <p:nvPr/>
        </p:nvCxnSpPr>
        <p:spPr>
          <a:xfrm>
            <a:off x="12863224" y="2956976"/>
            <a:ext cx="3022847" cy="1"/>
          </a:xfrm>
          <a:prstGeom prst="line">
            <a:avLst/>
          </a:prstGeom>
          <a:ln w="381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EFF1AA-F917-4927-A8EA-DBB99F3A6768}"/>
              </a:ext>
            </a:extLst>
          </p:cNvPr>
          <p:cNvCxnSpPr>
            <a:cxnSpLocks/>
          </p:cNvCxnSpPr>
          <p:nvPr/>
        </p:nvCxnSpPr>
        <p:spPr>
          <a:xfrm>
            <a:off x="12863224" y="3429000"/>
            <a:ext cx="3022847" cy="0"/>
          </a:xfrm>
          <a:prstGeom prst="line">
            <a:avLst/>
          </a:prstGeom>
          <a:ln w="381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2C61D6-02B3-4261-B220-FC08EF45DFAE}"/>
              </a:ext>
            </a:extLst>
          </p:cNvPr>
          <p:cNvCxnSpPr>
            <a:cxnSpLocks/>
          </p:cNvCxnSpPr>
          <p:nvPr/>
        </p:nvCxnSpPr>
        <p:spPr>
          <a:xfrm>
            <a:off x="12863224" y="3859704"/>
            <a:ext cx="3022847" cy="0"/>
          </a:xfrm>
          <a:prstGeom prst="line">
            <a:avLst/>
          </a:prstGeom>
          <a:ln w="381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E4DDBCA-4802-4658-B6E2-6D3857EDBDB2}"/>
              </a:ext>
            </a:extLst>
          </p:cNvPr>
          <p:cNvCxnSpPr>
            <a:cxnSpLocks/>
          </p:cNvCxnSpPr>
          <p:nvPr/>
        </p:nvCxnSpPr>
        <p:spPr>
          <a:xfrm flipV="1">
            <a:off x="12844174" y="4233444"/>
            <a:ext cx="3041897" cy="4669"/>
          </a:xfrm>
          <a:prstGeom prst="line">
            <a:avLst/>
          </a:prstGeom>
          <a:ln w="381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112B543-0EB0-456E-9F29-BBB2684C5F88}"/>
              </a:ext>
            </a:extLst>
          </p:cNvPr>
          <p:cNvSpPr txBox="1"/>
          <p:nvPr/>
        </p:nvSpPr>
        <p:spPr>
          <a:xfrm>
            <a:off x="13019166" y="3069878"/>
            <a:ext cx="10916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descriptions</a:t>
            </a:r>
          </a:p>
        </p:txBody>
      </p:sp>
      <p:sp>
        <p:nvSpPr>
          <p:cNvPr id="51" name="TextBox 50">
            <a:extLst>
              <a:ext uri="{FF2B5EF4-FFF2-40B4-BE49-F238E27FC236}">
                <a16:creationId xmlns:a16="http://schemas.microsoft.com/office/drawing/2014/main" id="{007B138B-D63F-4CE5-9007-C281C7FF34CB}"/>
              </a:ext>
            </a:extLst>
          </p:cNvPr>
          <p:cNvSpPr txBox="1"/>
          <p:nvPr/>
        </p:nvSpPr>
        <p:spPr>
          <a:xfrm>
            <a:off x="13019166" y="2602877"/>
            <a:ext cx="10259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Field Name</a:t>
            </a:r>
          </a:p>
        </p:txBody>
      </p:sp>
      <p:sp>
        <p:nvSpPr>
          <p:cNvPr id="52" name="TextBox 51">
            <a:extLst>
              <a:ext uri="{FF2B5EF4-FFF2-40B4-BE49-F238E27FC236}">
                <a16:creationId xmlns:a16="http://schemas.microsoft.com/office/drawing/2014/main" id="{6D33DF35-2DDD-4A8C-8224-069B4A7B6D26}"/>
              </a:ext>
            </a:extLst>
          </p:cNvPr>
          <p:cNvSpPr txBox="1"/>
          <p:nvPr/>
        </p:nvSpPr>
        <p:spPr>
          <a:xfrm>
            <a:off x="14441746" y="2591740"/>
            <a:ext cx="42306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Type</a:t>
            </a:r>
          </a:p>
        </p:txBody>
      </p:sp>
      <p:sp>
        <p:nvSpPr>
          <p:cNvPr id="57" name="TextBox 56">
            <a:extLst>
              <a:ext uri="{FF2B5EF4-FFF2-40B4-BE49-F238E27FC236}">
                <a16:creationId xmlns:a16="http://schemas.microsoft.com/office/drawing/2014/main" id="{FE297542-14D6-414B-9AC2-D2721A203B6F}"/>
              </a:ext>
            </a:extLst>
          </p:cNvPr>
          <p:cNvSpPr txBox="1"/>
          <p:nvPr/>
        </p:nvSpPr>
        <p:spPr>
          <a:xfrm>
            <a:off x="14402210" y="3069877"/>
            <a:ext cx="127098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Collection(Str)</a:t>
            </a:r>
          </a:p>
        </p:txBody>
      </p:sp>
      <p:sp>
        <p:nvSpPr>
          <p:cNvPr id="58" name="TextBox 57">
            <a:extLst>
              <a:ext uri="{FF2B5EF4-FFF2-40B4-BE49-F238E27FC236}">
                <a16:creationId xmlns:a16="http://schemas.microsoft.com/office/drawing/2014/main" id="{34C75132-C641-47E7-BFF1-BD56F5D67BF0}"/>
              </a:ext>
            </a:extLst>
          </p:cNvPr>
          <p:cNvSpPr txBox="1"/>
          <p:nvPr/>
        </p:nvSpPr>
        <p:spPr>
          <a:xfrm>
            <a:off x="13019166" y="3516931"/>
            <a:ext cx="15068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a:t>
            </a:r>
          </a:p>
        </p:txBody>
      </p:sp>
      <p:sp>
        <p:nvSpPr>
          <p:cNvPr id="59" name="TextBox 58">
            <a:extLst>
              <a:ext uri="{FF2B5EF4-FFF2-40B4-BE49-F238E27FC236}">
                <a16:creationId xmlns:a16="http://schemas.microsoft.com/office/drawing/2014/main" id="{D38B0C96-8103-45D8-9264-D1127D8E4374}"/>
              </a:ext>
            </a:extLst>
          </p:cNvPr>
          <p:cNvSpPr txBox="1"/>
          <p:nvPr/>
        </p:nvSpPr>
        <p:spPr>
          <a:xfrm>
            <a:off x="14365122" y="3573334"/>
            <a:ext cx="15068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a:t>
            </a:r>
          </a:p>
        </p:txBody>
      </p:sp>
    </p:spTree>
    <p:extLst>
      <p:ext uri="{BB962C8B-B14F-4D97-AF65-F5344CB8AC3E}">
        <p14:creationId xmlns:p14="http://schemas.microsoft.com/office/powerpoint/2010/main" val="22099667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55C5-B9C3-432E-B44E-62D6DE442EBE}"/>
              </a:ext>
            </a:extLst>
          </p:cNvPr>
          <p:cNvSpPr>
            <a:spLocks noGrp="1"/>
          </p:cNvSpPr>
          <p:nvPr>
            <p:ph type="title"/>
          </p:nvPr>
        </p:nvSpPr>
        <p:spPr>
          <a:xfrm>
            <a:off x="588263" y="457200"/>
            <a:ext cx="11018520" cy="1107996"/>
          </a:xfrm>
        </p:spPr>
        <p:txBody>
          <a:bodyPr/>
          <a:lstStyle/>
          <a:p>
            <a:r>
              <a:rPr lang="en-US" dirty="0"/>
              <a:t>Module 5</a:t>
            </a:r>
            <a:br>
              <a:rPr lang="en-US" dirty="0"/>
            </a:br>
            <a:endParaRPr lang="en-US" dirty="0"/>
          </a:p>
        </p:txBody>
      </p:sp>
      <p:sp>
        <p:nvSpPr>
          <p:cNvPr id="4" name="Text Placeholder 3">
            <a:extLst>
              <a:ext uri="{FF2B5EF4-FFF2-40B4-BE49-F238E27FC236}">
                <a16:creationId xmlns:a16="http://schemas.microsoft.com/office/drawing/2014/main" id="{31961E33-5BCA-40FE-9336-2D1AEC50E2A4}"/>
              </a:ext>
            </a:extLst>
          </p:cNvPr>
          <p:cNvSpPr>
            <a:spLocks noGrp="1"/>
          </p:cNvSpPr>
          <p:nvPr>
            <p:ph type="body" sz="quarter" idx="10"/>
          </p:nvPr>
        </p:nvSpPr>
        <p:spPr>
          <a:xfrm>
            <a:off x="584200" y="1437481"/>
            <a:ext cx="5212080" cy="1600438"/>
          </a:xfrm>
        </p:spPr>
        <p:txBody>
          <a:bodyPr/>
          <a:lstStyle/>
          <a:p>
            <a:pPr marL="0" indent="0">
              <a:buNone/>
            </a:pPr>
            <a:r>
              <a:rPr lang="en-US" dirty="0"/>
              <a:t>Goals </a:t>
            </a:r>
          </a:p>
          <a:p>
            <a:r>
              <a:rPr lang="en-US" dirty="0"/>
              <a:t>Learn about custom analyzers</a:t>
            </a:r>
          </a:p>
          <a:p>
            <a:r>
              <a:rPr lang="en-US" dirty="0"/>
              <a:t>Learn about scoring profiles</a:t>
            </a:r>
          </a:p>
        </p:txBody>
      </p:sp>
      <p:sp>
        <p:nvSpPr>
          <p:cNvPr id="2" name="Text Placeholder 1">
            <a:extLst>
              <a:ext uri="{FF2B5EF4-FFF2-40B4-BE49-F238E27FC236}">
                <a16:creationId xmlns:a16="http://schemas.microsoft.com/office/drawing/2014/main" id="{CBA30146-7BD6-4B53-B789-8E7AC394FFAA}"/>
              </a:ext>
            </a:extLst>
          </p:cNvPr>
          <p:cNvSpPr>
            <a:spLocks noGrp="1"/>
          </p:cNvSpPr>
          <p:nvPr>
            <p:ph type="body" sz="quarter" idx="11"/>
          </p:nvPr>
        </p:nvSpPr>
        <p:spPr>
          <a:xfrm>
            <a:off x="6389914" y="1437481"/>
            <a:ext cx="5212080" cy="2769989"/>
          </a:xfrm>
        </p:spPr>
        <p:txBody>
          <a:bodyPr/>
          <a:lstStyle/>
          <a:p>
            <a:pPr marL="0" indent="0">
              <a:buNone/>
            </a:pPr>
            <a:r>
              <a:rPr lang="en-US" dirty="0"/>
              <a:t>Tools </a:t>
            </a:r>
          </a:p>
          <a:p>
            <a:r>
              <a:rPr lang="en-US" dirty="0"/>
              <a:t>Azure Search</a:t>
            </a:r>
          </a:p>
          <a:p>
            <a:r>
              <a:rPr lang="en-US" dirty="0"/>
              <a:t>Postman</a:t>
            </a:r>
          </a:p>
          <a:p>
            <a:r>
              <a:rPr lang="en-US" dirty="0"/>
              <a:t>Azure Portal</a:t>
            </a:r>
          </a:p>
          <a:p>
            <a:endParaRPr lang="en-US" dirty="0"/>
          </a:p>
        </p:txBody>
      </p:sp>
    </p:spTree>
    <p:extLst>
      <p:ext uri="{BB962C8B-B14F-4D97-AF65-F5344CB8AC3E}">
        <p14:creationId xmlns:p14="http://schemas.microsoft.com/office/powerpoint/2010/main" val="17333136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C7EF-C716-4DC3-8F62-3B2F6068B1BF}"/>
              </a:ext>
            </a:extLst>
          </p:cNvPr>
          <p:cNvSpPr>
            <a:spLocks noGrp="1"/>
          </p:cNvSpPr>
          <p:nvPr>
            <p:ph type="title"/>
          </p:nvPr>
        </p:nvSpPr>
        <p:spPr>
          <a:xfrm>
            <a:off x="679092" y="1151534"/>
            <a:ext cx="4805930" cy="5293757"/>
          </a:xfrm>
        </p:spPr>
        <p:txBody>
          <a:bodyPr/>
          <a:lstStyle/>
          <a:p>
            <a:br>
              <a:rPr lang="en-US" dirty="0">
                <a:solidFill>
                  <a:schemeClr val="accent2"/>
                </a:solidFill>
              </a:rPr>
            </a:br>
            <a:br>
              <a:rPr lang="en-US" dirty="0">
                <a:solidFill>
                  <a:schemeClr val="accent2"/>
                </a:solidFill>
              </a:rPr>
            </a:br>
            <a:r>
              <a:rPr lang="en-US" sz="2400" dirty="0">
                <a:solidFill>
                  <a:schemeClr val="accent2"/>
                </a:solidFill>
                <a:latin typeface="+mn-lt"/>
              </a:rPr>
              <a:t>management free</a:t>
            </a:r>
            <a:br>
              <a:rPr lang="en-US" sz="2400" dirty="0">
                <a:solidFill>
                  <a:schemeClr val="accent2"/>
                </a:solidFill>
                <a:latin typeface="+mn-lt"/>
              </a:rPr>
            </a:br>
            <a:r>
              <a:rPr lang="en-US" sz="2400" dirty="0">
                <a:solidFill>
                  <a:schemeClr val="accent2"/>
                </a:solidFill>
                <a:latin typeface="+mn-lt"/>
              </a:rPr>
              <a:t>keyword search</a:t>
            </a:r>
            <a:br>
              <a:rPr lang="en-US" sz="2400" dirty="0">
                <a:solidFill>
                  <a:schemeClr val="accent2"/>
                </a:solidFill>
                <a:latin typeface="+mn-lt"/>
              </a:rPr>
            </a:br>
            <a:r>
              <a:rPr lang="en-US" sz="2400" dirty="0">
                <a:solidFill>
                  <a:schemeClr val="accent2"/>
                </a:solidFill>
                <a:latin typeface="+mn-lt"/>
              </a:rPr>
              <a:t>faceting</a:t>
            </a:r>
            <a:br>
              <a:rPr lang="en-US" sz="2400" dirty="0">
                <a:solidFill>
                  <a:schemeClr val="accent2"/>
                </a:solidFill>
                <a:latin typeface="+mn-lt"/>
              </a:rPr>
            </a:br>
            <a:r>
              <a:rPr lang="en-US" sz="2400" dirty="0">
                <a:solidFill>
                  <a:schemeClr val="accent2"/>
                </a:solidFill>
                <a:latin typeface="+mn-lt"/>
              </a:rPr>
              <a:t>language analyzers</a:t>
            </a:r>
            <a:br>
              <a:rPr lang="en-US" sz="2400" dirty="0">
                <a:solidFill>
                  <a:schemeClr val="accent2"/>
                </a:solidFill>
                <a:latin typeface="+mn-lt"/>
              </a:rPr>
            </a:br>
            <a:r>
              <a:rPr lang="en-US" sz="2400" dirty="0">
                <a:solidFill>
                  <a:schemeClr val="accent2"/>
                </a:solidFill>
                <a:latin typeface="+mn-lt"/>
              </a:rPr>
              <a:t>geospatial support</a:t>
            </a:r>
            <a:br>
              <a:rPr lang="en-US" sz="2400" dirty="0">
                <a:solidFill>
                  <a:schemeClr val="accent2"/>
                </a:solidFill>
                <a:latin typeface="+mn-lt"/>
              </a:rPr>
            </a:br>
            <a:r>
              <a:rPr lang="en-US" sz="2400" dirty="0">
                <a:solidFill>
                  <a:schemeClr val="accent2"/>
                </a:solidFill>
                <a:latin typeface="+mn-lt"/>
              </a:rPr>
              <a:t>suggestions/auto-complete</a:t>
            </a:r>
            <a:br>
              <a:rPr lang="en-US" sz="2400" dirty="0">
                <a:solidFill>
                  <a:schemeClr val="accent2"/>
                </a:solidFill>
                <a:latin typeface="+mn-lt"/>
              </a:rPr>
            </a:br>
            <a:r>
              <a:rPr lang="en-US" sz="2400" dirty="0">
                <a:solidFill>
                  <a:schemeClr val="accent2"/>
                </a:solidFill>
                <a:latin typeface="+mn-lt"/>
              </a:rPr>
              <a:t>customizable scoring</a:t>
            </a:r>
            <a:br>
              <a:rPr lang="en-US" sz="2400" dirty="0">
                <a:solidFill>
                  <a:schemeClr val="accent2"/>
                </a:solidFill>
                <a:latin typeface="+mn-lt"/>
              </a:rPr>
            </a:br>
            <a:r>
              <a:rPr lang="en-US" sz="2400" dirty="0">
                <a:solidFill>
                  <a:schemeClr val="accent2"/>
                </a:solidFill>
                <a:latin typeface="+mn-lt"/>
              </a:rPr>
              <a:t>proximity search</a:t>
            </a:r>
            <a:br>
              <a:rPr lang="en-US" sz="2400" dirty="0">
                <a:solidFill>
                  <a:schemeClr val="accent2"/>
                </a:solidFill>
                <a:latin typeface="+mn-lt"/>
              </a:rPr>
            </a:br>
            <a:r>
              <a:rPr lang="en-US" sz="2400" dirty="0">
                <a:solidFill>
                  <a:schemeClr val="accent2"/>
                </a:solidFill>
                <a:latin typeface="+mn-lt"/>
              </a:rPr>
              <a:t>synonyms</a:t>
            </a:r>
            <a:br>
              <a:rPr lang="en-US" sz="2400" dirty="0">
                <a:solidFill>
                  <a:schemeClr val="accent2"/>
                </a:solidFill>
                <a:latin typeface="+mn-lt"/>
              </a:rPr>
            </a:br>
            <a:r>
              <a:rPr lang="en-US" sz="2400" dirty="0">
                <a:solidFill>
                  <a:schemeClr val="accent2"/>
                </a:solidFill>
                <a:latin typeface="+mn-lt"/>
              </a:rPr>
              <a:t>complex types</a:t>
            </a:r>
            <a:br>
              <a:rPr lang="en-US" sz="2400" dirty="0">
                <a:solidFill>
                  <a:schemeClr val="accent2"/>
                </a:solidFill>
                <a:latin typeface="+mn-lt"/>
              </a:rPr>
            </a:br>
            <a:r>
              <a:rPr lang="en-US" sz="2400" dirty="0">
                <a:solidFill>
                  <a:schemeClr val="accent2"/>
                </a:solidFill>
                <a:latin typeface="+mn-lt"/>
              </a:rPr>
              <a:t>etc.</a:t>
            </a:r>
            <a:br>
              <a:rPr lang="en-US" sz="2400" dirty="0">
                <a:solidFill>
                  <a:schemeClr val="accent2"/>
                </a:solidFill>
                <a:latin typeface="+mn-lt"/>
              </a:rPr>
            </a:br>
            <a:endParaRPr lang="en-US" sz="2400" dirty="0">
              <a:solidFill>
                <a:schemeClr val="accent2"/>
              </a:solidFill>
              <a:latin typeface="+mn-lt"/>
            </a:endParaRPr>
          </a:p>
        </p:txBody>
      </p:sp>
      <p:pic>
        <p:nvPicPr>
          <p:cNvPr id="5" name="Online Image Placeholder 9">
            <a:hlinkClick r:id="rId3"/>
            <a:extLst>
              <a:ext uri="{FF2B5EF4-FFF2-40B4-BE49-F238E27FC236}">
                <a16:creationId xmlns:a16="http://schemas.microsoft.com/office/drawing/2014/main" id="{78F7FA9D-EAE5-423F-A9D8-DAA1E04A037D}"/>
              </a:ext>
            </a:extLst>
          </p:cNvPr>
          <p:cNvPicPr>
            <a:picLocks noChangeAspect="1"/>
          </p:cNvPicPr>
          <p:nvPr/>
        </p:nvPicPr>
        <p:blipFill>
          <a:blip r:embed="rId4"/>
          <a:stretch>
            <a:fillRect/>
          </a:stretch>
        </p:blipFill>
        <p:spPr bwMode="gray">
          <a:xfrm>
            <a:off x="6218666" y="1293587"/>
            <a:ext cx="6217809" cy="4905090"/>
          </a:xfrm>
          <a:prstGeom prst="roundRect">
            <a:avLst>
              <a:gd name="adj" fmla="val 4822"/>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7">
            <a:extLst>
              <a:ext uri="{FF2B5EF4-FFF2-40B4-BE49-F238E27FC236}">
                <a16:creationId xmlns:a16="http://schemas.microsoft.com/office/drawing/2014/main" id="{6951FD40-EACB-45AA-BEAA-2F6E64CB55EA}"/>
              </a:ext>
            </a:extLst>
          </p:cNvPr>
          <p:cNvSpPr/>
          <p:nvPr/>
        </p:nvSpPr>
        <p:spPr>
          <a:xfrm>
            <a:off x="599190" y="910083"/>
            <a:ext cx="6096000" cy="954107"/>
          </a:xfrm>
          <a:prstGeom prst="rect">
            <a:avLst/>
          </a:prstGeom>
        </p:spPr>
        <p:txBody>
          <a:bodyPr>
            <a:spAutoFit/>
          </a:bodyPr>
          <a:lstStyle/>
          <a:p>
            <a:r>
              <a:rPr lang="en-US" sz="2800" dirty="0">
                <a:ln w="3175">
                  <a:noFill/>
                </a:ln>
                <a:latin typeface="Segoe UI Semibold"/>
                <a:cs typeface="Segoe UI Semilight" panose="020B0402040204020203" pitchFamily="34" charset="0"/>
              </a:rPr>
              <a:t>Azure Search</a:t>
            </a:r>
            <a:br>
              <a:rPr lang="en-US" sz="2800" dirty="0">
                <a:ln w="3175">
                  <a:noFill/>
                </a:ln>
                <a:latin typeface="Segoe UI Semibold"/>
                <a:cs typeface="Segoe UI Semilight" panose="020B0402040204020203" pitchFamily="34" charset="0"/>
              </a:rPr>
            </a:br>
            <a:r>
              <a:rPr lang="en-US" sz="2800" dirty="0">
                <a:ln w="3175">
                  <a:noFill/>
                </a:ln>
                <a:cs typeface="Segoe UI Semilight" panose="020B0402040204020203" pitchFamily="34" charset="0"/>
              </a:rPr>
              <a:t>Search-as-a-Service</a:t>
            </a:r>
            <a:endParaRPr lang="en-US" dirty="0"/>
          </a:p>
        </p:txBody>
      </p:sp>
      <p:pic>
        <p:nvPicPr>
          <p:cNvPr id="7" name="Picture 6">
            <a:extLst>
              <a:ext uri="{FF2B5EF4-FFF2-40B4-BE49-F238E27FC236}">
                <a16:creationId xmlns:a16="http://schemas.microsoft.com/office/drawing/2014/main" id="{13828566-65A3-47D9-A7ED-EAB3500FA6F2}"/>
              </a:ext>
            </a:extLst>
          </p:cNvPr>
          <p:cNvPicPr>
            <a:picLocks noChangeAspect="1"/>
          </p:cNvPicPr>
          <p:nvPr/>
        </p:nvPicPr>
        <p:blipFill>
          <a:blip r:embed="rId5"/>
          <a:stretch>
            <a:fillRect/>
          </a:stretch>
        </p:blipFill>
        <p:spPr>
          <a:xfrm>
            <a:off x="6600030" y="1654613"/>
            <a:ext cx="6478503" cy="4183037"/>
          </a:xfrm>
          <a:prstGeom prst="rect">
            <a:avLst/>
          </a:prstGeom>
        </p:spPr>
      </p:pic>
    </p:spTree>
    <p:extLst>
      <p:ext uri="{BB962C8B-B14F-4D97-AF65-F5344CB8AC3E}">
        <p14:creationId xmlns:p14="http://schemas.microsoft.com/office/powerpoint/2010/main" val="1475418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55C5-B9C3-432E-B44E-62D6DE442EBE}"/>
              </a:ext>
            </a:extLst>
          </p:cNvPr>
          <p:cNvSpPr>
            <a:spLocks noGrp="1"/>
          </p:cNvSpPr>
          <p:nvPr>
            <p:ph type="title"/>
          </p:nvPr>
        </p:nvSpPr>
        <p:spPr>
          <a:xfrm>
            <a:off x="588263" y="457200"/>
            <a:ext cx="11018520" cy="1107996"/>
          </a:xfrm>
        </p:spPr>
        <p:txBody>
          <a:bodyPr/>
          <a:lstStyle/>
          <a:p>
            <a:r>
              <a:rPr lang="en-US" dirty="0"/>
              <a:t>Search indexes</a:t>
            </a:r>
            <a:br>
              <a:rPr lang="en-US" dirty="0"/>
            </a:br>
            <a:endParaRPr lang="en-US" dirty="0"/>
          </a:p>
        </p:txBody>
      </p:sp>
      <p:sp>
        <p:nvSpPr>
          <p:cNvPr id="4" name="Text Placeholder 3">
            <a:extLst>
              <a:ext uri="{FF2B5EF4-FFF2-40B4-BE49-F238E27FC236}">
                <a16:creationId xmlns:a16="http://schemas.microsoft.com/office/drawing/2014/main" id="{31961E33-5BCA-40FE-9336-2D1AEC50E2A4}"/>
              </a:ext>
            </a:extLst>
          </p:cNvPr>
          <p:cNvSpPr>
            <a:spLocks noGrp="1"/>
          </p:cNvSpPr>
          <p:nvPr>
            <p:ph type="body" sz="quarter" idx="10"/>
          </p:nvPr>
        </p:nvSpPr>
        <p:spPr>
          <a:xfrm>
            <a:off x="569975" y="1880612"/>
            <a:ext cx="5212080" cy="4583491"/>
          </a:xfrm>
        </p:spPr>
        <p:txBody>
          <a:bodyPr/>
          <a:lstStyle/>
          <a:p>
            <a:pPr marL="0" indent="0">
              <a:buNone/>
            </a:pPr>
            <a:r>
              <a:rPr lang="en-US" dirty="0"/>
              <a:t>Documents: [</a:t>
            </a:r>
          </a:p>
          <a:p>
            <a:pPr marL="195263" lvl="1" indent="0">
              <a:buNone/>
            </a:pPr>
            <a:r>
              <a:rPr lang="en-US" dirty="0"/>
              <a:t>{ #1, “First blood” },</a:t>
            </a:r>
          </a:p>
          <a:p>
            <a:pPr marL="195263" lvl="1" indent="0">
              <a:buNone/>
            </a:pPr>
            <a:r>
              <a:rPr lang="en-US" dirty="0"/>
              <a:t>{ #2, “Rambo: First Blood Part II” }</a:t>
            </a:r>
          </a:p>
          <a:p>
            <a:pPr marL="195263" lvl="1" indent="0">
              <a:buNone/>
            </a:pPr>
            <a:r>
              <a:rPr lang="en-US" dirty="0"/>
              <a:t>{ #3, “Rambo III” }</a:t>
            </a:r>
          </a:p>
          <a:p>
            <a:pPr marL="195263" lvl="1" indent="0">
              <a:buNone/>
            </a:pPr>
            <a:r>
              <a:rPr lang="en-US" dirty="0"/>
              <a:t>{ #4, “Rambo” }</a:t>
            </a:r>
          </a:p>
          <a:p>
            <a:pPr marL="195263" lvl="1" indent="0">
              <a:buNone/>
            </a:pPr>
            <a:r>
              <a:rPr lang="en-US" dirty="0"/>
              <a:t>{ #5, “Rambo: Last Blood”}</a:t>
            </a:r>
          </a:p>
          <a:p>
            <a:pPr marL="0" indent="0">
              <a:buNone/>
            </a:pPr>
            <a:r>
              <a:rPr lang="en-US" dirty="0"/>
              <a:t>]</a:t>
            </a:r>
          </a:p>
        </p:txBody>
      </p:sp>
      <p:graphicFrame>
        <p:nvGraphicFramePr>
          <p:cNvPr id="8" name="Table 8">
            <a:extLst>
              <a:ext uri="{FF2B5EF4-FFF2-40B4-BE49-F238E27FC236}">
                <a16:creationId xmlns:a16="http://schemas.microsoft.com/office/drawing/2014/main" id="{A374A672-E7DA-44CB-AA65-23EC5FFEB6D7}"/>
              </a:ext>
            </a:extLst>
          </p:cNvPr>
          <p:cNvGraphicFramePr>
            <a:graphicFrameLocks noGrp="1"/>
          </p:cNvGraphicFramePr>
          <p:nvPr/>
        </p:nvGraphicFramePr>
        <p:xfrm>
          <a:off x="5796280" y="1208697"/>
          <a:ext cx="5796278" cy="5041056"/>
        </p:xfrm>
        <a:graphic>
          <a:graphicData uri="http://schemas.openxmlformats.org/drawingml/2006/table">
            <a:tbl>
              <a:tblPr firstRow="1" bandRow="1">
                <a:tableStyleId>{5C22544A-7EE6-4342-B048-85BDC9FD1C3A}</a:tableStyleId>
              </a:tblPr>
              <a:tblGrid>
                <a:gridCol w="1399345">
                  <a:extLst>
                    <a:ext uri="{9D8B030D-6E8A-4147-A177-3AD203B41FA5}">
                      <a16:colId xmlns:a16="http://schemas.microsoft.com/office/drawing/2014/main" val="4220661266"/>
                    </a:ext>
                  </a:extLst>
                </a:gridCol>
                <a:gridCol w="4396933">
                  <a:extLst>
                    <a:ext uri="{9D8B030D-6E8A-4147-A177-3AD203B41FA5}">
                      <a16:colId xmlns:a16="http://schemas.microsoft.com/office/drawing/2014/main" val="3039223930"/>
                    </a:ext>
                  </a:extLst>
                </a:gridCol>
              </a:tblGrid>
              <a:tr h="840176">
                <a:tc>
                  <a:txBody>
                    <a:bodyPr/>
                    <a:lstStyle/>
                    <a:p>
                      <a:r>
                        <a:rPr lang="en-US" dirty="0"/>
                        <a:t>Token</a:t>
                      </a:r>
                    </a:p>
                  </a:txBody>
                  <a:tcPr/>
                </a:tc>
                <a:tc>
                  <a:txBody>
                    <a:bodyPr/>
                    <a:lstStyle/>
                    <a:p>
                      <a:r>
                        <a:rPr lang="en-US" dirty="0"/>
                        <a:t>Documents</a:t>
                      </a:r>
                    </a:p>
                  </a:txBody>
                  <a:tcPr/>
                </a:tc>
                <a:extLst>
                  <a:ext uri="{0D108BD9-81ED-4DB2-BD59-A6C34878D82A}">
                    <a16:rowId xmlns:a16="http://schemas.microsoft.com/office/drawing/2014/main" val="2954214183"/>
                  </a:ext>
                </a:extLst>
              </a:tr>
              <a:tr h="840176">
                <a:tc>
                  <a:txBody>
                    <a:bodyPr/>
                    <a:lstStyle/>
                    <a:p>
                      <a:r>
                        <a:rPr lang="en-US" sz="2800" dirty="0"/>
                        <a:t>first</a:t>
                      </a:r>
                    </a:p>
                  </a:txBody>
                  <a:tcPr/>
                </a:tc>
                <a:tc>
                  <a:txBody>
                    <a:bodyPr/>
                    <a:lstStyle/>
                    <a:p>
                      <a:r>
                        <a:rPr lang="en-US" sz="2800" dirty="0"/>
                        <a:t>[ 1, 2 ]</a:t>
                      </a:r>
                    </a:p>
                  </a:txBody>
                  <a:tcPr/>
                </a:tc>
                <a:extLst>
                  <a:ext uri="{0D108BD9-81ED-4DB2-BD59-A6C34878D82A}">
                    <a16:rowId xmlns:a16="http://schemas.microsoft.com/office/drawing/2014/main" val="1399509729"/>
                  </a:ext>
                </a:extLst>
              </a:tr>
              <a:tr h="840176">
                <a:tc>
                  <a:txBody>
                    <a:bodyPr/>
                    <a:lstStyle/>
                    <a:p>
                      <a:r>
                        <a:rPr lang="en-US" sz="2800" dirty="0"/>
                        <a:t>blood</a:t>
                      </a:r>
                    </a:p>
                  </a:txBody>
                  <a:tcPr/>
                </a:tc>
                <a:tc>
                  <a:txBody>
                    <a:bodyPr/>
                    <a:lstStyle/>
                    <a:p>
                      <a:r>
                        <a:rPr lang="en-US" sz="2800" dirty="0"/>
                        <a:t>[ 1, 2, 5 ]</a:t>
                      </a:r>
                    </a:p>
                  </a:txBody>
                  <a:tcPr/>
                </a:tc>
                <a:extLst>
                  <a:ext uri="{0D108BD9-81ED-4DB2-BD59-A6C34878D82A}">
                    <a16:rowId xmlns:a16="http://schemas.microsoft.com/office/drawing/2014/main" val="1044811486"/>
                  </a:ext>
                </a:extLst>
              </a:tr>
              <a:tr h="840176">
                <a:tc>
                  <a:txBody>
                    <a:bodyPr/>
                    <a:lstStyle/>
                    <a:p>
                      <a:r>
                        <a:rPr lang="en-US" sz="2800" dirty="0" err="1"/>
                        <a:t>rambo</a:t>
                      </a:r>
                      <a:endParaRPr lang="en-US" sz="2800" dirty="0"/>
                    </a:p>
                  </a:txBody>
                  <a:tcPr/>
                </a:tc>
                <a:tc>
                  <a:txBody>
                    <a:bodyPr/>
                    <a:lstStyle/>
                    <a:p>
                      <a:r>
                        <a:rPr lang="en-US" sz="2800" dirty="0"/>
                        <a:t>[ 2, 3, 4, 5 ]</a:t>
                      </a:r>
                    </a:p>
                  </a:txBody>
                  <a:tcPr/>
                </a:tc>
                <a:extLst>
                  <a:ext uri="{0D108BD9-81ED-4DB2-BD59-A6C34878D82A}">
                    <a16:rowId xmlns:a16="http://schemas.microsoft.com/office/drawing/2014/main" val="2693356758"/>
                  </a:ext>
                </a:extLst>
              </a:tr>
              <a:tr h="840176">
                <a:tc>
                  <a:txBody>
                    <a:bodyPr/>
                    <a:lstStyle/>
                    <a:p>
                      <a:r>
                        <a:rPr lang="en-US" sz="2800" dirty="0"/>
                        <a:t>last</a:t>
                      </a:r>
                    </a:p>
                  </a:txBody>
                  <a:tcPr/>
                </a:tc>
                <a:tc>
                  <a:txBody>
                    <a:bodyPr/>
                    <a:lstStyle/>
                    <a:p>
                      <a:r>
                        <a:rPr lang="en-US" sz="2800" dirty="0"/>
                        <a:t>[ 5 ]</a:t>
                      </a:r>
                    </a:p>
                  </a:txBody>
                  <a:tcPr/>
                </a:tc>
                <a:extLst>
                  <a:ext uri="{0D108BD9-81ED-4DB2-BD59-A6C34878D82A}">
                    <a16:rowId xmlns:a16="http://schemas.microsoft.com/office/drawing/2014/main" val="3395078756"/>
                  </a:ext>
                </a:extLst>
              </a:tr>
              <a:tr h="840176">
                <a:tc>
                  <a:txBody>
                    <a:bodyPr/>
                    <a:lstStyle/>
                    <a:p>
                      <a:r>
                        <a:rPr lang="en-US" sz="2800" dirty="0"/>
                        <a:t>part</a:t>
                      </a:r>
                    </a:p>
                  </a:txBody>
                  <a:tcPr/>
                </a:tc>
                <a:tc>
                  <a:txBody>
                    <a:bodyPr/>
                    <a:lstStyle/>
                    <a:p>
                      <a:r>
                        <a:rPr lang="en-US" sz="2800" dirty="0"/>
                        <a:t>[ 2 ]</a:t>
                      </a:r>
                    </a:p>
                  </a:txBody>
                  <a:tcPr/>
                </a:tc>
                <a:extLst>
                  <a:ext uri="{0D108BD9-81ED-4DB2-BD59-A6C34878D82A}">
                    <a16:rowId xmlns:a16="http://schemas.microsoft.com/office/drawing/2014/main" val="6094037"/>
                  </a:ext>
                </a:extLst>
              </a:tr>
            </a:tbl>
          </a:graphicData>
        </a:graphic>
      </p:graphicFrame>
      <p:sp>
        <p:nvSpPr>
          <p:cNvPr id="11" name="Arrow: Right 10">
            <a:extLst>
              <a:ext uri="{FF2B5EF4-FFF2-40B4-BE49-F238E27FC236}">
                <a16:creationId xmlns:a16="http://schemas.microsoft.com/office/drawing/2014/main" id="{EFD60711-4550-4FC3-8265-3D69E12895A2}"/>
              </a:ext>
            </a:extLst>
          </p:cNvPr>
          <p:cNvSpPr/>
          <p:nvPr/>
        </p:nvSpPr>
        <p:spPr bwMode="auto">
          <a:xfrm>
            <a:off x="4353951" y="3523957"/>
            <a:ext cx="858129" cy="36576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313081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55C5-B9C3-432E-B44E-62D6DE442EBE}"/>
              </a:ext>
            </a:extLst>
          </p:cNvPr>
          <p:cNvSpPr>
            <a:spLocks noGrp="1"/>
          </p:cNvSpPr>
          <p:nvPr>
            <p:ph type="title"/>
          </p:nvPr>
        </p:nvSpPr>
        <p:spPr>
          <a:xfrm>
            <a:off x="588263" y="457200"/>
            <a:ext cx="11018520" cy="553998"/>
          </a:xfrm>
        </p:spPr>
        <p:txBody>
          <a:bodyPr/>
          <a:lstStyle/>
          <a:p>
            <a:r>
              <a:rPr lang="en-US"/>
              <a:t>Custom Analyzers</a:t>
            </a:r>
          </a:p>
        </p:txBody>
      </p:sp>
      <p:graphicFrame>
        <p:nvGraphicFramePr>
          <p:cNvPr id="7" name="Diagram 6">
            <a:extLst>
              <a:ext uri="{FF2B5EF4-FFF2-40B4-BE49-F238E27FC236}">
                <a16:creationId xmlns:a16="http://schemas.microsoft.com/office/drawing/2014/main" id="{37FB0E5B-E48D-43FA-A2D6-F6AABFB4AFA7}"/>
              </a:ext>
            </a:extLst>
          </p:cNvPr>
          <p:cNvGraphicFramePr/>
          <p:nvPr/>
        </p:nvGraphicFramePr>
        <p:xfrm>
          <a:off x="1980643" y="963200"/>
          <a:ext cx="7880809" cy="543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D3F6A2B-7078-4A0C-BD1E-D88E95E6613F}"/>
              </a:ext>
            </a:extLst>
          </p:cNvPr>
          <p:cNvSpPr txBox="1"/>
          <p:nvPr/>
        </p:nvSpPr>
        <p:spPr>
          <a:xfrm>
            <a:off x="288388" y="3101925"/>
            <a:ext cx="1195754" cy="92333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Input document text</a:t>
            </a:r>
          </a:p>
        </p:txBody>
      </p:sp>
      <p:sp>
        <p:nvSpPr>
          <p:cNvPr id="9" name="TextBox 8">
            <a:extLst>
              <a:ext uri="{FF2B5EF4-FFF2-40B4-BE49-F238E27FC236}">
                <a16:creationId xmlns:a16="http://schemas.microsoft.com/office/drawing/2014/main" id="{749D9D70-5F11-4D4C-AF09-1EC0CFFDD0DC}"/>
              </a:ext>
            </a:extLst>
          </p:cNvPr>
          <p:cNvSpPr txBox="1"/>
          <p:nvPr/>
        </p:nvSpPr>
        <p:spPr>
          <a:xfrm>
            <a:off x="10869637" y="3357585"/>
            <a:ext cx="1195754" cy="307777"/>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Tokens</a:t>
            </a:r>
          </a:p>
        </p:txBody>
      </p:sp>
      <p:sp>
        <p:nvSpPr>
          <p:cNvPr id="10" name="Arrow: Right 9">
            <a:extLst>
              <a:ext uri="{FF2B5EF4-FFF2-40B4-BE49-F238E27FC236}">
                <a16:creationId xmlns:a16="http://schemas.microsoft.com/office/drawing/2014/main" id="{EC0689B7-0065-4009-885D-ED387D780F25}"/>
              </a:ext>
            </a:extLst>
          </p:cNvPr>
          <p:cNvSpPr/>
          <p:nvPr/>
        </p:nvSpPr>
        <p:spPr bwMode="auto">
          <a:xfrm>
            <a:off x="1730328" y="3311776"/>
            <a:ext cx="386859" cy="4372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Arrow: Right 10">
            <a:extLst>
              <a:ext uri="{FF2B5EF4-FFF2-40B4-BE49-F238E27FC236}">
                <a16:creationId xmlns:a16="http://schemas.microsoft.com/office/drawing/2014/main" id="{E23A7833-7670-4446-9465-1CC97BD0C341}"/>
              </a:ext>
            </a:extLst>
          </p:cNvPr>
          <p:cNvSpPr/>
          <p:nvPr/>
        </p:nvSpPr>
        <p:spPr bwMode="auto">
          <a:xfrm>
            <a:off x="10268242" y="3311776"/>
            <a:ext cx="386859" cy="4372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6695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55C5-B9C3-432E-B44E-62D6DE442EBE}"/>
              </a:ext>
            </a:extLst>
          </p:cNvPr>
          <p:cNvSpPr>
            <a:spLocks noGrp="1"/>
          </p:cNvSpPr>
          <p:nvPr>
            <p:ph type="title"/>
          </p:nvPr>
        </p:nvSpPr>
        <p:spPr>
          <a:xfrm>
            <a:off x="588263" y="457200"/>
            <a:ext cx="11018520" cy="1107996"/>
          </a:xfrm>
        </p:spPr>
        <p:txBody>
          <a:bodyPr/>
          <a:lstStyle/>
          <a:p>
            <a:r>
              <a:rPr lang="en-US" dirty="0"/>
              <a:t>Search indexes</a:t>
            </a:r>
            <a:br>
              <a:rPr lang="en-US" dirty="0"/>
            </a:br>
            <a:endParaRPr lang="en-US" dirty="0"/>
          </a:p>
        </p:txBody>
      </p:sp>
      <p:graphicFrame>
        <p:nvGraphicFramePr>
          <p:cNvPr id="8" name="Table 8">
            <a:extLst>
              <a:ext uri="{FF2B5EF4-FFF2-40B4-BE49-F238E27FC236}">
                <a16:creationId xmlns:a16="http://schemas.microsoft.com/office/drawing/2014/main" id="{A374A672-E7DA-44CB-AA65-23EC5FFEB6D7}"/>
              </a:ext>
            </a:extLst>
          </p:cNvPr>
          <p:cNvGraphicFramePr>
            <a:graphicFrameLocks noGrp="1"/>
          </p:cNvGraphicFramePr>
          <p:nvPr>
            <p:extLst>
              <p:ext uri="{D42A27DB-BD31-4B8C-83A1-F6EECF244321}">
                <p14:modId xmlns:p14="http://schemas.microsoft.com/office/powerpoint/2010/main" val="2659920669"/>
              </p:ext>
            </p:extLst>
          </p:nvPr>
        </p:nvGraphicFramePr>
        <p:xfrm>
          <a:off x="246185" y="1359744"/>
          <a:ext cx="7863840" cy="5041056"/>
        </p:xfrm>
        <a:graphic>
          <a:graphicData uri="http://schemas.openxmlformats.org/drawingml/2006/table">
            <a:tbl>
              <a:tblPr firstRow="1" bandRow="1">
                <a:tableStyleId>{5C22544A-7EE6-4342-B048-85BDC9FD1C3A}</a:tableStyleId>
              </a:tblPr>
              <a:tblGrid>
                <a:gridCol w="1484462">
                  <a:extLst>
                    <a:ext uri="{9D8B030D-6E8A-4147-A177-3AD203B41FA5}">
                      <a16:colId xmlns:a16="http://schemas.microsoft.com/office/drawing/2014/main" val="4220661266"/>
                    </a:ext>
                  </a:extLst>
                </a:gridCol>
                <a:gridCol w="1329076">
                  <a:extLst>
                    <a:ext uri="{9D8B030D-6E8A-4147-A177-3AD203B41FA5}">
                      <a16:colId xmlns:a16="http://schemas.microsoft.com/office/drawing/2014/main" val="416219996"/>
                    </a:ext>
                  </a:extLst>
                </a:gridCol>
                <a:gridCol w="5050302">
                  <a:extLst>
                    <a:ext uri="{9D8B030D-6E8A-4147-A177-3AD203B41FA5}">
                      <a16:colId xmlns:a16="http://schemas.microsoft.com/office/drawing/2014/main" val="3039223930"/>
                    </a:ext>
                  </a:extLst>
                </a:gridCol>
              </a:tblGrid>
              <a:tr h="840176">
                <a:tc>
                  <a:txBody>
                    <a:bodyPr/>
                    <a:lstStyle/>
                    <a:p>
                      <a:r>
                        <a:rPr lang="en-US" dirty="0"/>
                        <a:t>Token</a:t>
                      </a:r>
                    </a:p>
                  </a:txBody>
                  <a:tcPr/>
                </a:tc>
                <a:tc>
                  <a:txBody>
                    <a:bodyPr/>
                    <a:lstStyle/>
                    <a:p>
                      <a:r>
                        <a:rPr lang="en-US" dirty="0"/>
                        <a:t>Document</a:t>
                      </a:r>
                      <a:br>
                        <a:rPr lang="en-US" dirty="0"/>
                      </a:br>
                      <a:r>
                        <a:rPr lang="en-US" dirty="0"/>
                        <a:t>Frequency</a:t>
                      </a:r>
                    </a:p>
                  </a:txBody>
                  <a:tcPr/>
                </a:tc>
                <a:tc>
                  <a:txBody>
                    <a:bodyPr/>
                    <a:lstStyle/>
                    <a:p>
                      <a:r>
                        <a:rPr lang="en-US" dirty="0"/>
                        <a:t>Documents</a:t>
                      </a:r>
                    </a:p>
                  </a:txBody>
                  <a:tcPr/>
                </a:tc>
                <a:extLst>
                  <a:ext uri="{0D108BD9-81ED-4DB2-BD59-A6C34878D82A}">
                    <a16:rowId xmlns:a16="http://schemas.microsoft.com/office/drawing/2014/main" val="2954214183"/>
                  </a:ext>
                </a:extLst>
              </a:tr>
              <a:tr h="840176">
                <a:tc>
                  <a:txBody>
                    <a:bodyPr/>
                    <a:lstStyle/>
                    <a:p>
                      <a:r>
                        <a:rPr lang="en-US" sz="2800" dirty="0"/>
                        <a:t>first</a:t>
                      </a:r>
                    </a:p>
                  </a:txBody>
                  <a:tcPr/>
                </a:tc>
                <a:tc>
                  <a:txBody>
                    <a:bodyPr/>
                    <a:lstStyle/>
                    <a:p>
                      <a:r>
                        <a:rPr lang="en-US" sz="2800" dirty="0"/>
                        <a:t>2</a:t>
                      </a:r>
                    </a:p>
                  </a:txBody>
                  <a:tcPr/>
                </a:tc>
                <a:tc>
                  <a:txBody>
                    <a:bodyPr/>
                    <a:lstStyle/>
                    <a:p>
                      <a:r>
                        <a:rPr lang="en-US" sz="2800" dirty="0"/>
                        <a:t>[ 1, 2 ]</a:t>
                      </a:r>
                    </a:p>
                  </a:txBody>
                  <a:tcPr/>
                </a:tc>
                <a:extLst>
                  <a:ext uri="{0D108BD9-81ED-4DB2-BD59-A6C34878D82A}">
                    <a16:rowId xmlns:a16="http://schemas.microsoft.com/office/drawing/2014/main" val="1399509729"/>
                  </a:ext>
                </a:extLst>
              </a:tr>
              <a:tr h="840176">
                <a:tc>
                  <a:txBody>
                    <a:bodyPr/>
                    <a:lstStyle/>
                    <a:p>
                      <a:r>
                        <a:rPr lang="en-US" sz="2800" dirty="0"/>
                        <a:t>blood</a:t>
                      </a:r>
                    </a:p>
                  </a:txBody>
                  <a:tcPr/>
                </a:tc>
                <a:tc>
                  <a:txBody>
                    <a:bodyPr/>
                    <a:lstStyle/>
                    <a:p>
                      <a:r>
                        <a:rPr lang="en-US" sz="2800" dirty="0"/>
                        <a:t>3</a:t>
                      </a:r>
                    </a:p>
                  </a:txBody>
                  <a:tcPr/>
                </a:tc>
                <a:tc>
                  <a:txBody>
                    <a:bodyPr/>
                    <a:lstStyle/>
                    <a:p>
                      <a:r>
                        <a:rPr lang="en-US" sz="2800" dirty="0"/>
                        <a:t>[ 1, 2, 5 ]</a:t>
                      </a:r>
                    </a:p>
                  </a:txBody>
                  <a:tcPr/>
                </a:tc>
                <a:extLst>
                  <a:ext uri="{0D108BD9-81ED-4DB2-BD59-A6C34878D82A}">
                    <a16:rowId xmlns:a16="http://schemas.microsoft.com/office/drawing/2014/main" val="1044811486"/>
                  </a:ext>
                </a:extLst>
              </a:tr>
              <a:tr h="840176">
                <a:tc>
                  <a:txBody>
                    <a:bodyPr/>
                    <a:lstStyle/>
                    <a:p>
                      <a:r>
                        <a:rPr lang="en-US" sz="2800" dirty="0" err="1"/>
                        <a:t>rambo</a:t>
                      </a:r>
                      <a:endParaRPr lang="en-US" sz="2800" dirty="0"/>
                    </a:p>
                  </a:txBody>
                  <a:tcPr/>
                </a:tc>
                <a:tc>
                  <a:txBody>
                    <a:bodyPr/>
                    <a:lstStyle/>
                    <a:p>
                      <a:r>
                        <a:rPr lang="en-US" sz="2800" dirty="0"/>
                        <a:t>4</a:t>
                      </a:r>
                    </a:p>
                  </a:txBody>
                  <a:tcPr/>
                </a:tc>
                <a:tc>
                  <a:txBody>
                    <a:bodyPr/>
                    <a:lstStyle/>
                    <a:p>
                      <a:r>
                        <a:rPr lang="en-US" sz="2800" dirty="0"/>
                        <a:t>[ 2, 3, 4, 5 ]</a:t>
                      </a:r>
                    </a:p>
                  </a:txBody>
                  <a:tcPr/>
                </a:tc>
                <a:extLst>
                  <a:ext uri="{0D108BD9-81ED-4DB2-BD59-A6C34878D82A}">
                    <a16:rowId xmlns:a16="http://schemas.microsoft.com/office/drawing/2014/main" val="2693356758"/>
                  </a:ext>
                </a:extLst>
              </a:tr>
              <a:tr h="840176">
                <a:tc>
                  <a:txBody>
                    <a:bodyPr/>
                    <a:lstStyle/>
                    <a:p>
                      <a:r>
                        <a:rPr lang="en-US" sz="2800" dirty="0"/>
                        <a:t>last</a:t>
                      </a:r>
                    </a:p>
                  </a:txBody>
                  <a:tcPr/>
                </a:tc>
                <a:tc>
                  <a:txBody>
                    <a:bodyPr/>
                    <a:lstStyle/>
                    <a:p>
                      <a:r>
                        <a:rPr lang="en-US" sz="2800" dirty="0"/>
                        <a:t>1</a:t>
                      </a:r>
                    </a:p>
                  </a:txBody>
                  <a:tcPr/>
                </a:tc>
                <a:tc>
                  <a:txBody>
                    <a:bodyPr/>
                    <a:lstStyle/>
                    <a:p>
                      <a:r>
                        <a:rPr lang="en-US" sz="2800" dirty="0"/>
                        <a:t>[ 5 ]</a:t>
                      </a:r>
                    </a:p>
                  </a:txBody>
                  <a:tcPr/>
                </a:tc>
                <a:extLst>
                  <a:ext uri="{0D108BD9-81ED-4DB2-BD59-A6C34878D82A}">
                    <a16:rowId xmlns:a16="http://schemas.microsoft.com/office/drawing/2014/main" val="3395078756"/>
                  </a:ext>
                </a:extLst>
              </a:tr>
              <a:tr h="840176">
                <a:tc>
                  <a:txBody>
                    <a:bodyPr/>
                    <a:lstStyle/>
                    <a:p>
                      <a:r>
                        <a:rPr lang="en-US" sz="2800" dirty="0"/>
                        <a:t>part</a:t>
                      </a:r>
                    </a:p>
                  </a:txBody>
                  <a:tcPr/>
                </a:tc>
                <a:tc>
                  <a:txBody>
                    <a:bodyPr/>
                    <a:lstStyle/>
                    <a:p>
                      <a:r>
                        <a:rPr lang="en-US" sz="2800" dirty="0"/>
                        <a:t>1</a:t>
                      </a:r>
                    </a:p>
                  </a:txBody>
                  <a:tcPr/>
                </a:tc>
                <a:tc>
                  <a:txBody>
                    <a:bodyPr/>
                    <a:lstStyle/>
                    <a:p>
                      <a:r>
                        <a:rPr lang="en-US" sz="2800" dirty="0"/>
                        <a:t>[ 2 ]</a:t>
                      </a:r>
                    </a:p>
                  </a:txBody>
                  <a:tcPr/>
                </a:tc>
                <a:extLst>
                  <a:ext uri="{0D108BD9-81ED-4DB2-BD59-A6C34878D82A}">
                    <a16:rowId xmlns:a16="http://schemas.microsoft.com/office/drawing/2014/main" val="6094037"/>
                  </a:ext>
                </a:extLst>
              </a:tr>
            </a:tbl>
          </a:graphicData>
        </a:graphic>
      </p:graphicFrame>
      <p:sp>
        <p:nvSpPr>
          <p:cNvPr id="14" name="TextBox 13">
            <a:extLst>
              <a:ext uri="{FF2B5EF4-FFF2-40B4-BE49-F238E27FC236}">
                <a16:creationId xmlns:a16="http://schemas.microsoft.com/office/drawing/2014/main" id="{6E8C084C-1472-4F2B-B2EC-BB3BD805AAB6}"/>
              </a:ext>
            </a:extLst>
          </p:cNvPr>
          <p:cNvSpPr txBox="1"/>
          <p:nvPr/>
        </p:nvSpPr>
        <p:spPr>
          <a:xfrm>
            <a:off x="8616462" y="1934308"/>
            <a:ext cx="3123027"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TF * IDF</a:t>
            </a:r>
          </a:p>
        </p:txBody>
      </p:sp>
    </p:spTree>
    <p:extLst>
      <p:ext uri="{BB962C8B-B14F-4D97-AF65-F5344CB8AC3E}">
        <p14:creationId xmlns:p14="http://schemas.microsoft.com/office/powerpoint/2010/main" val="411195384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55C5-B9C3-432E-B44E-62D6DE442EBE}"/>
              </a:ext>
            </a:extLst>
          </p:cNvPr>
          <p:cNvSpPr>
            <a:spLocks noGrp="1"/>
          </p:cNvSpPr>
          <p:nvPr>
            <p:ph type="title"/>
          </p:nvPr>
        </p:nvSpPr>
        <p:spPr>
          <a:xfrm>
            <a:off x="588263" y="457200"/>
            <a:ext cx="11018520" cy="1107996"/>
          </a:xfrm>
        </p:spPr>
        <p:txBody>
          <a:bodyPr/>
          <a:lstStyle/>
          <a:p>
            <a:r>
              <a:rPr lang="en-US" dirty="0"/>
              <a:t>Module 6</a:t>
            </a:r>
            <a:br>
              <a:rPr lang="en-US" dirty="0"/>
            </a:br>
            <a:endParaRPr lang="en-US" dirty="0"/>
          </a:p>
        </p:txBody>
      </p:sp>
      <p:sp>
        <p:nvSpPr>
          <p:cNvPr id="4" name="Text Placeholder 3">
            <a:extLst>
              <a:ext uri="{FF2B5EF4-FFF2-40B4-BE49-F238E27FC236}">
                <a16:creationId xmlns:a16="http://schemas.microsoft.com/office/drawing/2014/main" id="{31961E33-5BCA-40FE-9336-2D1AEC50E2A4}"/>
              </a:ext>
            </a:extLst>
          </p:cNvPr>
          <p:cNvSpPr>
            <a:spLocks noGrp="1"/>
          </p:cNvSpPr>
          <p:nvPr>
            <p:ph type="body" sz="quarter" idx="10"/>
          </p:nvPr>
        </p:nvSpPr>
        <p:spPr>
          <a:xfrm>
            <a:off x="584200" y="1437481"/>
            <a:ext cx="5212080" cy="1446550"/>
          </a:xfrm>
        </p:spPr>
        <p:txBody>
          <a:bodyPr/>
          <a:lstStyle/>
          <a:p>
            <a:pPr marL="0" indent="0">
              <a:buNone/>
            </a:pPr>
            <a:r>
              <a:rPr lang="en-US" dirty="0"/>
              <a:t>Goals </a:t>
            </a:r>
          </a:p>
          <a:p>
            <a:r>
              <a:rPr lang="en-US" dirty="0"/>
              <a:t>Learn how visualize data using </a:t>
            </a:r>
            <a:r>
              <a:rPr lang="en-US" dirty="0" err="1"/>
              <a:t>PowerBI</a:t>
            </a:r>
            <a:endParaRPr lang="en-US" dirty="0"/>
          </a:p>
        </p:txBody>
      </p:sp>
      <p:sp>
        <p:nvSpPr>
          <p:cNvPr id="2" name="Text Placeholder 1">
            <a:extLst>
              <a:ext uri="{FF2B5EF4-FFF2-40B4-BE49-F238E27FC236}">
                <a16:creationId xmlns:a16="http://schemas.microsoft.com/office/drawing/2014/main" id="{CBA30146-7BD6-4B53-B789-8E7AC394FFAA}"/>
              </a:ext>
            </a:extLst>
          </p:cNvPr>
          <p:cNvSpPr>
            <a:spLocks noGrp="1"/>
          </p:cNvSpPr>
          <p:nvPr>
            <p:ph type="body" sz="quarter" idx="11"/>
          </p:nvPr>
        </p:nvSpPr>
        <p:spPr>
          <a:xfrm>
            <a:off x="6389914" y="1437481"/>
            <a:ext cx="5212080" cy="2769989"/>
          </a:xfrm>
        </p:spPr>
        <p:txBody>
          <a:bodyPr/>
          <a:lstStyle/>
          <a:p>
            <a:pPr marL="0" indent="0">
              <a:buNone/>
            </a:pPr>
            <a:r>
              <a:rPr lang="en-US" dirty="0"/>
              <a:t>Tools </a:t>
            </a:r>
          </a:p>
          <a:p>
            <a:r>
              <a:rPr lang="en-US" dirty="0"/>
              <a:t>Azure Search</a:t>
            </a:r>
          </a:p>
          <a:p>
            <a:r>
              <a:rPr lang="en-US" dirty="0"/>
              <a:t>Azure Storage Explorer</a:t>
            </a:r>
          </a:p>
          <a:p>
            <a:r>
              <a:rPr lang="en-US" dirty="0" err="1"/>
              <a:t>PowerBI</a:t>
            </a:r>
            <a:endParaRPr lang="en-US" dirty="0"/>
          </a:p>
          <a:p>
            <a:endParaRPr lang="en-US" dirty="0"/>
          </a:p>
        </p:txBody>
      </p:sp>
    </p:spTree>
    <p:extLst>
      <p:ext uri="{BB962C8B-B14F-4D97-AF65-F5344CB8AC3E}">
        <p14:creationId xmlns:p14="http://schemas.microsoft.com/office/powerpoint/2010/main" val="215631033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55C5-B9C3-432E-B44E-62D6DE442EBE}"/>
              </a:ext>
            </a:extLst>
          </p:cNvPr>
          <p:cNvSpPr>
            <a:spLocks noGrp="1"/>
          </p:cNvSpPr>
          <p:nvPr>
            <p:ph type="title"/>
          </p:nvPr>
        </p:nvSpPr>
        <p:spPr>
          <a:xfrm>
            <a:off x="588263" y="457200"/>
            <a:ext cx="11018520" cy="1107996"/>
          </a:xfrm>
        </p:spPr>
        <p:txBody>
          <a:bodyPr/>
          <a:lstStyle/>
          <a:p>
            <a:r>
              <a:rPr lang="en-US" dirty="0"/>
              <a:t>Module 7</a:t>
            </a:r>
            <a:br>
              <a:rPr lang="en-US" dirty="0"/>
            </a:br>
            <a:endParaRPr lang="en-US" dirty="0"/>
          </a:p>
        </p:txBody>
      </p:sp>
      <p:sp>
        <p:nvSpPr>
          <p:cNvPr id="4" name="Text Placeholder 3">
            <a:extLst>
              <a:ext uri="{FF2B5EF4-FFF2-40B4-BE49-F238E27FC236}">
                <a16:creationId xmlns:a16="http://schemas.microsoft.com/office/drawing/2014/main" id="{31961E33-5BCA-40FE-9336-2D1AEC50E2A4}"/>
              </a:ext>
            </a:extLst>
          </p:cNvPr>
          <p:cNvSpPr>
            <a:spLocks noGrp="1"/>
          </p:cNvSpPr>
          <p:nvPr>
            <p:ph type="body" sz="quarter" idx="10"/>
          </p:nvPr>
        </p:nvSpPr>
        <p:spPr>
          <a:xfrm>
            <a:off x="584200" y="1437481"/>
            <a:ext cx="4474212" cy="4370427"/>
          </a:xfrm>
        </p:spPr>
        <p:txBody>
          <a:bodyPr/>
          <a:lstStyle/>
          <a:p>
            <a:pPr marL="0" indent="0">
              <a:buNone/>
            </a:pPr>
            <a:r>
              <a:rPr lang="en-US" dirty="0"/>
              <a:t>Goals: </a:t>
            </a:r>
          </a:p>
          <a:p>
            <a:r>
              <a:rPr lang="en-US" dirty="0"/>
              <a:t>Learn how to index using Azure SQL </a:t>
            </a:r>
          </a:p>
          <a:p>
            <a:endParaRPr lang="en-US" dirty="0"/>
          </a:p>
          <a:p>
            <a:pPr marL="0" indent="0">
              <a:buNone/>
            </a:pPr>
            <a:r>
              <a:rPr lang="en-US" dirty="0"/>
              <a:t>Tools: </a:t>
            </a:r>
          </a:p>
          <a:p>
            <a:r>
              <a:rPr lang="en-US" dirty="0"/>
              <a:t>Azure Search</a:t>
            </a:r>
          </a:p>
          <a:p>
            <a:r>
              <a:rPr lang="en-US" dirty="0"/>
              <a:t>Postman</a:t>
            </a:r>
          </a:p>
          <a:p>
            <a:endParaRPr lang="en-US" dirty="0"/>
          </a:p>
        </p:txBody>
      </p:sp>
      <p:pic>
        <p:nvPicPr>
          <p:cNvPr id="11266" name="Picture 2">
            <a:extLst>
              <a:ext uri="{FF2B5EF4-FFF2-40B4-BE49-F238E27FC236}">
                <a16:creationId xmlns:a16="http://schemas.microsoft.com/office/drawing/2014/main" id="{2EB57222-C332-47AD-93CA-33EE72041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762" y="1565196"/>
            <a:ext cx="6799174" cy="3362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84539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7DE-F46D-4D05-978D-A9C6A48E34D0}"/>
              </a:ext>
            </a:extLst>
          </p:cNvPr>
          <p:cNvSpPr>
            <a:spLocks noGrp="1"/>
          </p:cNvSpPr>
          <p:nvPr>
            <p:ph type="title"/>
          </p:nvPr>
        </p:nvSpPr>
        <p:spPr>
          <a:xfrm>
            <a:off x="585215" y="1905641"/>
            <a:ext cx="11009991" cy="2458890"/>
          </a:xfrm>
          <a:prstGeom prst="rect">
            <a:avLst/>
          </a:prstGeom>
          <a:noFill/>
        </p:spPr>
        <p:txBody>
          <a:bodyPr wrap="square" anchor="b">
            <a:normAutofit/>
          </a:bodyPr>
          <a:lstStyle/>
          <a:p>
            <a:pPr algn="ctr"/>
            <a:r>
              <a:rPr lang="en-US" dirty="0"/>
              <a:t>Thank you!</a:t>
            </a:r>
            <a:br>
              <a:rPr lang="en-US" dirty="0"/>
            </a:br>
            <a:br>
              <a:rPr lang="en-US" dirty="0"/>
            </a:br>
            <a:br>
              <a:rPr lang="en-US" dirty="0"/>
            </a:br>
            <a:r>
              <a:rPr lang="en-US" dirty="0"/>
              <a:t>Survey  -  </a:t>
            </a:r>
            <a:r>
              <a:rPr lang="en-US" dirty="0">
                <a:hlinkClick r:id="rId3"/>
              </a:rPr>
              <a:t>https://aka.ms/km</a:t>
            </a:r>
            <a:r>
              <a:rPr lang="en-US" dirty="0"/>
              <a:t> </a:t>
            </a:r>
          </a:p>
        </p:txBody>
      </p:sp>
    </p:spTree>
    <p:extLst>
      <p:ext uri="{BB962C8B-B14F-4D97-AF65-F5344CB8AC3E}">
        <p14:creationId xmlns:p14="http://schemas.microsoft.com/office/powerpoint/2010/main" val="285092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7FC9F3-2062-8D4D-A4D4-A89651366893}"/>
              </a:ext>
            </a:extLst>
          </p:cNvPr>
          <p:cNvSpPr/>
          <p:nvPr/>
        </p:nvSpPr>
        <p:spPr bwMode="auto">
          <a:xfrm>
            <a:off x="0" y="0"/>
            <a:ext cx="12192000" cy="6858001"/>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BDEA5927-0B9E-964F-860B-5F6524875A8A}"/>
              </a:ext>
            </a:extLst>
          </p:cNvPr>
          <p:cNvGrpSpPr/>
          <p:nvPr/>
        </p:nvGrpSpPr>
        <p:grpSpPr>
          <a:xfrm>
            <a:off x="479013" y="2144893"/>
            <a:ext cx="2439522" cy="2998574"/>
            <a:chOff x="1541902" y="1976045"/>
            <a:chExt cx="2439522" cy="2998574"/>
          </a:xfrm>
        </p:grpSpPr>
        <p:sp>
          <p:nvSpPr>
            <p:cNvPr id="77" name="Rectangle 76">
              <a:extLst>
                <a:ext uri="{FF2B5EF4-FFF2-40B4-BE49-F238E27FC236}">
                  <a16:creationId xmlns:a16="http://schemas.microsoft.com/office/drawing/2014/main" id="{B7F9D553-38DD-174F-B081-26D71D363291}"/>
                </a:ext>
              </a:extLst>
            </p:cNvPr>
            <p:cNvSpPr/>
            <p:nvPr/>
          </p:nvSpPr>
          <p:spPr bwMode="auto">
            <a:xfrm>
              <a:off x="1541902" y="1976045"/>
              <a:ext cx="2439522" cy="2998574"/>
            </a:xfrm>
            <a:prstGeom prst="rect">
              <a:avLst/>
            </a:prstGeom>
            <a:solidFill>
              <a:schemeClr val="bg1"/>
            </a:solidFill>
            <a:ln>
              <a:noFill/>
              <a:headEnd type="none" w="med" len="med"/>
              <a:tailEnd type="none" w="med" len="med"/>
            </a:ln>
            <a:effectLst>
              <a:outerShdw blurRad="63500" sx="102000" sy="102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Text Placeholder 8">
              <a:extLst>
                <a:ext uri="{FF2B5EF4-FFF2-40B4-BE49-F238E27FC236}">
                  <a16:creationId xmlns:a16="http://schemas.microsoft.com/office/drawing/2014/main" id="{3B0D8E69-445F-2E41-9F91-A197FF2F27CC}"/>
                </a:ext>
              </a:extLst>
            </p:cNvPr>
            <p:cNvSpPr txBox="1">
              <a:spLocks/>
            </p:cNvSpPr>
            <p:nvPr/>
          </p:nvSpPr>
          <p:spPr>
            <a:xfrm>
              <a:off x="1596936" y="3987354"/>
              <a:ext cx="2329454" cy="692369"/>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Ingest structured and unstructured data + easily pull from Azure Data stores</a:t>
              </a:r>
            </a:p>
          </p:txBody>
        </p:sp>
        <p:pic>
          <p:nvPicPr>
            <p:cNvPr id="95" name="Picture 94">
              <a:extLst>
                <a:ext uri="{FF2B5EF4-FFF2-40B4-BE49-F238E27FC236}">
                  <a16:creationId xmlns:a16="http://schemas.microsoft.com/office/drawing/2014/main" id="{95D41233-14A7-2244-A6A1-5A04E24C4622}"/>
                </a:ext>
              </a:extLst>
            </p:cNvPr>
            <p:cNvPicPr>
              <a:picLocks noChangeAspect="1"/>
            </p:cNvPicPr>
            <p:nvPr/>
          </p:nvPicPr>
          <p:blipFill>
            <a:blip r:embed="rId3"/>
            <a:stretch>
              <a:fillRect/>
            </a:stretch>
          </p:blipFill>
          <p:spPr>
            <a:xfrm>
              <a:off x="2078681" y="3473046"/>
              <a:ext cx="1383583" cy="351272"/>
            </a:xfrm>
            <a:prstGeom prst="rect">
              <a:avLst/>
            </a:prstGeom>
          </p:spPr>
        </p:pic>
        <p:cxnSp>
          <p:nvCxnSpPr>
            <p:cNvPr id="17" name="Straight Connector 16">
              <a:extLst>
                <a:ext uri="{FF2B5EF4-FFF2-40B4-BE49-F238E27FC236}">
                  <a16:creationId xmlns:a16="http://schemas.microsoft.com/office/drawing/2014/main" id="{F8212615-C1C7-8640-8B7D-6708DB47BEF2}"/>
                </a:ext>
              </a:extLst>
            </p:cNvPr>
            <p:cNvCxnSpPr/>
            <p:nvPr/>
          </p:nvCxnSpPr>
          <p:spPr>
            <a:xfrm>
              <a:off x="1541902" y="3234265"/>
              <a:ext cx="243952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BC5F150-CF22-894E-9678-2B2A4F597C91}"/>
              </a:ext>
            </a:extLst>
          </p:cNvPr>
          <p:cNvGrpSpPr/>
          <p:nvPr/>
        </p:nvGrpSpPr>
        <p:grpSpPr>
          <a:xfrm>
            <a:off x="3538919" y="2138047"/>
            <a:ext cx="2439523" cy="2998570"/>
            <a:chOff x="4094034" y="1976045"/>
            <a:chExt cx="2439523" cy="2998570"/>
          </a:xfrm>
        </p:grpSpPr>
        <p:sp>
          <p:nvSpPr>
            <p:cNvPr id="78" name="Rectangle 77">
              <a:extLst>
                <a:ext uri="{FF2B5EF4-FFF2-40B4-BE49-F238E27FC236}">
                  <a16:creationId xmlns:a16="http://schemas.microsoft.com/office/drawing/2014/main" id="{413D5BF9-BB8E-4B4F-A1FC-86FB047EE537}"/>
                </a:ext>
              </a:extLst>
            </p:cNvPr>
            <p:cNvSpPr/>
            <p:nvPr/>
          </p:nvSpPr>
          <p:spPr bwMode="auto">
            <a:xfrm>
              <a:off x="4094035" y="1976045"/>
              <a:ext cx="2439522" cy="2998570"/>
            </a:xfrm>
            <a:prstGeom prst="rect">
              <a:avLst/>
            </a:prstGeom>
            <a:solidFill>
              <a:schemeClr val="bg1"/>
            </a:solidFill>
            <a:ln>
              <a:noFill/>
              <a:headEnd type="none" w="med" len="med"/>
              <a:tailEnd type="none" w="med" len="med"/>
            </a:ln>
            <a:effectLst>
              <a:outerShdw blurRad="63500" sx="102000" sy="102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Text Placeholder 8">
              <a:extLst>
                <a:ext uri="{FF2B5EF4-FFF2-40B4-BE49-F238E27FC236}">
                  <a16:creationId xmlns:a16="http://schemas.microsoft.com/office/drawing/2014/main" id="{CC535E03-8A7D-2F45-A207-DA450B8D8DDD}"/>
                </a:ext>
              </a:extLst>
            </p:cNvPr>
            <p:cNvSpPr txBox="1">
              <a:spLocks/>
            </p:cNvSpPr>
            <p:nvPr/>
          </p:nvSpPr>
          <p:spPr>
            <a:xfrm>
              <a:off x="4342335" y="3987354"/>
              <a:ext cx="1942922" cy="455381"/>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Quickly configure, no coding required</a:t>
              </a:r>
            </a:p>
          </p:txBody>
        </p:sp>
        <p:pic>
          <p:nvPicPr>
            <p:cNvPr id="99" name="Picture 98">
              <a:extLst>
                <a:ext uri="{FF2B5EF4-FFF2-40B4-BE49-F238E27FC236}">
                  <a16:creationId xmlns:a16="http://schemas.microsoft.com/office/drawing/2014/main" id="{E8908584-EB26-F04C-AA39-41A6824E00AA}"/>
                </a:ext>
              </a:extLst>
            </p:cNvPr>
            <p:cNvPicPr>
              <a:picLocks noChangeAspect="1"/>
            </p:cNvPicPr>
            <p:nvPr/>
          </p:nvPicPr>
          <p:blipFill>
            <a:blip r:embed="rId4"/>
            <a:stretch>
              <a:fillRect/>
            </a:stretch>
          </p:blipFill>
          <p:spPr>
            <a:xfrm>
              <a:off x="5092996" y="3473046"/>
              <a:ext cx="441599" cy="441599"/>
            </a:xfrm>
            <a:prstGeom prst="rect">
              <a:avLst/>
            </a:prstGeom>
          </p:spPr>
        </p:pic>
        <p:cxnSp>
          <p:nvCxnSpPr>
            <p:cNvPr id="124" name="Straight Connector 123">
              <a:extLst>
                <a:ext uri="{FF2B5EF4-FFF2-40B4-BE49-F238E27FC236}">
                  <a16:creationId xmlns:a16="http://schemas.microsoft.com/office/drawing/2014/main" id="{79CAE022-6471-8D49-8DBE-AE6DD39CEB8B}"/>
                </a:ext>
              </a:extLst>
            </p:cNvPr>
            <p:cNvCxnSpPr/>
            <p:nvPr/>
          </p:nvCxnSpPr>
          <p:spPr>
            <a:xfrm>
              <a:off x="4094034" y="3234265"/>
              <a:ext cx="243952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3687620-5ECB-E945-A309-E699CEBB0ADB}"/>
              </a:ext>
            </a:extLst>
          </p:cNvPr>
          <p:cNvGrpSpPr/>
          <p:nvPr/>
        </p:nvGrpSpPr>
        <p:grpSpPr>
          <a:xfrm>
            <a:off x="6443676" y="2140331"/>
            <a:ext cx="2439523" cy="2998566"/>
            <a:chOff x="6646167" y="1976045"/>
            <a:chExt cx="2439523" cy="2998566"/>
          </a:xfrm>
        </p:grpSpPr>
        <p:sp>
          <p:nvSpPr>
            <p:cNvPr id="80" name="Rectangle 79">
              <a:extLst>
                <a:ext uri="{FF2B5EF4-FFF2-40B4-BE49-F238E27FC236}">
                  <a16:creationId xmlns:a16="http://schemas.microsoft.com/office/drawing/2014/main" id="{C48BB21C-4EE4-7F4C-85A8-7BAEA797E71E}"/>
                </a:ext>
              </a:extLst>
            </p:cNvPr>
            <p:cNvSpPr/>
            <p:nvPr/>
          </p:nvSpPr>
          <p:spPr bwMode="auto">
            <a:xfrm>
              <a:off x="6646168" y="1976045"/>
              <a:ext cx="2439522" cy="2998566"/>
            </a:xfrm>
            <a:prstGeom prst="rect">
              <a:avLst/>
            </a:prstGeom>
            <a:solidFill>
              <a:schemeClr val="bg1"/>
            </a:solidFill>
            <a:ln>
              <a:noFill/>
              <a:headEnd type="none" w="med" len="med"/>
              <a:tailEnd type="none" w="med" len="med"/>
            </a:ln>
            <a:effectLst>
              <a:outerShdw blurRad="63500" sx="102000" sy="102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 Placeholder 8">
              <a:extLst>
                <a:ext uri="{FF2B5EF4-FFF2-40B4-BE49-F238E27FC236}">
                  <a16:creationId xmlns:a16="http://schemas.microsoft.com/office/drawing/2014/main" id="{E17EDF41-ACC0-1143-BF9E-527899C234AD}"/>
                </a:ext>
              </a:extLst>
            </p:cNvPr>
            <p:cNvSpPr txBox="1">
              <a:spLocks/>
            </p:cNvSpPr>
            <p:nvPr/>
          </p:nvSpPr>
          <p:spPr>
            <a:xfrm>
              <a:off x="6977039" y="3987354"/>
              <a:ext cx="1777780" cy="455381"/>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Rich search features, out-of-the-box</a:t>
              </a:r>
            </a:p>
          </p:txBody>
        </p:sp>
        <p:pic>
          <p:nvPicPr>
            <p:cNvPr id="8" name="Picture 7">
              <a:extLst>
                <a:ext uri="{FF2B5EF4-FFF2-40B4-BE49-F238E27FC236}">
                  <a16:creationId xmlns:a16="http://schemas.microsoft.com/office/drawing/2014/main" id="{2EEB7E9C-5965-7F45-926D-6708F5B6F0DF}"/>
                </a:ext>
              </a:extLst>
            </p:cNvPr>
            <p:cNvPicPr>
              <a:picLocks noChangeAspect="1"/>
            </p:cNvPicPr>
            <p:nvPr/>
          </p:nvPicPr>
          <p:blipFill>
            <a:blip r:embed="rId5"/>
            <a:stretch>
              <a:fillRect/>
            </a:stretch>
          </p:blipFill>
          <p:spPr>
            <a:xfrm>
              <a:off x="7613586" y="3473046"/>
              <a:ext cx="504685" cy="473142"/>
            </a:xfrm>
            <a:prstGeom prst="rect">
              <a:avLst/>
            </a:prstGeom>
          </p:spPr>
        </p:pic>
        <p:cxnSp>
          <p:nvCxnSpPr>
            <p:cNvPr id="125" name="Straight Connector 124">
              <a:extLst>
                <a:ext uri="{FF2B5EF4-FFF2-40B4-BE49-F238E27FC236}">
                  <a16:creationId xmlns:a16="http://schemas.microsoft.com/office/drawing/2014/main" id="{38D6D9BD-7795-EE42-B361-FB19D7C56F9D}"/>
                </a:ext>
              </a:extLst>
            </p:cNvPr>
            <p:cNvCxnSpPr/>
            <p:nvPr/>
          </p:nvCxnSpPr>
          <p:spPr>
            <a:xfrm>
              <a:off x="6646167" y="3234265"/>
              <a:ext cx="243952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7E38BBB-7998-2647-9AE3-C2F12B89F90A}"/>
              </a:ext>
            </a:extLst>
          </p:cNvPr>
          <p:cNvGrpSpPr/>
          <p:nvPr/>
        </p:nvGrpSpPr>
        <p:grpSpPr>
          <a:xfrm>
            <a:off x="9354534" y="2142613"/>
            <a:ext cx="2440800" cy="2998562"/>
            <a:chOff x="9197023" y="1976045"/>
            <a:chExt cx="2440800" cy="2998562"/>
          </a:xfrm>
        </p:grpSpPr>
        <p:sp>
          <p:nvSpPr>
            <p:cNvPr id="81" name="Rectangle 80">
              <a:extLst>
                <a:ext uri="{FF2B5EF4-FFF2-40B4-BE49-F238E27FC236}">
                  <a16:creationId xmlns:a16="http://schemas.microsoft.com/office/drawing/2014/main" id="{67457DD3-20F8-2A4B-9EBD-74D078C3B78D}"/>
                </a:ext>
              </a:extLst>
            </p:cNvPr>
            <p:cNvSpPr/>
            <p:nvPr/>
          </p:nvSpPr>
          <p:spPr bwMode="auto">
            <a:xfrm>
              <a:off x="9198301" y="1976045"/>
              <a:ext cx="2439522" cy="2998562"/>
            </a:xfrm>
            <a:prstGeom prst="rect">
              <a:avLst/>
            </a:prstGeom>
            <a:solidFill>
              <a:schemeClr val="bg1"/>
            </a:solidFill>
            <a:ln>
              <a:noFill/>
              <a:headEnd type="none" w="med" len="med"/>
              <a:tailEnd type="none" w="med" len="med"/>
            </a:ln>
            <a:effectLst>
              <a:outerShdw blurRad="63500" sx="102000" sy="102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Text Placeholder 8">
              <a:extLst>
                <a:ext uri="{FF2B5EF4-FFF2-40B4-BE49-F238E27FC236}">
                  <a16:creationId xmlns:a16="http://schemas.microsoft.com/office/drawing/2014/main" id="{971AB6C9-C1C9-6E40-AD6B-AF9603C3F871}"/>
                </a:ext>
              </a:extLst>
            </p:cNvPr>
            <p:cNvSpPr txBox="1">
              <a:spLocks/>
            </p:cNvSpPr>
            <p:nvPr/>
          </p:nvSpPr>
          <p:spPr>
            <a:xfrm>
              <a:off x="9795597" y="3987354"/>
              <a:ext cx="1256327" cy="455381"/>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Easily scale and maintain</a:t>
              </a:r>
            </a:p>
          </p:txBody>
        </p:sp>
        <p:pic>
          <p:nvPicPr>
            <p:cNvPr id="96" name="Picture 95">
              <a:extLst>
                <a:ext uri="{FF2B5EF4-FFF2-40B4-BE49-F238E27FC236}">
                  <a16:creationId xmlns:a16="http://schemas.microsoft.com/office/drawing/2014/main" id="{3573F88E-431D-5345-A748-6366502D9BE3}"/>
                </a:ext>
              </a:extLst>
            </p:cNvPr>
            <p:cNvPicPr>
              <a:picLocks noChangeAspect="1"/>
            </p:cNvPicPr>
            <p:nvPr/>
          </p:nvPicPr>
          <p:blipFill>
            <a:blip r:embed="rId6"/>
            <a:stretch>
              <a:fillRect/>
            </a:stretch>
          </p:blipFill>
          <p:spPr>
            <a:xfrm>
              <a:off x="10213034" y="3473046"/>
              <a:ext cx="410056" cy="346971"/>
            </a:xfrm>
            <a:prstGeom prst="rect">
              <a:avLst/>
            </a:prstGeom>
          </p:spPr>
        </p:pic>
        <p:cxnSp>
          <p:nvCxnSpPr>
            <p:cNvPr id="126" name="Straight Connector 125">
              <a:extLst>
                <a:ext uri="{FF2B5EF4-FFF2-40B4-BE49-F238E27FC236}">
                  <a16:creationId xmlns:a16="http://schemas.microsoft.com/office/drawing/2014/main" id="{727597E4-CF21-4E46-8343-7D69EAD67F7A}"/>
                </a:ext>
              </a:extLst>
            </p:cNvPr>
            <p:cNvCxnSpPr/>
            <p:nvPr/>
          </p:nvCxnSpPr>
          <p:spPr>
            <a:xfrm>
              <a:off x="9197023" y="3234265"/>
              <a:ext cx="243952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9" name="Title 1">
            <a:extLst>
              <a:ext uri="{FF2B5EF4-FFF2-40B4-BE49-F238E27FC236}">
                <a16:creationId xmlns:a16="http://schemas.microsoft.com/office/drawing/2014/main" id="{C0FD6C06-31AA-E543-870B-ADCCFC5E4CA0}"/>
              </a:ext>
            </a:extLst>
          </p:cNvPr>
          <p:cNvSpPr txBox="1">
            <a:spLocks/>
          </p:cNvSpPr>
          <p:nvPr/>
        </p:nvSpPr>
        <p:spPr>
          <a:xfrm>
            <a:off x="479013" y="237801"/>
            <a:ext cx="11315043"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91A1F"/>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NZ" sz="3600" b="0" i="0" u="none" strike="noStrike" kern="1200" cap="none" spc="-50" normalizeH="0" baseline="0" noProof="0" dirty="0">
                <a:ln w="3175">
                  <a:noFill/>
                </a:ln>
                <a:solidFill>
                  <a:srgbClr val="191A1F"/>
                </a:solidFill>
                <a:effectLst/>
                <a:uLnTx/>
                <a:uFillTx/>
                <a:latin typeface="Segoe UI Semibold"/>
                <a:ea typeface="+mn-ea"/>
                <a:cs typeface="Segoe UI" pitchFamily="34" charset="0"/>
              </a:rPr>
              <a:t>Effortlessly Implemented</a:t>
            </a:r>
          </a:p>
        </p:txBody>
      </p:sp>
      <p:sp>
        <p:nvSpPr>
          <p:cNvPr id="84" name="Rectangle 83">
            <a:extLst>
              <a:ext uri="{FF2B5EF4-FFF2-40B4-BE49-F238E27FC236}">
                <a16:creationId xmlns:a16="http://schemas.microsoft.com/office/drawing/2014/main" id="{B4C377E9-BF4D-1B4E-9176-BD70B187C628}"/>
              </a:ext>
            </a:extLst>
          </p:cNvPr>
          <p:cNvSpPr/>
          <p:nvPr/>
        </p:nvSpPr>
        <p:spPr>
          <a:xfrm>
            <a:off x="616080" y="838616"/>
            <a:ext cx="11177975" cy="307777"/>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NZ" sz="2000" b="0" i="0" u="none" strike="noStrike" kern="1200" cap="none" spc="-20" normalizeH="0" baseline="0" noProof="0" dirty="0">
                <a:ln w="3175">
                  <a:noFill/>
                </a:ln>
                <a:solidFill>
                  <a:srgbClr val="0078D4"/>
                </a:solidFill>
                <a:effectLst/>
                <a:uLnTx/>
                <a:uFillTx/>
                <a:latin typeface="Segoe UI Semibold"/>
                <a:ea typeface="+mn-ea"/>
                <a:cs typeface="Segoe UI" pitchFamily="34" charset="0"/>
              </a:rPr>
              <a:t>Start, Maintain, and Scale with limited investment </a:t>
            </a:r>
            <a:r>
              <a:rPr kumimoji="0" lang="en-US" sz="2000" b="0" i="0" u="none" strike="noStrike" kern="1200" cap="none" spc="-20" normalizeH="0" baseline="0" noProof="0" dirty="0">
                <a:ln w="3175">
                  <a:noFill/>
                </a:ln>
                <a:solidFill>
                  <a:srgbClr val="0078D4"/>
                </a:solidFill>
                <a:effectLst/>
                <a:uLnTx/>
                <a:uFillTx/>
                <a:latin typeface="Segoe UI Semibold"/>
                <a:ea typeface="+mn-ea"/>
                <a:cs typeface="Segoe UI" pitchFamily="34" charset="0"/>
              </a:rPr>
              <a:t> </a:t>
            </a:r>
          </a:p>
        </p:txBody>
      </p:sp>
      <p:pic>
        <p:nvPicPr>
          <p:cNvPr id="6" name="Picture 5">
            <a:extLst>
              <a:ext uri="{FF2B5EF4-FFF2-40B4-BE49-F238E27FC236}">
                <a16:creationId xmlns:a16="http://schemas.microsoft.com/office/drawing/2014/main" id="{3CB9A194-6BD6-8144-89A5-26E1F67DE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620" y="2157956"/>
            <a:ext cx="2440800" cy="1256198"/>
          </a:xfrm>
          <a:prstGeom prst="rect">
            <a:avLst/>
          </a:prstGeom>
        </p:spPr>
      </p:pic>
      <p:pic>
        <p:nvPicPr>
          <p:cNvPr id="9" name="Picture 8">
            <a:extLst>
              <a:ext uri="{FF2B5EF4-FFF2-40B4-BE49-F238E27FC236}">
                <a16:creationId xmlns:a16="http://schemas.microsoft.com/office/drawing/2014/main" id="{2A58001E-FA03-CD48-A66F-AC0B8A8A23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7641" y="2138047"/>
            <a:ext cx="2440800" cy="1256198"/>
          </a:xfrm>
          <a:prstGeom prst="rect">
            <a:avLst/>
          </a:prstGeom>
        </p:spPr>
      </p:pic>
      <p:pic>
        <p:nvPicPr>
          <p:cNvPr id="11" name="Picture 10">
            <a:extLst>
              <a:ext uri="{FF2B5EF4-FFF2-40B4-BE49-F238E27FC236}">
                <a16:creationId xmlns:a16="http://schemas.microsoft.com/office/drawing/2014/main" id="{A6069163-A46A-A349-8427-E428F188B2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46727" y="2140331"/>
            <a:ext cx="2440800" cy="1256198"/>
          </a:xfrm>
          <a:prstGeom prst="rect">
            <a:avLst/>
          </a:prstGeom>
        </p:spPr>
      </p:pic>
      <p:pic>
        <p:nvPicPr>
          <p:cNvPr id="13" name="Picture 12">
            <a:extLst>
              <a:ext uri="{FF2B5EF4-FFF2-40B4-BE49-F238E27FC236}">
                <a16:creationId xmlns:a16="http://schemas.microsoft.com/office/drawing/2014/main" id="{EC49D727-A58F-6E4A-B3FC-9BA325C53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53895" y="2142613"/>
            <a:ext cx="2440800" cy="1256198"/>
          </a:xfrm>
          <a:prstGeom prst="rect">
            <a:avLst/>
          </a:prstGeom>
        </p:spPr>
      </p:pic>
    </p:spTree>
    <p:extLst>
      <p:ext uri="{BB962C8B-B14F-4D97-AF65-F5344CB8AC3E}">
        <p14:creationId xmlns:p14="http://schemas.microsoft.com/office/powerpoint/2010/main" val="4080766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63" presetClass="path" presetSubtype="0" decel="100000" fill="hold" grpId="1" nodeType="withEffect">
                                  <p:stCondLst>
                                    <p:cond delay="0"/>
                                  </p:stCondLst>
                                  <p:childTnLst>
                                    <p:animMotion origin="layout" path="M -3.33333E-6 1.85185E-6 L -0.00052 0.07106 " pathEditMode="relative" rAng="0" ptsTypes="AA">
                                      <p:cBhvr>
                                        <p:cTn id="9" dur="500" spd="-100000" fill="hold"/>
                                        <p:tgtEl>
                                          <p:spTgt spid="119"/>
                                        </p:tgtEl>
                                        <p:attrNameLst>
                                          <p:attrName>ppt_x</p:attrName>
                                          <p:attrName>ppt_y</p:attrName>
                                        </p:attrNameLst>
                                      </p:cBhvr>
                                      <p:rCtr x="-26" y="3542"/>
                                    </p:animMotion>
                                  </p:childTnLst>
                                </p:cTn>
                              </p:par>
                              <p:par>
                                <p:cTn id="10" presetID="10" presetClass="entr" presetSubtype="0" fill="hold" grpId="0" nodeType="withEffect">
                                  <p:stCondLst>
                                    <p:cond delay="25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P spid="84" grpId="0"/>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b3aaaa4-adbd-4499-b7b6-1481f44d1c96&quot;,&quot;TimeStamp&quot;:&quot;2018-09-13T12:42:00.7477604-07:00&quot;}"/>
</p:tagLst>
</file>

<file path=ppt/theme/theme1.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AA42B626-3B35-4046-A6BC-5096581850B0}" vid="{E330E15E-5B58-4840-8774-74C67741ACEA}"/>
    </a:ext>
  </a:extLst>
</a:theme>
</file>

<file path=ppt/theme/theme5.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6764AB75-C570-4A56-9429-FDF989936122}"/>
    </a:ext>
  </a:extLst>
</a:theme>
</file>

<file path=ppt/theme/theme8.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ad847f47-cbb4-4701-8981-ba5e5b0b8e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478CA5CFDFFF4488B67F5BBD38A322A" ma:contentTypeVersion="7" ma:contentTypeDescription="Create a new document." ma:contentTypeScope="" ma:versionID="b0fa5d93385326ad87933a1d8b4a2237">
  <xsd:schema xmlns:xsd="http://www.w3.org/2001/XMLSchema" xmlns:xs="http://www.w3.org/2001/XMLSchema" xmlns:p="http://schemas.microsoft.com/office/2006/metadata/properties" xmlns:ns2="ad847f47-cbb4-4701-8981-ba5e5b0b8e1e" targetNamespace="http://schemas.microsoft.com/office/2006/metadata/properties" ma:root="true" ma:fieldsID="a19f298fccc8862f6a33e9859eff312b" ns2:_="">
    <xsd:import namespace="ad847f47-cbb4-4701-8981-ba5e5b0b8e1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847f47-cbb4-4701-8981-ba5e5b0b8e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9767E1-558E-4D13-B8B6-872BA917D01C}">
  <ds:schemaRefs>
    <ds:schemaRef ds:uri="http://purl.org/dc/elements/1.1/"/>
    <ds:schemaRef ds:uri="http://purl.org/dc/terms/"/>
    <ds:schemaRef ds:uri="ad847f47-cbb4-4701-8981-ba5e5b0b8e1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05A4165-39E9-4346-AA80-53AA20CCF2ED}">
  <ds:schemaRefs>
    <ds:schemaRef ds:uri="http://schemas.microsoft.com/sharepoint/v3/contenttype/forms"/>
  </ds:schemaRefs>
</ds:datastoreItem>
</file>

<file path=customXml/itemProps3.xml><?xml version="1.0" encoding="utf-8"?>
<ds:datastoreItem xmlns:ds="http://schemas.openxmlformats.org/officeDocument/2006/customXml" ds:itemID="{B2EE251A-D574-4159-B018-1FCDE337A0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847f47-cbb4-4701-8981-ba5e5b0b8e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5335</TotalTime>
  <Words>8317</Words>
  <Application>Microsoft Office PowerPoint</Application>
  <PresentationFormat>Widescreen</PresentationFormat>
  <Paragraphs>1570</Paragraphs>
  <Slides>85</Slides>
  <Notes>54</Notes>
  <HiddenSlides>4</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85</vt:i4>
      </vt:variant>
    </vt:vector>
  </HeadingPairs>
  <TitlesOfParts>
    <vt:vector size="105" baseType="lpstr">
      <vt:lpstr>Arial</vt:lpstr>
      <vt:lpstr>Calibri</vt:lpstr>
      <vt:lpstr>Century</vt:lpstr>
      <vt:lpstr>Consolas</vt:lpstr>
      <vt:lpstr>Courier New</vt:lpstr>
      <vt:lpstr>Segoe Pro Semibold</vt:lpstr>
      <vt:lpstr>Segoe UI</vt:lpstr>
      <vt:lpstr>Segoe UI Light</vt:lpstr>
      <vt:lpstr>Segoe UI Semibold</vt:lpstr>
      <vt:lpstr>Segoe UI Semilight</vt:lpstr>
      <vt:lpstr>Wingdings</vt:lpstr>
      <vt:lpstr>4_WHITE TEMPLATE</vt:lpstr>
      <vt:lpstr>1_WHITE TEMPLATE</vt:lpstr>
      <vt:lpstr>1_Build 2019 Black</vt:lpstr>
      <vt:lpstr>5-50195_Microsoft_Build_Template</vt:lpstr>
      <vt:lpstr>5_WHITE TEMPLATE</vt:lpstr>
      <vt:lpstr>2_WHITE TEMPLATE</vt:lpstr>
      <vt:lpstr>9-51027_Microsoft_Ready_Template</vt:lpstr>
      <vt:lpstr>2_Build 2019 Black</vt:lpstr>
      <vt:lpstr>3_WHITE TEMPLATE</vt:lpstr>
      <vt:lpstr>Knowledge Mining with Azure Search</vt:lpstr>
      <vt:lpstr>IMPORTANT! Did you do the workshop  pre-requisites ?  https://aka.ms/kmw1  (Module 0)  </vt:lpstr>
      <vt:lpstr>Azure AI</vt:lpstr>
      <vt:lpstr>Azure AI</vt:lpstr>
      <vt:lpstr>What is knowledge mining?</vt:lpstr>
      <vt:lpstr>PowerPoint Presentation</vt:lpstr>
      <vt:lpstr>PowerPoint Presentation</vt:lpstr>
      <vt:lpstr>  management free keyword search faceting language analyzers geospatial support suggestions/auto-complete customizable scoring proximity search synonyms complex types etc. </vt:lpstr>
      <vt:lpstr>PowerPoint Presentation</vt:lpstr>
      <vt:lpstr>Cognitive Search Pattern</vt:lpstr>
      <vt:lpstr>Cognitive Search A new capability of Azure Search</vt:lpstr>
      <vt:lpstr>Cognitive Search A new capability of Azure Search</vt:lpstr>
      <vt:lpstr>Document Cracking</vt:lpstr>
      <vt:lpstr>Cognitive Search A new capability of Azure Search</vt:lpstr>
      <vt:lpstr>Built-in Skills in Multiple Languages</vt:lpstr>
      <vt:lpstr>Sample skillset</vt:lpstr>
      <vt:lpstr>Demo: Portal Enrichments</vt:lpstr>
      <vt:lpstr>Cognitive skills </vt:lpstr>
      <vt:lpstr>Sample skillset with custom skills</vt:lpstr>
      <vt:lpstr>Cognitive Search A new capability of Azure Search</vt:lpstr>
      <vt:lpstr>Cognitive Search Demos</vt:lpstr>
      <vt:lpstr>Common Scenarios</vt:lpstr>
      <vt:lpstr>Auto Trader</vt:lpstr>
      <vt:lpstr>Catalogue search</vt:lpstr>
      <vt:lpstr>PowerPoint Presentation</vt:lpstr>
      <vt:lpstr>Classifiers and custom alerts</vt:lpstr>
      <vt:lpstr>PowerPoint Presentation</vt:lpstr>
      <vt:lpstr>Advanced Azure Search Topics</vt:lpstr>
      <vt:lpstr>Topics</vt:lpstr>
      <vt:lpstr>Synonyms</vt:lpstr>
      <vt:lpstr>Synonyms</vt:lpstr>
      <vt:lpstr>1. Define Synonym Map</vt:lpstr>
      <vt:lpstr>2. Configure Index</vt:lpstr>
      <vt:lpstr>Complex Types</vt:lpstr>
      <vt:lpstr>Support for Complex Types</vt:lpstr>
      <vt:lpstr>Sample Complex Type in the Index Definition</vt:lpstr>
      <vt:lpstr>Complex Type Query Sample</vt:lpstr>
      <vt:lpstr>Push API</vt:lpstr>
      <vt:lpstr>Search Scoring</vt:lpstr>
      <vt:lpstr>Using Scoring Profiles</vt:lpstr>
      <vt:lpstr>Security Trimming</vt:lpstr>
      <vt:lpstr>Security Trimming</vt:lpstr>
      <vt:lpstr>Security - IP Filtering &amp; VNETs</vt:lpstr>
      <vt:lpstr>Modeling multitenancy with Azure Search</vt:lpstr>
      <vt:lpstr>Knowledge Store</vt:lpstr>
      <vt:lpstr>Let’s talk about going beyond Search</vt:lpstr>
      <vt:lpstr>Cognitive Search A new capability of Azure Search</vt:lpstr>
      <vt:lpstr>PowerPoint Presentation</vt:lpstr>
      <vt:lpstr>Cognitive Search A new capability of Azure Search</vt:lpstr>
      <vt:lpstr>Knowledge Store Demo</vt:lpstr>
      <vt:lpstr>1:45PM-2:00PM Break  Time to Roll Up our Sleeves!</vt:lpstr>
      <vt:lpstr>What are we going to do in this workshop?</vt:lpstr>
      <vt:lpstr>Build a search index and web front end</vt:lpstr>
      <vt:lpstr>Project data into powerful visuals</vt:lpstr>
      <vt:lpstr>Module 0</vt:lpstr>
      <vt:lpstr>Module 1 </vt:lpstr>
      <vt:lpstr>Cognitive Search A new capability of Azure Search</vt:lpstr>
      <vt:lpstr>Warning: About to enter more technical content</vt:lpstr>
      <vt:lpstr>Module 2 </vt:lpstr>
      <vt:lpstr>Module 3 </vt:lpstr>
      <vt:lpstr>Custom skill</vt:lpstr>
      <vt:lpstr>Module 4 </vt:lpstr>
      <vt:lpstr>The Object Model</vt:lpstr>
      <vt:lpstr>Indexer (The Master Orchestrator)</vt:lpstr>
      <vt:lpstr>Indexer Step 1: Document Cracking</vt:lpstr>
      <vt:lpstr>Let’s go deeper into the Skillset</vt:lpstr>
      <vt:lpstr>Understanding how skills operate</vt:lpstr>
      <vt:lpstr>Understanding how skills operate</vt:lpstr>
      <vt:lpstr>Understanding how skills operate</vt:lpstr>
      <vt:lpstr>Understanding how skills operate</vt:lpstr>
      <vt:lpstr>Understanding how skills operate</vt:lpstr>
      <vt:lpstr>Understanding how skills operate</vt:lpstr>
      <vt:lpstr>Understanding how skills operate</vt:lpstr>
      <vt:lpstr>Understanding how skills operate</vt:lpstr>
      <vt:lpstr>Sample skillset</vt:lpstr>
      <vt:lpstr>Look at Sample Skillset Definition</vt:lpstr>
      <vt:lpstr>Understanding Output Field Mappings</vt:lpstr>
      <vt:lpstr>Understanding Output Field Mappings</vt:lpstr>
      <vt:lpstr>Module 5 </vt:lpstr>
      <vt:lpstr>Search indexes </vt:lpstr>
      <vt:lpstr>Custom Analyzers</vt:lpstr>
      <vt:lpstr>Search indexes </vt:lpstr>
      <vt:lpstr>Module 6 </vt:lpstr>
      <vt:lpstr>Module 7 </vt:lpstr>
      <vt:lpstr>Thank you!   Survey  -  https://aka.ms/km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Mining with Azure Search</dc:title>
  <dc:creator>Luis Cabrera-Cordon</dc:creator>
  <cp:lastModifiedBy>Luis Cabrera-Cordon</cp:lastModifiedBy>
  <cp:revision>18</cp:revision>
  <dcterms:created xsi:type="dcterms:W3CDTF">2019-09-29T18:51:37Z</dcterms:created>
  <dcterms:modified xsi:type="dcterms:W3CDTF">2019-10-07T14:03:09Z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luisca@microsoft.com</vt:lpwstr>
  </property>
  <property fmtid="{D5CDD505-2E9C-101B-9397-08002B2CF9AE}" pid="5" name="MSIP_Label_f42aa342-8706-4288-bd11-ebb85995028c_SetDate">
    <vt:lpwstr>2019-09-29T18:57:39.3366678Z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9a26c8c9-7fe5-43d9-8a61-705bf95b2a49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